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31"/>
  </p:notesMasterIdLst>
  <p:handoutMasterIdLst>
    <p:handoutMasterId r:id="rId32"/>
  </p:handoutMasterIdLst>
  <p:sldIdLst>
    <p:sldId id="257" r:id="rId3"/>
    <p:sldId id="576" r:id="rId4"/>
    <p:sldId id="578" r:id="rId5"/>
    <p:sldId id="580" r:id="rId6"/>
    <p:sldId id="581" r:id="rId7"/>
    <p:sldId id="661" r:id="rId8"/>
    <p:sldId id="662" r:id="rId9"/>
    <p:sldId id="585" r:id="rId10"/>
    <p:sldId id="597" r:id="rId11"/>
    <p:sldId id="656" r:id="rId12"/>
    <p:sldId id="587" r:id="rId13"/>
    <p:sldId id="588" r:id="rId14"/>
    <p:sldId id="595" r:id="rId15"/>
    <p:sldId id="589" r:id="rId16"/>
    <p:sldId id="396" r:id="rId17"/>
    <p:sldId id="414" r:id="rId18"/>
    <p:sldId id="637" r:id="rId19"/>
    <p:sldId id="681" r:id="rId20"/>
    <p:sldId id="660" r:id="rId21"/>
    <p:sldId id="636" r:id="rId22"/>
    <p:sldId id="638" r:id="rId23"/>
    <p:sldId id="655" r:id="rId24"/>
    <p:sldId id="653" r:id="rId25"/>
    <p:sldId id="654" r:id="rId26"/>
    <p:sldId id="679" r:id="rId27"/>
    <p:sldId id="677" r:id="rId28"/>
    <p:sldId id="513" r:id="rId29"/>
    <p:sldId id="678" r:id="rId30"/>
  </p:sldIdLst>
  <p:sldSz cx="9144000" cy="6858000" type="screen4x3"/>
  <p:notesSz cx="6985000" cy="9220200"/>
  <p:defaultTextStyle>
    <a:defPPr>
      <a:defRPr lang="en-US"/>
    </a:defPPr>
    <a:lvl1pPr algn="l" rtl="0" eaLnBrk="0" fontAlgn="base" hangingPunct="0">
      <a:spcBef>
        <a:spcPct val="40000"/>
      </a:spcBef>
      <a:spcAft>
        <a:spcPct val="0"/>
      </a:spcAft>
      <a:buChar char="•"/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1pPr>
    <a:lvl2pPr marL="457200" algn="l" rtl="0" eaLnBrk="0" fontAlgn="base" hangingPunct="0">
      <a:spcBef>
        <a:spcPct val="40000"/>
      </a:spcBef>
      <a:spcAft>
        <a:spcPct val="0"/>
      </a:spcAft>
      <a:buChar char="•"/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2pPr>
    <a:lvl3pPr marL="914400" algn="l" rtl="0" eaLnBrk="0" fontAlgn="base" hangingPunct="0">
      <a:spcBef>
        <a:spcPct val="40000"/>
      </a:spcBef>
      <a:spcAft>
        <a:spcPct val="0"/>
      </a:spcAft>
      <a:buChar char="•"/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3pPr>
    <a:lvl4pPr marL="1371600" algn="l" rtl="0" eaLnBrk="0" fontAlgn="base" hangingPunct="0">
      <a:spcBef>
        <a:spcPct val="40000"/>
      </a:spcBef>
      <a:spcAft>
        <a:spcPct val="0"/>
      </a:spcAft>
      <a:buChar char="•"/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4pPr>
    <a:lvl5pPr marL="1828800" algn="l" rtl="0" eaLnBrk="0" fontAlgn="base" hangingPunct="0">
      <a:spcBef>
        <a:spcPct val="40000"/>
      </a:spcBef>
      <a:spcAft>
        <a:spcPct val="0"/>
      </a:spcAft>
      <a:buChar char="•"/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5pPr>
    <a:lvl6pPr marL="2286000" algn="l" defTabSz="914400" rtl="0" eaLnBrk="1" latinLnBrk="0" hangingPunct="1"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6pPr>
    <a:lvl7pPr marL="2743200" algn="l" defTabSz="914400" rtl="0" eaLnBrk="1" latinLnBrk="0" hangingPunct="1"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7pPr>
    <a:lvl8pPr marL="3200400" algn="l" defTabSz="914400" rtl="0" eaLnBrk="1" latinLnBrk="0" hangingPunct="1"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8pPr>
    <a:lvl9pPr marL="3657600" algn="l" defTabSz="914400" rtl="0" eaLnBrk="1" latinLnBrk="0" hangingPunct="1">
      <a:defRPr sz="3300" b="1" kern="1200">
        <a:solidFill>
          <a:schemeClr val="bg1"/>
        </a:solidFill>
        <a:latin typeface="Albertus Extra Bold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03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FF6600"/>
    <a:srgbClr val="DDDDDD"/>
    <a:srgbClr val="000000"/>
    <a:srgbClr val="FFFF00"/>
    <a:srgbClr val="EAEAEA"/>
    <a:srgbClr val="33CC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39" autoAdjust="0"/>
  </p:normalViewPr>
  <p:slideViewPr>
    <p:cSldViewPr>
      <p:cViewPr varScale="1">
        <p:scale>
          <a:sx n="104" d="100"/>
          <a:sy n="104" d="100"/>
        </p:scale>
        <p:origin x="-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878" y="-90"/>
      </p:cViewPr>
      <p:guideLst>
        <p:guide orient="horz" pos="2903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t" anchorCtr="0" compatLnSpc="1">
            <a:prstTxWarp prst="textNoShape">
              <a:avLst/>
            </a:prstTxWarp>
          </a:bodyPr>
          <a:lstStyle>
            <a:lvl1pPr defTabSz="922338">
              <a:spcBef>
                <a:spcPct val="0"/>
              </a:spcBef>
              <a:defRPr sz="1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t" anchorCtr="0" compatLnSpc="1">
            <a:prstTxWarp prst="textNoShape">
              <a:avLst/>
            </a:prstTxWarp>
          </a:bodyPr>
          <a:lstStyle>
            <a:lvl1pPr algn="r" defTabSz="922338">
              <a:spcBef>
                <a:spcPct val="0"/>
              </a:spcBef>
              <a:defRPr sz="1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27363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b" anchorCtr="0" compatLnSpc="1">
            <a:prstTxWarp prst="textNoShape">
              <a:avLst/>
            </a:prstTxWarp>
          </a:bodyPr>
          <a:lstStyle>
            <a:lvl1pPr defTabSz="922338">
              <a:spcBef>
                <a:spcPct val="0"/>
              </a:spcBef>
              <a:defRPr sz="1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758238"/>
            <a:ext cx="3027362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b" anchorCtr="0" compatLnSpc="1">
            <a:prstTxWarp prst="textNoShape">
              <a:avLst/>
            </a:prstTxWarp>
          </a:bodyPr>
          <a:lstStyle>
            <a:lvl1pPr algn="r" defTabSz="922338">
              <a:spcBef>
                <a:spcPct val="0"/>
              </a:spcBef>
              <a:defRPr sz="12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BAF4E5A-CBAF-45B7-9F6A-E8BFC7701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40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t" anchorCtr="0" compatLnSpc="1">
            <a:prstTxWarp prst="textNoShape">
              <a:avLst/>
            </a:prstTxWarp>
          </a:bodyPr>
          <a:lstStyle>
            <a:lvl1pPr defTabSz="92233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1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t" anchorCtr="0" compatLnSpc="1">
            <a:prstTxWarp prst="textNoShape">
              <a:avLst/>
            </a:prstTxWarp>
          </a:bodyPr>
          <a:lstStyle>
            <a:lvl1pPr algn="r" defTabSz="92233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90563"/>
            <a:ext cx="4611688" cy="3459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379913"/>
            <a:ext cx="5124450" cy="414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27363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b" anchorCtr="0" compatLnSpc="1">
            <a:prstTxWarp prst="textNoShape">
              <a:avLst/>
            </a:prstTxWarp>
          </a:bodyPr>
          <a:lstStyle>
            <a:lvl1pPr defTabSz="92233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758238"/>
            <a:ext cx="3027362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67" tIns="46133" rIns="92267" bIns="46133" numCol="1" anchor="b" anchorCtr="0" compatLnSpc="1">
            <a:prstTxWarp prst="textNoShape">
              <a:avLst/>
            </a:prstTxWarp>
          </a:bodyPr>
          <a:lstStyle>
            <a:lvl1pPr algn="r" defTabSz="922338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fld id="{C3E3B2CC-CF54-4DCC-9624-0A6B27748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58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D4F5DDE1-BE9E-4B7B-AFCC-5EACF0057E72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34C784F3-592A-4142-A4D9-0E96E3ECCEAC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10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23C61A0D-AC9F-40A5-8E74-13F62ED5D0E4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11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8A128D73-50EB-49C8-BA29-97B8CA3EEDE3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E04AAEB2-A2E4-46AC-BBFB-D21E86CE992C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13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5D59196-3766-4CB5-9F54-7DB3837E91A2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14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94207536-7339-4578-B798-DE23AB1C4198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15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6D9EA6BF-E62C-4277-82A3-EB61327EE15C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16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F56038C-A3D0-46B9-AD93-4891DFA1CFAD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17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F56038C-A3D0-46B9-AD93-4891DFA1CFAD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4C9A0F5-A74C-4AE4-8D83-37F962F7D7A6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19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2A8A25E1-A4E3-47C8-A420-3624AC0BC4D8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E52FEF14-BA42-4C58-9FEF-140A366AE465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20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82A12AD4-FD80-46AB-B20A-97CD5CA84CA9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21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20906EFE-626F-4D26-A472-EF0733A8C317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22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8343F36A-0DB9-4E5C-A336-E3F051665C69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23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BF2C1BB1-CB2C-47C6-AAD3-23859AF5E95E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24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2044C8C-0F4B-4409-8F2F-F124B9EF8631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C2044C8C-0F4B-4409-8F2F-F124B9EF8631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43C5B7A-CA82-495E-A8F7-E7A40B1779CF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43C5B7A-CA82-495E-A8F7-E7A40B1779CF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DBD30F2F-8D52-4A14-8E96-8CEE6EF8D3C2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3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AE11660E-600C-4F6F-9AA0-9813D08E05FA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4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F991BE12-3414-4097-9504-FD43C7EB734A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5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6A2F2A8C-74F0-43C3-BCAC-A94C4F900C2D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A48C1FC7-1DF4-44B4-98D8-1F4CE309326E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7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E63E0307-0F59-4A42-9C49-305EB9CFFB5F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8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 defTabSz="922338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defTabSz="922338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fld id="{4F7C26D6-AED1-4348-A213-9AF41564E119}" type="slidenum">
              <a:rPr lang="en-US" altLang="en-US" sz="1200" b="0" smtClean="0">
                <a:solidFill>
                  <a:schemeClr val="tx1"/>
                </a:solidFill>
                <a:latin typeface="Times New Roman" pitchFamily="18" charset="0"/>
              </a:rPr>
              <a:pPr/>
              <a:t>9</a:t>
            </a:fld>
            <a:endParaRPr lang="en-US" alt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D3C18-E88F-44C9-843A-DBBC08DA0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2508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36211-D2CA-4351-8C4B-4D22B4337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0161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C8CFF-C748-4130-B0AB-936266FC9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0388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28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05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37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12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38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14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59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50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89475-BA6B-495A-A109-00E6DE1B5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047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13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69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2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B94B8-C00C-4253-B471-D4E59EF74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997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1FFB3-06C8-4F33-B819-978E2E10A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2424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65EE4-B653-4544-AD1C-1DA95328C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91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F4570-BF22-4D4F-9EAB-3662C4856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1042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9E095-7313-43E5-B522-60F08A1B8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6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BEB8B-A9C7-4A17-839B-488077B79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537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A0DE4-1F7A-4A15-AB62-5458A774C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693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60000"/>
            </a:gs>
            <a:gs pos="50000">
              <a:srgbClr val="FF0000"/>
            </a:gs>
            <a:gs pos="100000">
              <a:srgbClr val="76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5CF31CB-A28D-4FAE-A6A6-77D0EC428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D1E78-6665-4FA7-B95E-25A1F68D7D8A}" type="datetimeFigureOut">
              <a:rPr lang="en-US" smtClean="0"/>
              <a:t>10/9/2017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95290-E9E8-4907-9252-B952BCEE6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3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john.cook\Desktop\Briefings\Media\THX.wav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171700" y="5041900"/>
            <a:ext cx="48006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  <a:defRPr/>
            </a:pPr>
            <a:endParaRPr lang="en-US" sz="2800" dirty="0">
              <a:solidFill>
                <a:srgbClr val="FFFF00"/>
              </a:solidFill>
              <a:latin typeface="Arial Black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September 29, 2017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76200" y="442912"/>
            <a:ext cx="8839200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San Joaquin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County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419100" y="2760292"/>
            <a:ext cx="8305800" cy="163121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en-US" sz="5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Plausible Threat 2017 Tabletop Exercise</a:t>
            </a:r>
            <a:endParaRPr lang="en-US" sz="5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066800"/>
            <a:ext cx="1371600" cy="12287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3" name="Rectangle 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EXERCISE 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GUIDELINES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08584" name="Line 8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8590" name="Text Box 14"/>
          <p:cNvSpPr txBox="1">
            <a:spLocks noChangeArrowheads="1"/>
          </p:cNvSpPr>
          <p:nvPr/>
        </p:nvSpPr>
        <p:spPr bwMode="auto">
          <a:xfrm>
            <a:off x="381000" y="1219200"/>
            <a:ext cx="8397875" cy="48320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This exercise is an opportunity to discuss and present multiple options and possible solutions.</a:t>
            </a:r>
          </a:p>
          <a:p>
            <a:pPr>
              <a:spcBef>
                <a:spcPct val="50000"/>
              </a:spcBef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Issue identification is not as valuable as suggestions and recommended actions that could improve response efforts. </a:t>
            </a:r>
            <a:r>
              <a:rPr lang="en-US" sz="28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Problem  solving efforts should be the focus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>
              <a:spcBef>
                <a:spcPct val="50000"/>
              </a:spcBef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During the exercise, if a player states that they are going to ask for/provide mutual aid, they need to state specifically under which plan and to which agency they will do so.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8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8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8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ChangeArrowheads="1"/>
          </p:cNvSpPr>
          <p:nvPr/>
        </p:nvSpPr>
        <p:spPr bwMode="auto">
          <a:xfrm>
            <a:off x="0" y="-635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ASSUMPTIONS &amp; ARTIFICIALITIES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685800" y="1143000"/>
            <a:ext cx="7772400" cy="4873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scenario is plausible; events occur as they are presented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There 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 “Hidden Agendas” or trick 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questions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All players receive information at the same time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ctr">
              <a:spcBef>
                <a:spcPct val="50000"/>
              </a:spcBef>
              <a:buFontTx/>
              <a:buNone/>
              <a:defRPr/>
            </a:pP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Fight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problems, not the scenario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4244" name="Line 4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4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 autoUpdateAnimBg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ChangeArrowheads="1"/>
          </p:cNvSpPr>
          <p:nvPr/>
        </p:nvSpPr>
        <p:spPr bwMode="auto">
          <a:xfrm>
            <a:off x="0" y="-635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ADMINISTRATIVE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95267" name="Rectangle 3"/>
          <p:cNvSpPr>
            <a:spLocks noChangeArrowheads="1"/>
          </p:cNvSpPr>
          <p:nvPr/>
        </p:nvSpPr>
        <p:spPr bwMode="auto">
          <a:xfrm>
            <a:off x="838200" y="1143000"/>
            <a:ext cx="7848600" cy="2743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5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Breaks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Evaluation Forms</a:t>
            </a:r>
          </a:p>
          <a:p>
            <a:pPr marL="800100" lvl="1" indent="-342900"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Participant Feedback Forms</a:t>
            </a:r>
          </a:p>
          <a:p>
            <a:pPr lvl="1">
              <a:spcBef>
                <a:spcPct val="50000"/>
              </a:spcBef>
              <a:buNone/>
              <a:defRPr/>
            </a:pP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5268" name="Line 4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9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67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ChangeArrowheads="1"/>
          </p:cNvSpPr>
          <p:nvPr/>
        </p:nvSpPr>
        <p:spPr bwMode="auto">
          <a:xfrm>
            <a:off x="565150" y="0"/>
            <a:ext cx="8001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EXERCISE SCHEDULE</a:t>
            </a:r>
            <a:endParaRPr lang="en-US" sz="4400" b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06531" name="Rectangle 3"/>
          <p:cNvSpPr>
            <a:spLocks noChangeArrowheads="1"/>
          </p:cNvSpPr>
          <p:nvPr/>
        </p:nvSpPr>
        <p:spPr bwMode="auto">
          <a:xfrm>
            <a:off x="457200" y="10668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1371600" indent="-11430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0830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	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Welcome and Overview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0845           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Module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0945           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BREAK</a:t>
            </a: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0955			Module 2 </a:t>
            </a:r>
          </a:p>
          <a:p>
            <a:pPr marL="1371600" indent="-1085850">
              <a:lnSpc>
                <a:spcPct val="140000"/>
              </a:lnSpc>
              <a:spcBef>
                <a:spcPct val="10000"/>
              </a:spcBef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1125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BREAK</a:t>
            </a:r>
          </a:p>
          <a:p>
            <a:pPr marL="1371600" indent="-108585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1135</a:t>
            </a: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Hot Wash and Closing Comments</a:t>
            </a: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1200</a:t>
            </a:r>
            <a:r>
              <a:rPr lang="en-US" sz="2800" b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End</a:t>
            </a: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algn="ctr">
              <a:spcBef>
                <a:spcPct val="50000"/>
              </a:spcBef>
              <a:buFontTx/>
              <a:buNone/>
              <a:defRPr/>
            </a:pP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See Appendix A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371600" indent="-1371600">
              <a:lnSpc>
                <a:spcPct val="140000"/>
              </a:lnSpc>
              <a:spcBef>
                <a:spcPct val="10000"/>
              </a:spcBef>
              <a:buFontTx/>
              <a:buNone/>
              <a:tabLst>
                <a:tab pos="976313" algn="r"/>
                <a:tab pos="1143000" algn="l"/>
                <a:tab pos="2232025" algn="l"/>
              </a:tabLst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</a:t>
            </a:r>
          </a:p>
        </p:txBody>
      </p:sp>
      <p:sp>
        <p:nvSpPr>
          <p:cNvPr id="406532" name="Line 4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5" name="THX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629" y="0"/>
            <a:ext cx="52677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7" name="Rectangle 5"/>
          <p:cNvSpPr>
            <a:spLocks noChangeArrowheads="1"/>
          </p:cNvSpPr>
          <p:nvPr/>
        </p:nvSpPr>
        <p:spPr bwMode="auto">
          <a:xfrm>
            <a:off x="243199" y="2209800"/>
            <a:ext cx="8610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 dirty="0">
                <a:solidFill>
                  <a:srgbClr val="FFFF00"/>
                </a:solidFill>
                <a:latin typeface="Arial Black" pitchFamily="34" charset="0"/>
              </a:rPr>
              <a:t>BEGIN EXERCISE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97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97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7315"/>
                </p:tgtEl>
              </p:cMediaNode>
            </p:audio>
          </p:childTnLst>
        </p:cTn>
      </p:par>
    </p:tnLst>
    <p:bldLst>
      <p:bldP spid="397317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457200" y="2286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Module 1: </a:t>
            </a: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Initial Response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lausble Threat 2017 Mod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Breakout</a:t>
            </a:r>
            <a:br>
              <a:rPr lang="en-US" sz="8000" b="0" i="1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Session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FACILITATED DISCUSSION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2209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 dirty="0" smtClean="0">
                <a:solidFill>
                  <a:srgbClr val="FFFF00"/>
                </a:solidFill>
                <a:latin typeface="Arial Black" pitchFamily="34" charset="0"/>
              </a:rPr>
              <a:t>BREAK</a:t>
            </a:r>
            <a:endParaRPr lang="en-US" sz="8000" b="0" i="1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01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228600"/>
            <a:ext cx="8839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Module 2: </a:t>
            </a: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Reinforced Response 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lausble Threat 2017 Mod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54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4339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66700" y="2209800"/>
            <a:ext cx="8610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EXERCISE 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2209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 dirty="0">
                <a:solidFill>
                  <a:srgbClr val="FFFF00"/>
                </a:solidFill>
                <a:latin typeface="Arial Black" pitchFamily="34" charset="0"/>
              </a:rPr>
              <a:t>Breakout</a:t>
            </a:r>
            <a:br>
              <a:rPr lang="en-US" sz="8000" b="0" i="1" dirty="0">
                <a:solidFill>
                  <a:srgbClr val="FFFF00"/>
                </a:solidFill>
                <a:latin typeface="Arial Black" pitchFamily="34" charset="0"/>
              </a:rPr>
            </a:br>
            <a:r>
              <a:rPr lang="en-US" sz="8000" b="0" i="1" dirty="0">
                <a:solidFill>
                  <a:srgbClr val="FFFF00"/>
                </a:solidFill>
                <a:latin typeface="Arial Black" pitchFamily="34" charset="0"/>
              </a:rPr>
              <a:t>Session</a:t>
            </a:r>
          </a:p>
        </p:txBody>
      </p:sp>
    </p:spTree>
  </p:cSld>
  <p:clrMapOvr>
    <a:masterClrMapping/>
  </p:clrMapOvr>
  <p:transition spd="slow" advClick="0" advTm="30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73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FACILITATED DISCUSSION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0" y="28575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2"/>
            </a:outerShdw>
          </a:effectLst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8000" b="0" i="1">
                <a:solidFill>
                  <a:srgbClr val="FFFF00"/>
                </a:solidFill>
                <a:latin typeface="Arial Black" pitchFamily="34" charset="0"/>
              </a:rPr>
              <a:t>END OF EXERCISE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PLAYER’S </a:t>
            </a:r>
            <a:r>
              <a:rPr lang="en-US" altLang="en-US" sz="4400" i="1" dirty="0">
                <a:solidFill>
                  <a:srgbClr val="FFFF00"/>
                </a:solidFill>
                <a:latin typeface="Arial" charset="0"/>
              </a:rPr>
              <a:t>HOT WASH</a:t>
            </a:r>
          </a:p>
        </p:txBody>
      </p:sp>
      <p:sp>
        <p:nvSpPr>
          <p:cNvPr id="638979" name="Line 3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8989" name="Text Box 13"/>
          <p:cNvSpPr txBox="1">
            <a:spLocks noChangeArrowheads="1"/>
          </p:cNvSpPr>
          <p:nvPr/>
        </p:nvSpPr>
        <p:spPr bwMode="auto">
          <a:xfrm>
            <a:off x="1143000" y="1524000"/>
            <a:ext cx="7483459" cy="41549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buFont typeface="Wingdings" charset="2"/>
              <a:buChar char="ü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Strengths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Areas for improvement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Policies, plans, etc.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Role and responsibilities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Communications &amp; coordination</a:t>
            </a:r>
          </a:p>
          <a:p>
            <a:pPr>
              <a:buFont typeface="Wingdings" charset="2"/>
              <a:buChar char="ü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Any needed resources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FEEDBACK FORM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1027" name="Line 3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56" y="1219200"/>
            <a:ext cx="4357688" cy="551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EXERCISE PROGRAM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1027" name="Line 3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685800" y="1219200"/>
            <a:ext cx="8153400" cy="23298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lvl="1">
              <a:buNone/>
              <a:defRPr/>
            </a:pPr>
            <a:endParaRPr lang="en-US" sz="11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None/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Full-Scale Exercise: </a:t>
            </a:r>
          </a:p>
          <a:p>
            <a:pPr marL="914400" lvl="1" indent="-457200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November 15, 2017</a:t>
            </a:r>
          </a:p>
          <a:p>
            <a:pPr lvl="1">
              <a:buNone/>
              <a:defRPr/>
            </a:pPr>
            <a:endParaRPr lang="en-US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0109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914400" y="228600"/>
            <a:ext cx="7315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300" b="1">
                <a:solidFill>
                  <a:schemeClr val="bg1"/>
                </a:solidFill>
                <a:latin typeface="Albertus Extra Bold" pitchFamily="34" charset="0"/>
              </a:defRPr>
            </a:lvl1pPr>
            <a:lvl2pPr marL="742950" indent="-28575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2pPr>
            <a:lvl3pPr marL="11430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3pPr>
            <a:lvl4pPr marL="16002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4pPr>
            <a:lvl5pPr marL="2057400" indent="-228600">
              <a:defRPr sz="3300" b="1">
                <a:solidFill>
                  <a:schemeClr val="bg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har char="•"/>
              <a:defRPr sz="3300" b="1">
                <a:solidFill>
                  <a:schemeClr val="bg1"/>
                </a:solidFill>
                <a:latin typeface="Albertus Extra Bold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i="1" dirty="0" smtClean="0">
                <a:solidFill>
                  <a:srgbClr val="FFFF00"/>
                </a:solidFill>
                <a:latin typeface="Arial" charset="0"/>
              </a:rPr>
              <a:t>EXERCISE MATERIALS</a:t>
            </a:r>
            <a:endParaRPr lang="en-US" altLang="en-US" sz="4400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1027" name="Line 3"/>
          <p:cNvSpPr>
            <a:spLocks noChangeShapeType="1"/>
          </p:cNvSpPr>
          <p:nvPr/>
        </p:nvSpPr>
        <p:spPr bwMode="auto">
          <a:xfrm>
            <a:off x="914400" y="1066800"/>
            <a:ext cx="75438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28600" y="1219200"/>
            <a:ext cx="8458200" cy="14619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All exercise materials will be available on the EMS Agency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website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sjgov.org/ems/activethreatplan.html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795438"/>
            <a:ext cx="5200650" cy="378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349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435768" y="1924050"/>
            <a:ext cx="8272463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CLOSING COMMENTS</a:t>
            </a:r>
            <a:endParaRPr lang="en-US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1987" name="Rectangle 9"/>
          <p:cNvSpPr>
            <a:spLocks noChangeArrowheads="1"/>
          </p:cNvSpPr>
          <p:nvPr/>
        </p:nvSpPr>
        <p:spPr bwMode="auto">
          <a:xfrm>
            <a:off x="3962400" y="3581400"/>
            <a:ext cx="777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988" name="Rectangle 10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989" name="Rectangle 11"/>
          <p:cNvSpPr>
            <a:spLocks noChangeArrowheads="1"/>
          </p:cNvSpPr>
          <p:nvPr/>
        </p:nvSpPr>
        <p:spPr bwMode="auto">
          <a:xfrm>
            <a:off x="762000" y="3810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5"/>
          <p:cNvSpPr txBox="1">
            <a:spLocks noChangeArrowheads="1"/>
          </p:cNvSpPr>
          <p:nvPr/>
        </p:nvSpPr>
        <p:spPr bwMode="auto">
          <a:xfrm>
            <a:off x="435768" y="1924050"/>
            <a:ext cx="8272463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THANK YOU</a:t>
            </a:r>
            <a:endParaRPr lang="en-US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41987" name="Rectangle 9"/>
          <p:cNvSpPr>
            <a:spLocks noChangeArrowheads="1"/>
          </p:cNvSpPr>
          <p:nvPr/>
        </p:nvSpPr>
        <p:spPr bwMode="auto">
          <a:xfrm>
            <a:off x="3962400" y="3581400"/>
            <a:ext cx="7778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988" name="Rectangle 10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989" name="Rectangle 11"/>
          <p:cNvSpPr>
            <a:spLocks noChangeArrowheads="1"/>
          </p:cNvSpPr>
          <p:nvPr/>
        </p:nvSpPr>
        <p:spPr bwMode="auto">
          <a:xfrm>
            <a:off x="762000" y="381000"/>
            <a:ext cx="91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endParaRPr lang="en-US" sz="4400" b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905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7" name="Rectangle 3"/>
          <p:cNvSpPr>
            <a:spLocks noChangeArrowheads="1"/>
          </p:cNvSpPr>
          <p:nvPr/>
        </p:nvSpPr>
        <p:spPr bwMode="auto">
          <a:xfrm>
            <a:off x="390525" y="1295400"/>
            <a:ext cx="8229600" cy="457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742950" lvl="0" indent="-742950">
              <a:buFont typeface="+mj-lt"/>
              <a:buAutoNum type="arabicPeriod"/>
            </a:pPr>
            <a:r>
              <a:rPr lang="en-US" sz="3200" dirty="0"/>
              <a:t>Operational Coordination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200" dirty="0"/>
              <a:t>Operational </a:t>
            </a:r>
            <a:r>
              <a:rPr lang="en-US" sz="3200" dirty="0" smtClean="0"/>
              <a:t>Communications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200" dirty="0" smtClean="0"/>
              <a:t>On-Scene Security, Protection and Law Enforcement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 smtClean="0"/>
              <a:t>Public </a:t>
            </a:r>
            <a:r>
              <a:rPr lang="en-US" sz="3200" dirty="0"/>
              <a:t>Health, Healthcare and Emergency Medical Services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bertus Extra Bold"/>
              <a:cs typeface="Arial" panose="020B0604020202020204" pitchFamily="34" charset="0"/>
            </a:endParaRPr>
          </a:p>
        </p:txBody>
      </p:sp>
      <p:sp>
        <p:nvSpPr>
          <p:cNvPr id="379908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1066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CORE CAPABILITIES</a:t>
            </a:r>
            <a:endParaRPr lang="en-US" sz="4400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79909" name="Line 5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9" y="5226140"/>
            <a:ext cx="2707481" cy="150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242577"/>
            <a:ext cx="2336688" cy="150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242576"/>
            <a:ext cx="2234526" cy="14857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990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OBJECTIVES</a:t>
            </a:r>
            <a:endParaRPr lang="en-US" sz="440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1955" name="Rectangle 3"/>
          <p:cNvSpPr>
            <a:spLocks noChangeArrowheads="1"/>
          </p:cNvSpPr>
          <p:nvPr/>
        </p:nvSpPr>
        <p:spPr bwMode="auto">
          <a:xfrm>
            <a:off x="304800" y="1565275"/>
            <a:ext cx="8610600" cy="36925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Evaluate the San Joaquin County Active </a:t>
            </a:r>
            <a:r>
              <a:rPr lang="en-US" sz="3200" dirty="0" smtClean="0"/>
              <a:t>Threat Plan in response </a:t>
            </a:r>
            <a:r>
              <a:rPr lang="en-US" sz="3200" dirty="0"/>
              <a:t>to a simulated Active Shooter/Hostile Event (ASHE</a:t>
            </a:r>
            <a:r>
              <a:rPr lang="en-US" sz="3200" dirty="0" smtClean="0"/>
              <a:t>).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Improve participants understanding of the San Joaquin County Active Threat </a:t>
            </a:r>
            <a:r>
              <a:rPr lang="en-US" sz="3200" dirty="0" smtClean="0"/>
              <a:t>Plan and use of a Rescue Taskforce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81956" name="Line 4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EXERCISE STRUCTURE</a:t>
            </a:r>
            <a:endParaRPr lang="en-US" sz="4400" b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600075" y="59436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Facilitated Discussions</a:t>
            </a:r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628650" y="46609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Scenario &amp; Situation Updates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09600" y="5267325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Breakout Sessions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lum bright="16000" contrast="20000"/>
          </a:blip>
          <a:srcRect/>
          <a:stretch>
            <a:fillRect/>
          </a:stretch>
        </p:blipFill>
        <p:spPr bwMode="auto">
          <a:xfrm>
            <a:off x="457200" y="1676400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lum bright="12000" contrast="20000"/>
          </a:blip>
          <a:srcRect/>
          <a:stretch>
            <a:fillRect/>
          </a:stretch>
        </p:blipFill>
        <p:spPr bwMode="auto">
          <a:xfrm>
            <a:off x="3276600" y="1139825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/>
          <a:stretch>
            <a:fillRect/>
          </a:stretch>
        </p:blipFill>
        <p:spPr bwMode="auto">
          <a:xfrm>
            <a:off x="5943600" y="1752600"/>
            <a:ext cx="3043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sp>
        <p:nvSpPr>
          <p:cNvPr id="382985" name="Line 9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52463" y="40386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Two Modules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82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79" grpId="0" build="p" autoUpdateAnimBg="0"/>
      <p:bldP spid="382980" grpId="0" build="p" autoUpdateAnimBg="0" advAuto="0"/>
      <p:bldP spid="38298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FUNCTIONAL GROUPS</a:t>
            </a:r>
            <a:endParaRPr lang="en-US" sz="4400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609600" y="41910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Field Responders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09600" y="48768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San Joaquin Operational Area Healthcare Coalition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lum bright="16000" contrast="20000"/>
          </a:blip>
          <a:srcRect/>
          <a:stretch>
            <a:fillRect/>
          </a:stretch>
        </p:blipFill>
        <p:spPr bwMode="auto">
          <a:xfrm>
            <a:off x="457200" y="1676400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lum bright="12000" contrast="20000"/>
          </a:blip>
          <a:srcRect/>
          <a:stretch>
            <a:fillRect/>
          </a:stretch>
        </p:blipFill>
        <p:spPr bwMode="auto">
          <a:xfrm>
            <a:off x="3276600" y="1139825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/>
          <a:stretch>
            <a:fillRect/>
          </a:stretch>
        </p:blipFill>
        <p:spPr bwMode="auto">
          <a:xfrm>
            <a:off x="5943600" y="1752600"/>
            <a:ext cx="3043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sp>
        <p:nvSpPr>
          <p:cNvPr id="382985" name="Line 9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0" grpId="0"/>
      <p:bldP spid="3829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FUNCTIONAL GROUPS</a:t>
            </a:r>
            <a:endParaRPr lang="en-US" sz="4400" b="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80" name="Rectangle 4"/>
          <p:cNvSpPr>
            <a:spLocks noChangeArrowheads="1"/>
          </p:cNvSpPr>
          <p:nvPr/>
        </p:nvSpPr>
        <p:spPr bwMode="auto">
          <a:xfrm>
            <a:off x="609600" y="41910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Select a spokesperson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609600" y="4800600"/>
            <a:ext cx="8153400" cy="685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tabLst>
                <a:tab pos="2120900" algn="l"/>
              </a:tabLst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Select a scribe </a:t>
            </a: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3">
            <a:lum bright="16000" contrast="20000"/>
          </a:blip>
          <a:srcRect/>
          <a:stretch>
            <a:fillRect/>
          </a:stretch>
        </p:blipFill>
        <p:spPr bwMode="auto">
          <a:xfrm>
            <a:off x="457200" y="1676400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8198" name="Picture 7"/>
          <p:cNvPicPr>
            <a:picLocks noChangeAspect="1" noChangeArrowheads="1"/>
          </p:cNvPicPr>
          <p:nvPr/>
        </p:nvPicPr>
        <p:blipFill>
          <a:blip r:embed="rId4">
            <a:lum bright="12000" contrast="20000"/>
          </a:blip>
          <a:srcRect/>
          <a:stretch>
            <a:fillRect/>
          </a:stretch>
        </p:blipFill>
        <p:spPr bwMode="auto">
          <a:xfrm>
            <a:off x="3276600" y="1139825"/>
            <a:ext cx="30527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/>
          <a:stretch>
            <a:fillRect/>
          </a:stretch>
        </p:blipFill>
        <p:spPr bwMode="auto">
          <a:xfrm>
            <a:off x="5943600" y="1752600"/>
            <a:ext cx="30432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</p:pic>
      <p:sp>
        <p:nvSpPr>
          <p:cNvPr id="382985" name="Line 9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82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80" grpId="0"/>
      <p:bldP spid="3829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4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ROLES &amp; RESPONSIBILITIES</a:t>
            </a:r>
            <a:endParaRPr lang="en-US" sz="440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91171" name="Line 3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68413" y="1295400"/>
            <a:ext cx="2541587" cy="2438400"/>
            <a:chOff x="240" y="2688"/>
            <a:chExt cx="1601" cy="1536"/>
          </a:xfrm>
        </p:grpSpPr>
        <p:pic>
          <p:nvPicPr>
            <p:cNvPr id="9230" name="Picture 5" descr="Eoc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0" y="2688"/>
              <a:ext cx="1601" cy="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</p:pic>
        <p:sp>
          <p:nvSpPr>
            <p:cNvPr id="9231" name="Text Box 6"/>
            <p:cNvSpPr txBox="1">
              <a:spLocks noChangeArrowheads="1"/>
            </p:cNvSpPr>
            <p:nvPr/>
          </p:nvSpPr>
          <p:spPr bwMode="auto">
            <a:xfrm>
              <a:off x="282" y="3897"/>
              <a:ext cx="1550" cy="3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FontTx/>
                <a:buNone/>
                <a:defRPr/>
              </a:pPr>
              <a:r>
                <a:rPr lang="en-US" sz="2800">
                  <a:solidFill>
                    <a:srgbClr val="FFFF00"/>
                  </a:solidFill>
                  <a:latin typeface="Arial" charset="0"/>
                </a:rPr>
                <a:t>Players</a:t>
              </a:r>
              <a:endParaRPr lang="en-US" sz="28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257800" y="1295400"/>
            <a:ext cx="2541588" cy="2438400"/>
            <a:chOff x="3696" y="2688"/>
            <a:chExt cx="1601" cy="1536"/>
          </a:xfrm>
        </p:grpSpPr>
        <p:pic>
          <p:nvPicPr>
            <p:cNvPr id="9228" name="Picture 8" descr="observ"/>
            <p:cNvPicPr>
              <a:picLocks noChangeArrowheads="1"/>
            </p:cNvPicPr>
            <p:nvPr/>
          </p:nvPicPr>
          <p:blipFill>
            <a:blip r:embed="rId4"/>
            <a:srcRect l="35100" t="24800"/>
            <a:stretch>
              <a:fillRect/>
            </a:stretch>
          </p:blipFill>
          <p:spPr bwMode="auto">
            <a:xfrm>
              <a:off x="3696" y="2688"/>
              <a:ext cx="1601" cy="1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</p:pic>
        <p:sp>
          <p:nvSpPr>
            <p:cNvPr id="9229" name="Rectangle 9"/>
            <p:cNvSpPr>
              <a:spLocks noChangeArrowheads="1"/>
            </p:cNvSpPr>
            <p:nvPr/>
          </p:nvSpPr>
          <p:spPr bwMode="auto">
            <a:xfrm>
              <a:off x="3964" y="3897"/>
              <a:ext cx="122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sz="2800">
                  <a:solidFill>
                    <a:srgbClr val="FFFF00"/>
                  </a:solidFill>
                  <a:latin typeface="Arial" charset="0"/>
                </a:rPr>
                <a:t>Observers</a:t>
              </a:r>
              <a:endParaRPr lang="en-US" sz="24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391181" name="Text Box 13"/>
          <p:cNvSpPr txBox="1">
            <a:spLocks noChangeArrowheads="1"/>
          </p:cNvSpPr>
          <p:nvPr/>
        </p:nvSpPr>
        <p:spPr bwMode="auto">
          <a:xfrm>
            <a:off x="457200" y="3919538"/>
            <a:ext cx="6781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lvl="0">
              <a:buNone/>
            </a:pPr>
            <a:r>
              <a:rPr lang="en-US" sz="2400" dirty="0" smtClean="0"/>
              <a:t>Personnel </a:t>
            </a:r>
            <a:r>
              <a:rPr lang="en-US" sz="2400" dirty="0"/>
              <a:t>who have an active role in discussing or performing their regular roles and responsibilities during the exercise.  Players discuss or initiate actions in response to the simulated emergency. </a:t>
            </a:r>
          </a:p>
        </p:txBody>
      </p:sp>
      <p:sp>
        <p:nvSpPr>
          <p:cNvPr id="391182" name="Text Box 14"/>
          <p:cNvSpPr txBox="1">
            <a:spLocks noChangeArrowheads="1"/>
          </p:cNvSpPr>
          <p:nvPr/>
        </p:nvSpPr>
        <p:spPr bwMode="auto">
          <a:xfrm>
            <a:off x="4724400" y="3919538"/>
            <a:ext cx="4114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lvl="0">
              <a:buNone/>
            </a:pPr>
            <a:r>
              <a:rPr lang="en-US" sz="2400" dirty="0" smtClean="0"/>
              <a:t>Do </a:t>
            </a:r>
            <a:r>
              <a:rPr lang="en-US" sz="2400" dirty="0"/>
              <a:t>not directly participate in the exercise; however they may support the group in developing responses to the situation during the discussion.</a:t>
            </a:r>
          </a:p>
        </p:txBody>
      </p:sp>
      <p:sp>
        <p:nvSpPr>
          <p:cNvPr id="391183" name="Text Box 15"/>
          <p:cNvSpPr txBox="1">
            <a:spLocks noChangeArrowheads="1"/>
          </p:cNvSpPr>
          <p:nvPr/>
        </p:nvSpPr>
        <p:spPr bwMode="auto">
          <a:xfrm>
            <a:off x="457200" y="4267200"/>
            <a:ext cx="27432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0161" dir="4293903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400" dirty="0" smtClean="0">
                <a:latin typeface="Arial" charset="0"/>
              </a:rPr>
              <a:t>Moderate the flow of discussion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sz="2400" dirty="0">
              <a:latin typeface="Arial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428999" y="4114801"/>
            <a:ext cx="2209800" cy="2393951"/>
            <a:chOff x="2160" y="2592"/>
            <a:chExt cx="1392" cy="1508"/>
          </a:xfrm>
        </p:grpSpPr>
        <p:sp>
          <p:nvSpPr>
            <p:cNvPr id="9226" name="Text Box 11"/>
            <p:cNvSpPr txBox="1">
              <a:spLocks noChangeArrowheads="1"/>
            </p:cNvSpPr>
            <p:nvPr/>
          </p:nvSpPr>
          <p:spPr bwMode="auto">
            <a:xfrm>
              <a:off x="2335" y="3770"/>
              <a:ext cx="119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45791" dir="3378596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sz="2800" dirty="0" smtClean="0">
                  <a:solidFill>
                    <a:srgbClr val="FFFF00"/>
                  </a:solidFill>
                  <a:latin typeface="Arial" charset="0"/>
                </a:rPr>
                <a:t>Facilitator</a:t>
              </a:r>
              <a:endParaRPr lang="en-US" sz="2800" dirty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9227" name="Picture 22" descr="MVC-013S"/>
            <p:cNvPicPr>
              <a:picLocks noChangeAspect="1" noChangeArrowheads="1"/>
            </p:cNvPicPr>
            <p:nvPr/>
          </p:nvPicPr>
          <p:blipFill>
            <a:blip r:embed="rId5">
              <a:lum bright="10000"/>
            </a:blip>
            <a:srcRect l="14626" t="16667" r="19749" b="13834"/>
            <a:stretch>
              <a:fillRect/>
            </a:stretch>
          </p:blipFill>
          <p:spPr bwMode="auto">
            <a:xfrm>
              <a:off x="2160" y="2592"/>
              <a:ext cx="139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1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1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1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81" grpId="0" autoUpdateAnimBg="0"/>
      <p:bldP spid="391182" grpId="0" autoUpdateAnimBg="0"/>
      <p:bldP spid="39118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3" name="Rectangle 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4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EXERCISE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GUIDELINES</a:t>
            </a: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08584" name="Line 8"/>
          <p:cNvSpPr>
            <a:spLocks noChangeShapeType="1"/>
          </p:cNvSpPr>
          <p:nvPr/>
        </p:nvSpPr>
        <p:spPr bwMode="auto">
          <a:xfrm>
            <a:off x="342900" y="914400"/>
            <a:ext cx="84582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dist="63500" dir="3187806" algn="ctr" rotWithShape="0">
              <a:schemeClr val="tx1"/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8590" name="Text Box 14"/>
          <p:cNvSpPr txBox="1">
            <a:spLocks noChangeArrowheads="1"/>
          </p:cNvSpPr>
          <p:nvPr/>
        </p:nvSpPr>
        <p:spPr bwMode="auto">
          <a:xfrm>
            <a:off x="365125" y="989013"/>
            <a:ext cx="8397875" cy="547842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This exercise will be held in an open, low-stress, no-fault environment. Varying viewpoints, even disagreements, as expected.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Respond to the scenario using your knowledge of current plans and capabilities (i.e., you may use only existing assets or resources) and insights derived from your training.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Decisions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are not precedent setting and may not reflect your organization’s final position on a given issue.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3000" y="6019800"/>
            <a:ext cx="6845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3200" u="sng" dirty="0">
                <a:solidFill>
                  <a:srgbClr val="FFFF00"/>
                </a:solidFill>
                <a:latin typeface="Arial" charset="0"/>
              </a:rPr>
              <a:t>No-Fault, Low-Stress Environment</a:t>
            </a:r>
            <a:endParaRPr lang="en-US" sz="3200" b="0" u="sng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8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8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8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90" grpId="0" build="p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tx1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4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 Extra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tx1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40000"/>
          </a:spcBef>
          <a:spcAft>
            <a:spcPct val="0"/>
          </a:spcAft>
          <a:buClrTx/>
          <a:buSzTx/>
          <a:buFontTx/>
          <a:buChar char="•"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lbertus Extra Bold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28900</TotalTime>
  <Words>477</Words>
  <Application>Microsoft Office PowerPoint</Application>
  <PresentationFormat>On-screen Show (4:3)</PresentationFormat>
  <Paragraphs>115</Paragraphs>
  <Slides>28</Slides>
  <Notes>28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Blank Presentation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Cook, Phillip</dc:creator>
  <cp:lastModifiedBy>Cook, Phillip</cp:lastModifiedBy>
  <cp:revision>1470</cp:revision>
  <cp:lastPrinted>2004-08-24T21:55:48Z</cp:lastPrinted>
  <dcterms:created xsi:type="dcterms:W3CDTF">1999-07-09T17:35:34Z</dcterms:created>
  <dcterms:modified xsi:type="dcterms:W3CDTF">2017-10-09T18:17:38Z</dcterms:modified>
</cp:coreProperties>
</file>