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576" r:id="rId3"/>
    <p:sldId id="578" r:id="rId4"/>
    <p:sldId id="580" r:id="rId5"/>
    <p:sldId id="581" r:id="rId6"/>
    <p:sldId id="661" r:id="rId7"/>
    <p:sldId id="662" r:id="rId8"/>
    <p:sldId id="585" r:id="rId9"/>
    <p:sldId id="597" r:id="rId10"/>
    <p:sldId id="656" r:id="rId11"/>
    <p:sldId id="587" r:id="rId12"/>
    <p:sldId id="674" r:id="rId13"/>
    <p:sldId id="588" r:id="rId14"/>
    <p:sldId id="595" r:id="rId15"/>
    <p:sldId id="589" r:id="rId16"/>
    <p:sldId id="396" r:id="rId17"/>
    <p:sldId id="657" r:id="rId18"/>
    <p:sldId id="658" r:id="rId19"/>
    <p:sldId id="681" r:id="rId20"/>
    <p:sldId id="414" r:id="rId21"/>
    <p:sldId id="637" r:id="rId22"/>
    <p:sldId id="660" r:id="rId23"/>
    <p:sldId id="675" r:id="rId24"/>
    <p:sldId id="666" r:id="rId25"/>
    <p:sldId id="682" r:id="rId26"/>
    <p:sldId id="676" r:id="rId27"/>
    <p:sldId id="636" r:id="rId28"/>
    <p:sldId id="638" r:id="rId29"/>
    <p:sldId id="669" r:id="rId30"/>
    <p:sldId id="670" r:id="rId31"/>
    <p:sldId id="639" r:id="rId32"/>
    <p:sldId id="640" r:id="rId33"/>
    <p:sldId id="655" r:id="rId34"/>
    <p:sldId id="653" r:id="rId35"/>
    <p:sldId id="654" r:id="rId36"/>
    <p:sldId id="679" r:id="rId37"/>
    <p:sldId id="683" r:id="rId38"/>
    <p:sldId id="680" r:id="rId39"/>
    <p:sldId id="677" r:id="rId40"/>
    <p:sldId id="513" r:id="rId41"/>
    <p:sldId id="678" r:id="rId42"/>
  </p:sldIdLst>
  <p:sldSz cx="9144000" cy="6858000" type="screen4x3"/>
  <p:notesSz cx="6985000" cy="9220200"/>
  <p:defaultTextStyle>
    <a:defPPr>
      <a:defRPr lang="en-US"/>
    </a:defPPr>
    <a:lvl1pPr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1pPr>
    <a:lvl2pPr marL="457200"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2pPr>
    <a:lvl3pPr marL="914400"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3pPr>
    <a:lvl4pPr marL="1371600"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4pPr>
    <a:lvl5pPr marL="1828800"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5pPr>
    <a:lvl6pPr marL="2286000" algn="l" defTabSz="914400" rtl="0" eaLnBrk="1" latinLnBrk="0" hangingPunct="1"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6pPr>
    <a:lvl7pPr marL="2743200" algn="l" defTabSz="914400" rtl="0" eaLnBrk="1" latinLnBrk="0" hangingPunct="1"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7pPr>
    <a:lvl8pPr marL="3200400" algn="l" defTabSz="914400" rtl="0" eaLnBrk="1" latinLnBrk="0" hangingPunct="1"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8pPr>
    <a:lvl9pPr marL="3657600" algn="l" defTabSz="914400" rtl="0" eaLnBrk="1" latinLnBrk="0" hangingPunct="1"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3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96600"/>
    <a:srgbClr val="FF6600"/>
    <a:srgbClr val="DDDDDD"/>
    <a:srgbClr val="000000"/>
    <a:srgbClr val="FFFF00"/>
    <a:srgbClr val="EAEAEA"/>
    <a:srgbClr val="33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50" autoAdjust="0"/>
  </p:normalViewPr>
  <p:slideViewPr>
    <p:cSldViewPr>
      <p:cViewPr varScale="1">
        <p:scale>
          <a:sx n="79" d="100"/>
          <a:sy n="79" d="100"/>
        </p:scale>
        <p:origin x="6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32" d="100"/>
          <a:sy n="32" d="100"/>
        </p:scale>
        <p:origin x="-1578" y="-84"/>
      </p:cViewPr>
      <p:guideLst>
        <p:guide orient="horz" pos="2903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>
            <a:lvl1pPr defTabSz="922338">
              <a:spcBef>
                <a:spcPct val="0"/>
              </a:spcBef>
              <a:defRPr sz="1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defRPr sz="1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27363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b" anchorCtr="0" compatLnSpc="1">
            <a:prstTxWarp prst="textNoShape">
              <a:avLst/>
            </a:prstTxWarp>
          </a:bodyPr>
          <a:lstStyle>
            <a:lvl1pPr defTabSz="922338">
              <a:spcBef>
                <a:spcPct val="0"/>
              </a:spcBef>
              <a:defRPr sz="1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758238"/>
            <a:ext cx="3027362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b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defRPr sz="1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AF4E5A-CBAF-45B7-9F6A-E8BFC7701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40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>
            <a:lvl1pPr defTabSz="92233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379913"/>
            <a:ext cx="5124450" cy="414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27363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b" anchorCtr="0" compatLnSpc="1">
            <a:prstTxWarp prst="textNoShape">
              <a:avLst/>
            </a:prstTxWarp>
          </a:bodyPr>
          <a:lstStyle>
            <a:lvl1pPr defTabSz="92233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758238"/>
            <a:ext cx="3027362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b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C3E3B2CC-CF54-4DCC-9624-0A6B27748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58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D4F5DDE1-BE9E-4B7B-AFCC-5EACF0057E72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2934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34C784F3-592A-4142-A4D9-0E96E3ECCEAC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10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26631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23C61A0D-AC9F-40A5-8E74-13F62ED5D0E4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4368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23C61A0D-AC9F-40A5-8E74-13F62ED5D0E4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41609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8A128D73-50EB-49C8-BA29-97B8CA3EEDE3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13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3799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E04AAEB2-A2E4-46AC-BBFB-D21E86CE992C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14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0839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5D59196-3766-4CB5-9F54-7DB3837E91A2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15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8295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94207536-7339-4578-B798-DE23AB1C4198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16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07598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941749D-EEA5-4E00-8E0B-87CBBA4328A6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17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29191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7236D4E4-5979-477D-8F47-6034403ACC37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1932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7236D4E4-5979-477D-8F47-6034403ACC37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8329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2A8A25E1-A4E3-47C8-A420-3624AC0BC4D8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0387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6D9EA6BF-E62C-4277-82A3-EB61327EE15C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06946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F56038C-A3D0-46B9-AD93-4891DFA1CFAD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21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53791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4C9A0F5-A74C-4AE4-8D83-37F962F7D7A6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22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19167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4C9A0F5-A74C-4AE4-8D83-37F962F7D7A6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23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33861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58B0E89-332C-4B8D-BA60-80852F07852E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24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4293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58B0E89-332C-4B8D-BA60-80852F07852E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10077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58B0E89-332C-4B8D-BA60-80852F07852E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6389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E52FEF14-BA42-4C58-9FEF-140A366AE465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07652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82A12AD4-FD80-46AB-B20A-97CD5CA84CA9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7382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8B58BB14-3930-48FE-9FC6-CEF3C2FA4DAF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086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DBD30F2F-8D52-4A14-8E96-8CEE6EF8D3C2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35204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25B339B6-F2E5-4C6E-B93C-7A4EEE8BCCF5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30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01459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D6211385-C978-469C-B460-B77EEC377047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04764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A517550-0953-4177-9476-7236DB1C114E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32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08198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20906EFE-626F-4D26-A472-EF0733A8C317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33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7327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8343F36A-0DB9-4E5C-A336-E3F051665C69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854179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BF2C1BB1-CB2C-47C6-AAD3-23859AF5E95E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35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95114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2044C8C-0F4B-4409-8F2F-F124B9EF8631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36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09696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2044C8C-0F4B-4409-8F2F-F124B9EF8631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http://cdphready.org/15-til-50-mass-casualty-incident-toolkit/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Recorded Webinar;</a:t>
            </a:r>
            <a:r>
              <a:rPr lang="en-US" altLang="en-US" baseline="0" dirty="0" smtClean="0"/>
              <a:t> http://cdphready.org/recorded-webinar-15-til-50/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2415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2044C8C-0F4B-4409-8F2F-F124B9EF8631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38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YouTube Video: https://www.youtube.com/watch?v=VCMPx6z_-J8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Embed Code: &lt;iframe width="640" height="360" </a:t>
            </a:r>
            <a:r>
              <a:rPr lang="en-US" altLang="en-US" dirty="0" err="1" smtClean="0"/>
              <a:t>src</a:t>
            </a:r>
            <a:r>
              <a:rPr lang="en-US" altLang="en-US" dirty="0" smtClean="0"/>
              <a:t>="https://www.youtube.com/embed/VCMPx6z_-J8" </a:t>
            </a:r>
            <a:r>
              <a:rPr lang="en-US" altLang="en-US" dirty="0" err="1" smtClean="0"/>
              <a:t>frameborder</a:t>
            </a:r>
            <a:r>
              <a:rPr lang="en-US" altLang="en-US" dirty="0" smtClean="0"/>
              <a:t>="0" </a:t>
            </a:r>
            <a:r>
              <a:rPr lang="en-US" altLang="en-US" dirty="0" err="1" smtClean="0"/>
              <a:t>allowfullscreen</a:t>
            </a:r>
            <a:r>
              <a:rPr lang="en-US" altLang="en-US" dirty="0" smtClean="0"/>
              <a:t>&gt;&lt;/iframe&gt;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04530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2044C8C-0F4B-4409-8F2F-F124B9EF8631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39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4791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AE11660E-600C-4F6F-9AA0-9813D08E05FA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4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57312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43C5B7A-CA82-495E-A8F7-E7A40B1779CF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40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783852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43C5B7A-CA82-495E-A8F7-E7A40B1779CF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41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983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F991BE12-3414-4097-9504-FD43C7EB734A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5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1235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6A2F2A8C-74F0-43C3-BCAC-A94C4F900C2D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0828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A48C1FC7-1DF4-44B4-98D8-1F4CE309326E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7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49144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E63E0307-0F59-4A42-9C49-305EB9CFFB5F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8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3850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F7C26D6-AED1-4348-A213-9AF41564E119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3120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D3C18-E88F-44C9-843A-DBBC08DA0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2508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36211-D2CA-4351-8C4B-4D22B433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0161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C8CFF-C748-4130-B0AB-936266FC9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038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89475-BA6B-495A-A109-00E6DE1B5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047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B94B8-C00C-4253-B471-D4E59EF74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997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FFB3-06C8-4F33-B819-978E2E10A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242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65EE4-B653-4544-AD1C-1DA95328C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9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F4570-BF22-4D4F-9EAB-3662C4856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104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9E095-7313-43E5-B522-60F08A1B8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63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BEB8B-A9C7-4A17-839B-488077B79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537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A0DE4-1F7A-4A15-AB62-5458A774C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693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0000"/>
            </a:gs>
            <a:gs pos="50000">
              <a:srgbClr val="FF0000"/>
            </a:gs>
            <a:gs pos="100000">
              <a:srgbClr val="76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5CF31CB-A28D-4FAE-A6A6-77D0EC428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hyperlink" Target="http://cdphready.org/15-til-50-mass-casualty-incident-toolkit/" TargetMode="Externa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CMPx6z_-J8" TargetMode="Externa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095500" y="5041900"/>
            <a:ext cx="48006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  <a:defRPr/>
            </a:pPr>
            <a:endParaRPr lang="en-US" sz="2800" dirty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August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11, 2016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76200" y="442912"/>
            <a:ext cx="8839200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San Joaquin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County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342900" y="2438400"/>
            <a:ext cx="8305800" cy="23083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Plausible Threat 2016 Control Facility Operations Tabletop Exercise</a:t>
            </a:r>
            <a:endParaRPr lang="en-US" sz="4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66800"/>
            <a:ext cx="1371600" cy="1228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3" name="Rectangl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EXERCISE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GUIDELINES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08584" name="Line 8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8590" name="Text Box 14"/>
          <p:cNvSpPr txBox="1">
            <a:spLocks noChangeArrowheads="1"/>
          </p:cNvSpPr>
          <p:nvPr/>
        </p:nvSpPr>
        <p:spPr bwMode="auto">
          <a:xfrm>
            <a:off x="381000" y="1219200"/>
            <a:ext cx="8397875" cy="2893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This exercise is an opportunity to discuss and present multiple options and possible solutions.</a:t>
            </a:r>
          </a:p>
          <a:p>
            <a:pPr>
              <a:spcBef>
                <a:spcPct val="50000"/>
              </a:spcBef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Issue identification is not as valuable as suggestions and recommended actions that could improve response efforts. </a:t>
            </a:r>
            <a:r>
              <a:rPr lang="en-US" sz="28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Problem  solving efforts should be the focus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8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ChangeArrowheads="1"/>
          </p:cNvSpPr>
          <p:nvPr/>
        </p:nvSpPr>
        <p:spPr bwMode="auto">
          <a:xfrm>
            <a:off x="0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ASSUMPTIONS &amp; ARTIFICIALITIES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685800" y="1143000"/>
            <a:ext cx="7772400" cy="4873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scenario is plausible; events occur as they are presented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high school is located in each functional group’s jurisdiction.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There 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“Hidden Agendas” or trick questions</a:t>
            </a:r>
          </a:p>
          <a:p>
            <a:pPr marL="342900" indent="-342900" algn="ctr">
              <a:spcBef>
                <a:spcPct val="50000"/>
              </a:spcBef>
              <a:buFontTx/>
              <a:buNone/>
              <a:defRPr/>
            </a:pP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Fight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problems, not the scenario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4244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4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ChangeArrowheads="1"/>
          </p:cNvSpPr>
          <p:nvPr/>
        </p:nvSpPr>
        <p:spPr bwMode="auto">
          <a:xfrm>
            <a:off x="0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ASSUMPTIONS &amp; ARTIFICIALITIES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685800" y="1143000"/>
            <a:ext cx="7772400" cy="4873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All 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participants receive information at the same 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time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4244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278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0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ADMINISTRATIVE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95267" name="Rectangle 3"/>
          <p:cNvSpPr>
            <a:spLocks noChangeArrowheads="1"/>
          </p:cNvSpPr>
          <p:nvPr/>
        </p:nvSpPr>
        <p:spPr bwMode="auto">
          <a:xfrm>
            <a:off x="838200" y="1143000"/>
            <a:ext cx="7848600" cy="2743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Breaks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Evaluation Forms</a:t>
            </a:r>
          </a:p>
          <a:p>
            <a:pPr marL="800100" lvl="1" indent="-342900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Participant Feedback Forms</a:t>
            </a:r>
          </a:p>
          <a:p>
            <a:pPr marL="800100" lvl="1" indent="-342900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EMS/BRN CEU Evaluation Forms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5268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7" grpId="0" build="p" autoUpdateAnimBg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565150" y="0"/>
            <a:ext cx="8001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EXERCISE SCHEDULE</a:t>
            </a:r>
            <a:endParaRPr lang="en-US" sz="4400" b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06531" name="Rectangle 3"/>
          <p:cNvSpPr>
            <a:spLocks noChangeArrowheads="1"/>
          </p:cNvSpPr>
          <p:nvPr/>
        </p:nvSpPr>
        <p:spPr bwMode="auto">
          <a:xfrm>
            <a:off x="457200" y="10668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1371600" indent="-11430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0800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Welcome and Overview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0815           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Module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0915           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BREAK</a:t>
            </a: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0925			Module 2 </a:t>
            </a:r>
          </a:p>
          <a:p>
            <a:pPr marL="1371600" indent="-1085850">
              <a:lnSpc>
                <a:spcPct val="140000"/>
              </a:lnSpc>
              <a:spcBef>
                <a:spcPct val="10000"/>
              </a:spcBef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1025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BREAK</a:t>
            </a:r>
          </a:p>
          <a:p>
            <a:pPr marL="1371600" indent="-108585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1035			Module 3</a:t>
            </a:r>
          </a:p>
          <a:p>
            <a:pPr marL="1371600" indent="-108585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1135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Hot Wash and Closing Comments</a:t>
            </a: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1200</a:t>
            </a:r>
            <a:r>
              <a:rPr lang="en-US" sz="2800" b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End</a:t>
            </a: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</a:p>
        </p:txBody>
      </p:sp>
      <p:sp>
        <p:nvSpPr>
          <p:cNvPr id="406532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" y="609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7" y="139847"/>
            <a:ext cx="5076825" cy="657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7" name="Rectangle 5"/>
          <p:cNvSpPr>
            <a:spLocks noChangeArrowheads="1"/>
          </p:cNvSpPr>
          <p:nvPr/>
        </p:nvSpPr>
        <p:spPr bwMode="auto">
          <a:xfrm>
            <a:off x="266700" y="2209800"/>
            <a:ext cx="861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itchFamily="34" charset="0"/>
              </a:rPr>
              <a:t>BEGIN EXERCISE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457200" y="2286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Module 1: </a:t>
            </a: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Initial Event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388" name="Group 5"/>
          <p:cNvGrpSpPr>
            <a:grpSpLocks/>
          </p:cNvGrpSpPr>
          <p:nvPr/>
        </p:nvGrpSpPr>
        <p:grpSpPr bwMode="auto">
          <a:xfrm>
            <a:off x="533400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92" name="Rectangle 7"/>
            <p:cNvSpPr>
              <a:spLocks noChangeArrowheads="1"/>
            </p:cNvSpPr>
            <p:nvPr/>
          </p:nvSpPr>
          <p:spPr bwMode="auto">
            <a:xfrm>
              <a:off x="443" y="864"/>
              <a:ext cx="82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September 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23, 2016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1930 </a:t>
              </a:r>
              <a:r>
                <a:rPr lang="en-US" altLang="en-US" sz="2000" dirty="0">
                  <a:solidFill>
                    <a:srgbClr val="FF0000"/>
                  </a:solidFill>
                  <a:latin typeface="Arial" charset="0"/>
                </a:rPr>
                <a:t>Hours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90800" y="1447800"/>
            <a:ext cx="6172200" cy="151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>
              <a:buNone/>
            </a:pPr>
            <a:r>
              <a:rPr lang="en-US" sz="2000" dirty="0"/>
              <a:t>Paradise verses San Joaquin football game begins, hosted by the home team Paradise High School. There are approximately 650 people in attendance.  </a:t>
            </a:r>
          </a:p>
          <a:p>
            <a:pPr>
              <a:buFontTx/>
              <a:buNone/>
            </a:pPr>
            <a:endParaRPr lang="en-US" altLang="en-US" sz="900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24200"/>
            <a:ext cx="36576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57200" y="2286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Module 1: </a:t>
            </a: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Initial Response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412" name="Group 5"/>
          <p:cNvGrpSpPr>
            <a:grpSpLocks/>
          </p:cNvGrpSpPr>
          <p:nvPr/>
        </p:nvGrpSpPr>
        <p:grpSpPr bwMode="auto">
          <a:xfrm>
            <a:off x="533400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417" name="Rectangle 7"/>
            <p:cNvSpPr>
              <a:spLocks noChangeArrowheads="1"/>
            </p:cNvSpPr>
            <p:nvPr/>
          </p:nvSpPr>
          <p:spPr bwMode="auto">
            <a:xfrm>
              <a:off x="443" y="864"/>
              <a:ext cx="82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September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23, 2016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1948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514600" y="1447800"/>
            <a:ext cx="59436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6:55 minutes remaining in the second quarter, an explosion in the home team bleachers occurs. Immediately following the explosion, gunshots are heard and several people are shot.  </a:t>
            </a:r>
          </a:p>
          <a:p>
            <a:pPr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Panic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ensues, spectators and players begin running in all directions.  The location of the shooter(s) is unknown at this time.</a:t>
            </a:r>
          </a:p>
          <a:p>
            <a:pPr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local PSAPs are inundated with 9-1-1 calls reporting the explosion and shooting.  Additional gunshot can be heard in the background by one of the dispatchers receiving a call.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457200" y="2286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Module 1: </a:t>
            </a: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Initial </a:t>
            </a: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Event</a:t>
            </a: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436" name="Group 5"/>
          <p:cNvGrpSpPr>
            <a:grpSpLocks/>
          </p:cNvGrpSpPr>
          <p:nvPr/>
        </p:nvGrpSpPr>
        <p:grpSpPr bwMode="auto">
          <a:xfrm>
            <a:off x="533400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41" name="Rectangle 7"/>
            <p:cNvSpPr>
              <a:spLocks noChangeArrowheads="1"/>
            </p:cNvSpPr>
            <p:nvPr/>
          </p:nvSpPr>
          <p:spPr bwMode="auto">
            <a:xfrm>
              <a:off x="443" y="864"/>
              <a:ext cx="82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September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23, 2016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1950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2590800" y="1447800"/>
            <a:ext cx="6172200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>
              <a:buNone/>
            </a:pPr>
            <a:r>
              <a:rPr lang="en-US" sz="2000" dirty="0" smtClean="0"/>
              <a:t>Law, Fire and EMS are dispatched to the incident</a:t>
            </a:r>
          </a:p>
          <a:p>
            <a:pPr>
              <a:buFontTx/>
              <a:buNone/>
            </a:pPr>
            <a:endParaRPr lang="en-US" altLang="en-US" sz="800" dirty="0" smtClean="0"/>
          </a:p>
          <a:p>
            <a:pPr>
              <a:buFontTx/>
              <a:buNone/>
            </a:pPr>
            <a:endParaRPr lang="en-US" altLang="en-US" sz="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74" y="2463800"/>
            <a:ext cx="5266852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457200" y="2286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Module 1: </a:t>
            </a: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Initial </a:t>
            </a: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Event</a:t>
            </a: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436" name="Group 5"/>
          <p:cNvGrpSpPr>
            <a:grpSpLocks/>
          </p:cNvGrpSpPr>
          <p:nvPr/>
        </p:nvGrpSpPr>
        <p:grpSpPr bwMode="auto">
          <a:xfrm>
            <a:off x="533400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41" name="Rectangle 7"/>
            <p:cNvSpPr>
              <a:spLocks noChangeArrowheads="1"/>
            </p:cNvSpPr>
            <p:nvPr/>
          </p:nvSpPr>
          <p:spPr bwMode="auto">
            <a:xfrm>
              <a:off x="443" y="864"/>
              <a:ext cx="82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September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23, 2016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1954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2590800" y="1447800"/>
            <a:ext cx="6172200" cy="51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“County Base, Medic 18 calling to declare an MCI”</a:t>
            </a:r>
          </a:p>
          <a:p>
            <a:pPr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“Medic 18 declaring an MCI, we have an active shooter and an explosion in progress, we will call this the Paradise Incident, I will be the Paradise Medical Group Supervisor, the patient count is evolving and I will call you back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minutes with the first round of triage to provide you patient numbers”.</a:t>
            </a:r>
          </a:p>
          <a:p>
            <a:pPr>
              <a:buFontTx/>
              <a:buNone/>
            </a:pPr>
            <a:endParaRPr lang="en-US" altLang="en-US" sz="800" dirty="0" smtClean="0"/>
          </a:p>
          <a:p>
            <a:pPr>
              <a:buFontTx/>
              <a:buNone/>
            </a:pPr>
            <a:endParaRPr lang="en-US" altLang="en-US" sz="800" dirty="0"/>
          </a:p>
        </p:txBody>
      </p:sp>
    </p:spTree>
    <p:extLst>
      <p:ext uri="{BB962C8B-B14F-4D97-AF65-F5344CB8AC3E}">
        <p14:creationId xmlns:p14="http://schemas.microsoft.com/office/powerpoint/2010/main" val="803093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66700" y="2209800"/>
            <a:ext cx="861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EXERCISE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Breakout</a:t>
            </a:r>
            <a:br>
              <a:rPr lang="en-US" sz="8000" b="0" i="1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Session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FACILITATED DISCUSSION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228600"/>
            <a:ext cx="8839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Module 2: </a:t>
            </a: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MCI Update 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532" name="Group 5"/>
          <p:cNvGrpSpPr>
            <a:grpSpLocks/>
          </p:cNvGrpSpPr>
          <p:nvPr/>
        </p:nvGrpSpPr>
        <p:grpSpPr bwMode="auto">
          <a:xfrm>
            <a:off x="497251" y="1422400"/>
            <a:ext cx="1735138" cy="1066800"/>
            <a:chOff x="375" y="848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75" y="848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38" name="Rectangle 7"/>
            <p:cNvSpPr>
              <a:spLocks noChangeArrowheads="1"/>
            </p:cNvSpPr>
            <p:nvPr/>
          </p:nvSpPr>
          <p:spPr bwMode="auto">
            <a:xfrm>
              <a:off x="419" y="860"/>
              <a:ext cx="82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September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23, 2016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1959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438400" y="1299555"/>
            <a:ext cx="60198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“County Base this the Paradise MGS with an update on the Paradise Incident”</a:t>
            </a:r>
          </a:p>
          <a:p>
            <a:pPr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“Paradise MGS the first sweep of triage had been completed; please keep in mind the patient count is evolving between 40-50 patients.  At this time I have 19 patients accounted for with the following patient count and categories;</a:t>
            </a: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Immediate Pediatric = 1</a:t>
            </a: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Immediate Adult = 4</a:t>
            </a: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Delayed = 4</a:t>
            </a: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Minor = 10”</a:t>
            </a:r>
          </a:p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am ready for destinations for the 19 patients at this time”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228600"/>
            <a:ext cx="8839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Module 2: </a:t>
            </a: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MCI Update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532" name="Group 5"/>
          <p:cNvGrpSpPr>
            <a:grpSpLocks/>
          </p:cNvGrpSpPr>
          <p:nvPr/>
        </p:nvGrpSpPr>
        <p:grpSpPr bwMode="auto">
          <a:xfrm>
            <a:off x="497251" y="1422400"/>
            <a:ext cx="1735138" cy="1066800"/>
            <a:chOff x="375" y="848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75" y="848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38" name="Rectangle 7"/>
            <p:cNvSpPr>
              <a:spLocks noChangeArrowheads="1"/>
            </p:cNvSpPr>
            <p:nvPr/>
          </p:nvSpPr>
          <p:spPr bwMode="auto">
            <a:xfrm>
              <a:off x="419" y="860"/>
              <a:ext cx="82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September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23, 2016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2008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590800" y="1447800"/>
            <a:ext cx="617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>
              <a:buNone/>
            </a:pPr>
            <a:r>
              <a:rPr lang="en-US" sz="2000" dirty="0"/>
              <a:t>Self presenting patients from the Paradise incident arrive at local hospitals.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743200"/>
            <a:ext cx="546019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46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52400" y="228600"/>
            <a:ext cx="876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Module 2: MCI Update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604" name="Group 5"/>
          <p:cNvGrpSpPr>
            <a:grpSpLocks/>
          </p:cNvGrpSpPr>
          <p:nvPr/>
        </p:nvGrpSpPr>
        <p:grpSpPr bwMode="auto">
          <a:xfrm>
            <a:off x="533400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608" name="Rectangle 7"/>
            <p:cNvSpPr>
              <a:spLocks noChangeArrowheads="1"/>
            </p:cNvSpPr>
            <p:nvPr/>
          </p:nvSpPr>
          <p:spPr bwMode="auto">
            <a:xfrm>
              <a:off x="443" y="864"/>
              <a:ext cx="82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September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23, 2016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2010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2590800" y="1447800"/>
            <a:ext cx="61722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>
              <a:buNone/>
            </a:pPr>
            <a:r>
              <a:rPr lang="en-US" sz="2000" dirty="0"/>
              <a:t>“County Base this the Paradise MGS with an update on the Paradise Incident”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“Paradise MGS upon secondary assessment 1 delayed patient met major trauma triage criteria and they are now categorized as an immediate.  Please confirm or </a:t>
            </a:r>
            <a:r>
              <a:rPr lang="en-US" sz="2000" dirty="0" smtClean="0"/>
              <a:t>change </a:t>
            </a:r>
            <a:r>
              <a:rPr lang="en-US" sz="2000" dirty="0"/>
              <a:t>the destination for this patient”.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“Paradise MGS another round of triage is complete.  At this time I have 10 additional patients accounted for, with the following patient count and categories that I will need additional destinations on;</a:t>
            </a:r>
          </a:p>
          <a:p>
            <a:pPr>
              <a:buNone/>
            </a:pPr>
            <a:r>
              <a:rPr lang="en-US" sz="2000" dirty="0"/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52400" y="228600"/>
            <a:ext cx="876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Module 2: MCI Update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604" name="Group 5"/>
          <p:cNvGrpSpPr>
            <a:grpSpLocks/>
          </p:cNvGrpSpPr>
          <p:nvPr/>
        </p:nvGrpSpPr>
        <p:grpSpPr bwMode="auto">
          <a:xfrm>
            <a:off x="533400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608" name="Rectangle 7"/>
            <p:cNvSpPr>
              <a:spLocks noChangeArrowheads="1"/>
            </p:cNvSpPr>
            <p:nvPr/>
          </p:nvSpPr>
          <p:spPr bwMode="auto">
            <a:xfrm>
              <a:off x="443" y="864"/>
              <a:ext cx="82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September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23, 2016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2010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2590800" y="1447800"/>
            <a:ext cx="61722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>
              <a:buNone/>
            </a:pPr>
            <a:r>
              <a:rPr lang="en-US" sz="2000" dirty="0" smtClean="0"/>
              <a:t>“</a:t>
            </a:r>
            <a:r>
              <a:rPr lang="en-US" sz="2000" dirty="0"/>
              <a:t>Paradise MGS another round of triage is complete.  At this time I have 10 additional patients accounted for, with the following patient count and categories that I will need additional destinations on;</a:t>
            </a:r>
          </a:p>
          <a:p>
            <a:pPr>
              <a:buNone/>
            </a:pPr>
            <a:r>
              <a:rPr lang="en-US" sz="2000" dirty="0"/>
              <a:t>		Immediate Adult = 4</a:t>
            </a:r>
          </a:p>
          <a:p>
            <a:pPr>
              <a:buNone/>
            </a:pPr>
            <a:r>
              <a:rPr lang="en-US" sz="2000" dirty="0"/>
              <a:t>		Delayed = 2</a:t>
            </a:r>
          </a:p>
          <a:p>
            <a:pPr>
              <a:buNone/>
            </a:pPr>
            <a:r>
              <a:rPr lang="en-US" sz="2000" dirty="0"/>
              <a:t>		Minor = 4”</a:t>
            </a:r>
          </a:p>
        </p:txBody>
      </p:sp>
    </p:spTree>
    <p:extLst>
      <p:ext uri="{BB962C8B-B14F-4D97-AF65-F5344CB8AC3E}">
        <p14:creationId xmlns:p14="http://schemas.microsoft.com/office/powerpoint/2010/main" val="2254626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52400" y="228600"/>
            <a:ext cx="876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Module 2: MCI Update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604" name="Group 5"/>
          <p:cNvGrpSpPr>
            <a:grpSpLocks/>
          </p:cNvGrpSpPr>
          <p:nvPr/>
        </p:nvGrpSpPr>
        <p:grpSpPr bwMode="auto">
          <a:xfrm>
            <a:off x="533401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608" name="Rectangle 7"/>
            <p:cNvSpPr>
              <a:spLocks noChangeArrowheads="1"/>
            </p:cNvSpPr>
            <p:nvPr/>
          </p:nvSpPr>
          <p:spPr bwMode="auto">
            <a:xfrm>
              <a:off x="463" y="864"/>
              <a:ext cx="78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What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FF0000"/>
                  </a:solidFill>
                  <a:latin typeface="Arial" charset="0"/>
                </a:rPr>
                <a:t>h</a:t>
              </a: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appened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in the field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pic>
        <p:nvPicPr>
          <p:cNvPr id="2" name="Cal JAC Exercise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167" y="1295400"/>
            <a:ext cx="826346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0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Breakout</a:t>
            </a:r>
            <a:br>
              <a:rPr lang="en-US" sz="8000" b="0" i="1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Session</a:t>
            </a:r>
          </a:p>
        </p:txBody>
      </p:sp>
    </p:spTree>
  </p:cSld>
  <p:clrMapOvr>
    <a:masterClrMapping/>
  </p:clrMapOvr>
  <p:transition spd="slow" advClick="0" advTm="3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3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FACILITATED DISCUSSION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76200" y="228600"/>
            <a:ext cx="8839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00" i="1" dirty="0">
                <a:solidFill>
                  <a:srgbClr val="FFFF00"/>
                </a:solidFill>
                <a:latin typeface="Arial" charset="0"/>
              </a:rPr>
              <a:t>Module 3: </a:t>
            </a:r>
            <a:r>
              <a:rPr lang="en-US" altLang="en-US" sz="4200" i="1" dirty="0" smtClean="0">
                <a:solidFill>
                  <a:srgbClr val="FFFF00"/>
                </a:solidFill>
                <a:latin typeface="Arial" charset="0"/>
              </a:rPr>
              <a:t>Patient Distribution</a:t>
            </a:r>
            <a:endParaRPr lang="en-US" altLang="en-US" sz="42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748" name="Group 5"/>
          <p:cNvGrpSpPr>
            <a:grpSpLocks/>
          </p:cNvGrpSpPr>
          <p:nvPr/>
        </p:nvGrpSpPr>
        <p:grpSpPr bwMode="auto">
          <a:xfrm>
            <a:off x="533400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436" y="1074"/>
              <a:ext cx="8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2015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1749" name="TextBox 11"/>
          <p:cNvSpPr txBox="1">
            <a:spLocks noChangeArrowheads="1"/>
          </p:cNvSpPr>
          <p:nvPr/>
        </p:nvSpPr>
        <p:spPr bwMode="auto">
          <a:xfrm>
            <a:off x="626956" y="2743200"/>
            <a:ext cx="828844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>
              <a:buNone/>
            </a:pPr>
            <a:r>
              <a:rPr lang="en-US" sz="2000" dirty="0"/>
              <a:t>Total Patient Count = 29: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Immediate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Pediatric = 1</a:t>
            </a: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Immediate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Adult = 8 (one patient upgraded from 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delayed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Delayed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  <a:p>
            <a:pPr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390525" y="1295400"/>
            <a:ext cx="8229600" cy="457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742950" lvl="0" indent="-742950">
              <a:buFont typeface="+mj-lt"/>
              <a:buAutoNum type="arabicPeriod"/>
            </a:pPr>
            <a:r>
              <a:rPr lang="en-US" sz="3200" dirty="0"/>
              <a:t>Operational Coordination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200" dirty="0"/>
              <a:t>Operational Communications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Public </a:t>
            </a:r>
            <a:r>
              <a:rPr lang="en-US" sz="3200" dirty="0"/>
              <a:t>Health, Healthcare and Emergency Medical Services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 Extra Bold"/>
              <a:cs typeface="Arial" panose="020B0604020202020204" pitchFamily="34" charset="0"/>
            </a:endParaRPr>
          </a:p>
        </p:txBody>
      </p:sp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CORE CAPABILITIES</a:t>
            </a:r>
            <a:endParaRPr lang="en-US" sz="4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79909" name="Line 5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9" y="5226140"/>
            <a:ext cx="2707481" cy="150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242577"/>
            <a:ext cx="2336688" cy="150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242576"/>
            <a:ext cx="2234526" cy="1485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152400" y="228600"/>
            <a:ext cx="8839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200" i="1" dirty="0" smtClean="0">
                <a:solidFill>
                  <a:srgbClr val="FFFF00"/>
                </a:solidFill>
                <a:latin typeface="Arial" charset="0"/>
              </a:rPr>
              <a:t>Module 3: </a:t>
            </a:r>
            <a:r>
              <a:rPr lang="en-US" altLang="en-US" sz="4200" i="1" dirty="0">
                <a:solidFill>
                  <a:srgbClr val="FFFF00"/>
                </a:solidFill>
                <a:latin typeface="Arial" charset="0"/>
              </a:rPr>
              <a:t>Patient Distribution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2" name="Group 5"/>
          <p:cNvGrpSpPr>
            <a:grpSpLocks/>
          </p:cNvGrpSpPr>
          <p:nvPr/>
        </p:nvGrpSpPr>
        <p:grpSpPr bwMode="auto">
          <a:xfrm>
            <a:off x="533400" y="1447800"/>
            <a:ext cx="1735138" cy="1066800"/>
            <a:chOff x="394" y="864"/>
            <a:chExt cx="912" cy="672"/>
          </a:xfrm>
        </p:grpSpPr>
        <p:sp>
          <p:nvSpPr>
            <p:cNvPr id="158726" name="AutoShape 6"/>
            <p:cNvSpPr>
              <a:spLocks noChangeArrowheads="1"/>
            </p:cNvSpPr>
            <p:nvPr/>
          </p:nvSpPr>
          <p:spPr bwMode="auto">
            <a:xfrm>
              <a:off x="394" y="864"/>
              <a:ext cx="912" cy="67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779" name="Rectangle 7"/>
            <p:cNvSpPr>
              <a:spLocks noChangeArrowheads="1"/>
            </p:cNvSpPr>
            <p:nvPr/>
          </p:nvSpPr>
          <p:spPr bwMode="auto">
            <a:xfrm>
              <a:off x="436" y="1074"/>
              <a:ext cx="8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1pPr>
              <a:lvl2pPr marL="742950" indent="-28575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2pPr>
              <a:lvl3pPr marL="11430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3pPr>
              <a:lvl4pPr marL="16002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4pPr>
              <a:lvl5pPr marL="2057400" indent="-228600"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har char="•"/>
                <a:defRPr sz="3300" b="1">
                  <a:solidFill>
                    <a:schemeClr val="bg1"/>
                  </a:solidFill>
                  <a:latin typeface="Albertus Extra Bold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FF0000"/>
                  </a:solidFill>
                  <a:latin typeface="Arial" charset="0"/>
                </a:rPr>
                <a:t>2030 Hours</a:t>
              </a:r>
              <a:endParaRPr lang="en-US" altLang="en-US" sz="20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2773" name="TextBox 11"/>
          <p:cNvSpPr txBox="1">
            <a:spLocks noChangeArrowheads="1"/>
          </p:cNvSpPr>
          <p:nvPr/>
        </p:nvSpPr>
        <p:spPr bwMode="auto">
          <a:xfrm>
            <a:off x="2590800" y="1447800"/>
            <a:ext cx="61722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>
              <a:buNone/>
            </a:pPr>
            <a:r>
              <a:rPr lang="en-US" sz="2000" dirty="0"/>
              <a:t>“County Base this the Paradise MGS with an update on the Paradise Incident”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 smtClean="0"/>
              <a:t>“</a:t>
            </a:r>
            <a:r>
              <a:rPr lang="en-US" sz="2000" dirty="0"/>
              <a:t>Paradise MGS all patients have been transport off scene at this time. The MCI has ended”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1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Breakout</a:t>
            </a:r>
            <a:br>
              <a:rPr lang="en-US" sz="8000" b="0" i="1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Session</a:t>
            </a:r>
          </a:p>
        </p:txBody>
      </p:sp>
    </p:spTree>
  </p:cSld>
  <p:clrMapOvr>
    <a:masterClrMapping/>
  </p:clrMapOvr>
  <p:transition advClick="0" advTm="3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1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FACILITATED DISCUSSION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END OF EXERCISE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PLAYER’S </a:t>
            </a: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HOT WASH</a:t>
            </a:r>
          </a:p>
        </p:txBody>
      </p:sp>
      <p:sp>
        <p:nvSpPr>
          <p:cNvPr id="638979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8989" name="Text Box 13"/>
          <p:cNvSpPr txBox="1">
            <a:spLocks noChangeArrowheads="1"/>
          </p:cNvSpPr>
          <p:nvPr/>
        </p:nvSpPr>
        <p:spPr bwMode="auto">
          <a:xfrm>
            <a:off x="1143000" y="1524000"/>
            <a:ext cx="7483459" cy="41549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Strengths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Areas for improvement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Policies, plans, etc.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Role and responsibilities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Communications &amp; coordination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Any needed resources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FEEDBACK FORM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1027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219200"/>
            <a:ext cx="4191000" cy="54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EXERCISE PROGRAM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1027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85800" y="1219200"/>
            <a:ext cx="8153400" cy="33824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Tabletop Exercises:</a:t>
            </a:r>
          </a:p>
          <a:p>
            <a:pPr marL="914400" lvl="1" indent="-457200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Multi-Casualty Branch Operations  August 23, 2016 </a:t>
            </a:r>
          </a:p>
          <a:p>
            <a:pPr lvl="1">
              <a:buNone/>
              <a:defRPr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None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Full-Scale Exercise: </a:t>
            </a:r>
          </a:p>
          <a:p>
            <a:pPr marL="914400" lvl="1" indent="-457200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November 16, 2016</a:t>
            </a:r>
          </a:p>
        </p:txBody>
      </p:sp>
    </p:spTree>
    <p:extLst>
      <p:ext uri="{BB962C8B-B14F-4D97-AF65-F5344CB8AC3E}">
        <p14:creationId xmlns:p14="http://schemas.microsoft.com/office/powerpoint/2010/main" val="3890109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EXERCISE PROGRAM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1027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85800" y="1219200"/>
            <a:ext cx="8153400" cy="25053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Hospital Training and Preparedness:</a:t>
            </a:r>
          </a:p>
          <a:p>
            <a:pPr>
              <a:buNone/>
              <a:defRPr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15 ‘til 50 – Mass Casualty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Incident Toolkit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hlinkClick r:id="rId5"/>
              </a:rPr>
              <a:t>http://cdphready.org/15-til-50-mass-casualty-incident-toolkit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5"/>
              </a:rPr>
              <a:t>/</a:t>
            </a: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None/>
              <a:defRPr/>
            </a:pPr>
            <a:endParaRPr lang="en-US" sz="2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15til50_Full_Scale_Execise_Trailer_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1" y="2289126"/>
            <a:ext cx="7736006" cy="435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88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EXERCISE PROGRAM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1027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85800" y="1219200"/>
            <a:ext cx="8153400" cy="11449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Responder Training:</a:t>
            </a:r>
          </a:p>
          <a:p>
            <a:pPr>
              <a:buNone/>
              <a:defRPr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CFFJAC – Unified Response to Violent Incidents</a:t>
            </a:r>
          </a:p>
        </p:txBody>
      </p:sp>
      <p:pic>
        <p:nvPicPr>
          <p:cNvPr id="3" name="VCMPx6z_-J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1040" y="2364129"/>
            <a:ext cx="7757160" cy="436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13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EXERCISE MATERIALS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1027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8600" y="1219200"/>
            <a:ext cx="8458200" cy="14619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All exercise materials will be available on the EMS Agency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website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sjgov.org/ems/activethreatplan.html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795438"/>
            <a:ext cx="5200650" cy="378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349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990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OBJECTIVES</a:t>
            </a:r>
            <a:endParaRPr lang="en-US" sz="44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304800" y="1565275"/>
            <a:ext cx="8610600" cy="3692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Evaluate plans for patient distribution from a large scale Active Shooter/Hostile Event (Region IV MCI Plan</a:t>
            </a:r>
            <a:r>
              <a:rPr lang="en-US" sz="3200" dirty="0" smtClean="0"/>
              <a:t>).</a:t>
            </a:r>
          </a:p>
          <a:p>
            <a:pPr marL="514350" lvl="0" indent="-514350">
              <a:buFont typeface="+mj-lt"/>
              <a:buAutoNum type="arabicPeriod"/>
            </a:pPr>
            <a:endParaRPr lang="en-US" sz="3200" dirty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Evaluate hospital surge plans, including Operating Room surge.</a:t>
            </a:r>
          </a:p>
        </p:txBody>
      </p:sp>
      <p:sp>
        <p:nvSpPr>
          <p:cNvPr id="381956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435768" y="1924050"/>
            <a:ext cx="8272463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CLOSING COMMENTS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1987" name="Rectangle 9"/>
          <p:cNvSpPr>
            <a:spLocks noChangeArrowheads="1"/>
          </p:cNvSpPr>
          <p:nvPr/>
        </p:nvSpPr>
        <p:spPr bwMode="auto">
          <a:xfrm>
            <a:off x="3962400" y="3581400"/>
            <a:ext cx="777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8" name="Rectangle 10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9" name="Rectangle 11"/>
          <p:cNvSpPr>
            <a:spLocks noChangeArrowheads="1"/>
          </p:cNvSpPr>
          <p:nvPr/>
        </p:nvSpPr>
        <p:spPr bwMode="auto">
          <a:xfrm>
            <a:off x="762000" y="3810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435768" y="1924050"/>
            <a:ext cx="8272463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THANK YOU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1987" name="Rectangle 9"/>
          <p:cNvSpPr>
            <a:spLocks noChangeArrowheads="1"/>
          </p:cNvSpPr>
          <p:nvPr/>
        </p:nvSpPr>
        <p:spPr bwMode="auto">
          <a:xfrm>
            <a:off x="3962400" y="3581400"/>
            <a:ext cx="777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8" name="Rectangle 10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9" name="Rectangle 11"/>
          <p:cNvSpPr>
            <a:spLocks noChangeArrowheads="1"/>
          </p:cNvSpPr>
          <p:nvPr/>
        </p:nvSpPr>
        <p:spPr bwMode="auto">
          <a:xfrm>
            <a:off x="762000" y="3810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05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EXERCISE STRUCTURE</a:t>
            </a:r>
            <a:endParaRPr lang="en-US" sz="4400" b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600075" y="59436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Facilitated Discussions</a:t>
            </a:r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628650" y="46609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Scenario &amp; Situation Updates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09600" y="5267325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Breakout Sessions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lum bright="16000" contrast="20000"/>
          </a:blip>
          <a:srcRect/>
          <a:stretch>
            <a:fillRect/>
          </a:stretch>
        </p:blipFill>
        <p:spPr bwMode="auto">
          <a:xfrm>
            <a:off x="457200" y="1676400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lum bright="12000" contrast="20000"/>
          </a:blip>
          <a:srcRect/>
          <a:stretch>
            <a:fillRect/>
          </a:stretch>
        </p:blipFill>
        <p:spPr bwMode="auto">
          <a:xfrm>
            <a:off x="3276600" y="1139825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/>
          <a:stretch>
            <a:fillRect/>
          </a:stretch>
        </p:blipFill>
        <p:spPr bwMode="auto">
          <a:xfrm>
            <a:off x="5943600" y="1752600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382985" name="Line 9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52463" y="40386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Three Modules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9" grpId="0" build="p" autoUpdateAnimBg="0"/>
      <p:bldP spid="382980" grpId="0" build="p" autoUpdateAnimBg="0" advAuto="0"/>
      <p:bldP spid="38298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FUNCTIONAL GROUPS</a:t>
            </a:r>
            <a:endParaRPr lang="en-US" sz="4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449096" y="4191000"/>
            <a:ext cx="8372475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Hospitals: Dameron, Doctor’s, Kaiser, Lodi Memorial, San Joaquin General, St. Joseph’s, Sutter Tracy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495300" y="56388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Behavioral Health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lum bright="16000" contrast="20000"/>
          </a:blip>
          <a:srcRect/>
          <a:stretch>
            <a:fillRect/>
          </a:stretch>
        </p:blipFill>
        <p:spPr bwMode="auto">
          <a:xfrm>
            <a:off x="457200" y="1676400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lum bright="12000" contrast="20000"/>
          </a:blip>
          <a:srcRect/>
          <a:stretch>
            <a:fillRect/>
          </a:stretch>
        </p:blipFill>
        <p:spPr bwMode="auto">
          <a:xfrm>
            <a:off x="3276600" y="1139825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/>
          <a:stretch>
            <a:fillRect/>
          </a:stretch>
        </p:blipFill>
        <p:spPr bwMode="auto">
          <a:xfrm>
            <a:off x="5943600" y="1752600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382985" name="Line 9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0" grpId="0"/>
      <p:bldP spid="3829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FUNCTIONAL GROUPS</a:t>
            </a:r>
            <a:endParaRPr lang="en-US" sz="4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609600" y="41910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Select a spokesperson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09600" y="48006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Select a scribe 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>
            <a:lum bright="16000" contrast="20000"/>
          </a:blip>
          <a:srcRect/>
          <a:stretch>
            <a:fillRect/>
          </a:stretch>
        </p:blipFill>
        <p:spPr bwMode="auto">
          <a:xfrm>
            <a:off x="457200" y="1676400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4">
            <a:lum bright="12000" contrast="20000"/>
          </a:blip>
          <a:srcRect/>
          <a:stretch>
            <a:fillRect/>
          </a:stretch>
        </p:blipFill>
        <p:spPr bwMode="auto">
          <a:xfrm>
            <a:off x="3276600" y="1139825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/>
          <a:stretch>
            <a:fillRect/>
          </a:stretch>
        </p:blipFill>
        <p:spPr bwMode="auto">
          <a:xfrm>
            <a:off x="5943600" y="1752600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382985" name="Line 9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0" grpId="0"/>
      <p:bldP spid="3829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ROLES &amp; RESPONSIBILITIES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91171" name="Line 3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68413" y="1295400"/>
            <a:ext cx="2541587" cy="2438400"/>
            <a:chOff x="240" y="2688"/>
            <a:chExt cx="1601" cy="1536"/>
          </a:xfrm>
        </p:grpSpPr>
        <p:pic>
          <p:nvPicPr>
            <p:cNvPr id="9230" name="Picture 5" descr="Eoc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2688"/>
              <a:ext cx="1601" cy="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</p:pic>
        <p:sp>
          <p:nvSpPr>
            <p:cNvPr id="9231" name="Text Box 6"/>
            <p:cNvSpPr txBox="1">
              <a:spLocks noChangeArrowheads="1"/>
            </p:cNvSpPr>
            <p:nvPr/>
          </p:nvSpPr>
          <p:spPr bwMode="auto">
            <a:xfrm>
              <a:off x="282" y="3897"/>
              <a:ext cx="1550" cy="3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sz="2800">
                  <a:solidFill>
                    <a:srgbClr val="FFFF00"/>
                  </a:solidFill>
                  <a:latin typeface="Arial" charset="0"/>
                </a:rPr>
                <a:t>Players</a:t>
              </a:r>
              <a:endParaRPr lang="en-US" sz="2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257800" y="1295400"/>
            <a:ext cx="2541588" cy="2438400"/>
            <a:chOff x="3696" y="2688"/>
            <a:chExt cx="1601" cy="1536"/>
          </a:xfrm>
        </p:grpSpPr>
        <p:pic>
          <p:nvPicPr>
            <p:cNvPr id="9228" name="Picture 8" descr="observ"/>
            <p:cNvPicPr>
              <a:picLocks noChangeArrowheads="1"/>
            </p:cNvPicPr>
            <p:nvPr/>
          </p:nvPicPr>
          <p:blipFill>
            <a:blip r:embed="rId4"/>
            <a:srcRect l="35100" t="24800"/>
            <a:stretch>
              <a:fillRect/>
            </a:stretch>
          </p:blipFill>
          <p:spPr bwMode="auto">
            <a:xfrm>
              <a:off x="3696" y="2688"/>
              <a:ext cx="1601" cy="1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</p:pic>
        <p:sp>
          <p:nvSpPr>
            <p:cNvPr id="9229" name="Rectangle 9"/>
            <p:cNvSpPr>
              <a:spLocks noChangeArrowheads="1"/>
            </p:cNvSpPr>
            <p:nvPr/>
          </p:nvSpPr>
          <p:spPr bwMode="auto">
            <a:xfrm>
              <a:off x="3964" y="3897"/>
              <a:ext cx="12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sz="2800">
                  <a:solidFill>
                    <a:srgbClr val="FFFF00"/>
                  </a:solidFill>
                  <a:latin typeface="Arial" charset="0"/>
                </a:rPr>
                <a:t>Observers</a:t>
              </a:r>
              <a:endParaRPr lang="en-US" sz="2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391181" name="Text Box 13"/>
          <p:cNvSpPr txBox="1">
            <a:spLocks noChangeArrowheads="1"/>
          </p:cNvSpPr>
          <p:nvPr/>
        </p:nvSpPr>
        <p:spPr bwMode="auto">
          <a:xfrm>
            <a:off x="457200" y="3919538"/>
            <a:ext cx="6781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lvl="0">
              <a:buNone/>
            </a:pPr>
            <a:r>
              <a:rPr lang="en-US" sz="2400" dirty="0" smtClean="0"/>
              <a:t>Personnel </a:t>
            </a:r>
            <a:r>
              <a:rPr lang="en-US" sz="2400" dirty="0"/>
              <a:t>who have an active role in discussing or performing their regular roles and responsibilities during the exercise.  Players discuss or initiate actions in response to the simulated emergency. </a:t>
            </a:r>
          </a:p>
        </p:txBody>
      </p:sp>
      <p:sp>
        <p:nvSpPr>
          <p:cNvPr id="391182" name="Text Box 14"/>
          <p:cNvSpPr txBox="1">
            <a:spLocks noChangeArrowheads="1"/>
          </p:cNvSpPr>
          <p:nvPr/>
        </p:nvSpPr>
        <p:spPr bwMode="auto">
          <a:xfrm>
            <a:off x="4724400" y="3919538"/>
            <a:ext cx="411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lvl="0">
              <a:buNone/>
            </a:pPr>
            <a:r>
              <a:rPr lang="en-US" sz="2400" dirty="0" smtClean="0"/>
              <a:t>Do </a:t>
            </a:r>
            <a:r>
              <a:rPr lang="en-US" sz="2400" dirty="0"/>
              <a:t>not directly participate in the exercise; however they may support the group in developing responses to the situation during the discussion.</a:t>
            </a:r>
          </a:p>
        </p:txBody>
      </p:sp>
      <p:sp>
        <p:nvSpPr>
          <p:cNvPr id="391183" name="Text Box 15"/>
          <p:cNvSpPr txBox="1">
            <a:spLocks noChangeArrowheads="1"/>
          </p:cNvSpPr>
          <p:nvPr/>
        </p:nvSpPr>
        <p:spPr bwMode="auto">
          <a:xfrm>
            <a:off x="457200" y="4267200"/>
            <a:ext cx="27432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400" dirty="0" smtClean="0">
                <a:latin typeface="Arial" charset="0"/>
              </a:rPr>
              <a:t>Moderate the flow of discussion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sz="2400" dirty="0">
              <a:latin typeface="Arial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428999" y="4114801"/>
            <a:ext cx="2209800" cy="2393951"/>
            <a:chOff x="2160" y="2592"/>
            <a:chExt cx="1392" cy="1508"/>
          </a:xfrm>
        </p:grpSpPr>
        <p:sp>
          <p:nvSpPr>
            <p:cNvPr id="9226" name="Text Box 11"/>
            <p:cNvSpPr txBox="1">
              <a:spLocks noChangeArrowheads="1"/>
            </p:cNvSpPr>
            <p:nvPr/>
          </p:nvSpPr>
          <p:spPr bwMode="auto">
            <a:xfrm>
              <a:off x="2335" y="3770"/>
              <a:ext cx="119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sz="2800" dirty="0" smtClean="0">
                  <a:solidFill>
                    <a:srgbClr val="FFFF00"/>
                  </a:solidFill>
                  <a:latin typeface="Arial" charset="0"/>
                </a:rPr>
                <a:t>Facilitator</a:t>
              </a:r>
              <a:endParaRPr lang="en-US" sz="2800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9227" name="Picture 22" descr="MVC-013S"/>
            <p:cNvPicPr>
              <a:picLocks noChangeAspect="1" noChangeArrowheads="1"/>
            </p:cNvPicPr>
            <p:nvPr/>
          </p:nvPicPr>
          <p:blipFill>
            <a:blip r:embed="rId5">
              <a:lum bright="10000"/>
            </a:blip>
            <a:srcRect l="14626" t="16667" r="19749" b="13834"/>
            <a:stretch>
              <a:fillRect/>
            </a:stretch>
          </p:blipFill>
          <p:spPr bwMode="auto">
            <a:xfrm>
              <a:off x="2160" y="2592"/>
              <a:ext cx="139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1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1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1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81" grpId="0" autoUpdateAnimBg="0"/>
      <p:bldP spid="391182" grpId="0" autoUpdateAnimBg="0"/>
      <p:bldP spid="39118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3" name="Rectangl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EXERCISE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GUIDELINES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08584" name="Line 8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8590" name="Text Box 14"/>
          <p:cNvSpPr txBox="1">
            <a:spLocks noChangeArrowheads="1"/>
          </p:cNvSpPr>
          <p:nvPr/>
        </p:nvSpPr>
        <p:spPr bwMode="auto">
          <a:xfrm>
            <a:off x="365125" y="989013"/>
            <a:ext cx="8397875" cy="54784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This exercise will be held in an open, low-stress, no-fault environment. Varying viewpoints, even disagreements, as expected.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Respond to the scenario using your knowledge of current plans and capabilities (i.e., you may use only existing assets or resources) and insights derived from your training.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Decisions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are not precedent setting and may not reflect your organization’s final position on a given issue.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0" y="6019800"/>
            <a:ext cx="6845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200" u="sng" dirty="0">
                <a:solidFill>
                  <a:srgbClr val="FFFF00"/>
                </a:solidFill>
                <a:latin typeface="Arial" charset="0"/>
              </a:rPr>
              <a:t>No-Fault, Low-Stress Environment</a:t>
            </a:r>
            <a:endParaRPr lang="en-US" sz="3200" b="0" u="sng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8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8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90" grpId="0" build="p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tx1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4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 Extra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tx1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4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 Extra Bold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28401</TotalTime>
  <Words>1095</Words>
  <Application>Microsoft Office PowerPoint</Application>
  <PresentationFormat>On-screen Show (4:3)</PresentationFormat>
  <Paragraphs>219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Albertus Extra Bold</vt:lpstr>
      <vt:lpstr>Arial</vt:lpstr>
      <vt:lpstr>Arial Black</vt:lpstr>
      <vt:lpstr>Times New Roman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Cook, Phillip</dc:creator>
  <cp:lastModifiedBy>Lima, Shellie</cp:lastModifiedBy>
  <cp:revision>1466</cp:revision>
  <cp:lastPrinted>2004-08-24T21:55:48Z</cp:lastPrinted>
  <dcterms:created xsi:type="dcterms:W3CDTF">1999-07-09T17:35:34Z</dcterms:created>
  <dcterms:modified xsi:type="dcterms:W3CDTF">2016-08-15T22:37:34Z</dcterms:modified>
</cp:coreProperties>
</file>