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unknown"/>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80"/>
  </p:notesMasterIdLst>
  <p:handoutMasterIdLst>
    <p:handoutMasterId r:id="rId81"/>
  </p:handoutMasterIdLst>
  <p:sldIdLst>
    <p:sldId id="256" r:id="rId2"/>
    <p:sldId id="257" r:id="rId3"/>
    <p:sldId id="323" r:id="rId4"/>
    <p:sldId id="324" r:id="rId5"/>
    <p:sldId id="325" r:id="rId6"/>
    <p:sldId id="326" r:id="rId7"/>
    <p:sldId id="327" r:id="rId8"/>
    <p:sldId id="258" r:id="rId9"/>
    <p:sldId id="349" r:id="rId10"/>
    <p:sldId id="350" r:id="rId11"/>
    <p:sldId id="259" r:id="rId12"/>
    <p:sldId id="260" r:id="rId13"/>
    <p:sldId id="269" r:id="rId14"/>
    <p:sldId id="352" r:id="rId15"/>
    <p:sldId id="353" r:id="rId16"/>
    <p:sldId id="351" r:id="rId17"/>
    <p:sldId id="328" r:id="rId18"/>
    <p:sldId id="355" r:id="rId19"/>
    <p:sldId id="354" r:id="rId20"/>
    <p:sldId id="261" r:id="rId21"/>
    <p:sldId id="262" r:id="rId22"/>
    <p:sldId id="263" r:id="rId23"/>
    <p:sldId id="273" r:id="rId24"/>
    <p:sldId id="264" r:id="rId25"/>
    <p:sldId id="270" r:id="rId26"/>
    <p:sldId id="271" r:id="rId27"/>
    <p:sldId id="272" r:id="rId28"/>
    <p:sldId id="275" r:id="rId29"/>
    <p:sldId id="265" r:id="rId30"/>
    <p:sldId id="274" r:id="rId31"/>
    <p:sldId id="276" r:id="rId32"/>
    <p:sldId id="266" r:id="rId33"/>
    <p:sldId id="281" r:id="rId34"/>
    <p:sldId id="278" r:id="rId35"/>
    <p:sldId id="279" r:id="rId36"/>
    <p:sldId id="280" r:id="rId37"/>
    <p:sldId id="267" r:id="rId38"/>
    <p:sldId id="292" r:id="rId39"/>
    <p:sldId id="293" r:id="rId40"/>
    <p:sldId id="294" r:id="rId41"/>
    <p:sldId id="295" r:id="rId42"/>
    <p:sldId id="319" r:id="rId43"/>
    <p:sldId id="318" r:id="rId44"/>
    <p:sldId id="320" r:id="rId45"/>
    <p:sldId id="321" r:id="rId46"/>
    <p:sldId id="296" r:id="rId47"/>
    <p:sldId id="303" r:id="rId48"/>
    <p:sldId id="297" r:id="rId49"/>
    <p:sldId id="298" r:id="rId50"/>
    <p:sldId id="299" r:id="rId51"/>
    <p:sldId id="300" r:id="rId52"/>
    <p:sldId id="333" r:id="rId53"/>
    <p:sldId id="347" r:id="rId54"/>
    <p:sldId id="301" r:id="rId55"/>
    <p:sldId id="302" r:id="rId56"/>
    <p:sldId id="304" r:id="rId57"/>
    <p:sldId id="305" r:id="rId58"/>
    <p:sldId id="306" r:id="rId59"/>
    <p:sldId id="307" r:id="rId60"/>
    <p:sldId id="283" r:id="rId61"/>
    <p:sldId id="308" r:id="rId62"/>
    <p:sldId id="309" r:id="rId63"/>
    <p:sldId id="310" r:id="rId64"/>
    <p:sldId id="311" r:id="rId65"/>
    <p:sldId id="329" r:id="rId66"/>
    <p:sldId id="312" r:id="rId67"/>
    <p:sldId id="314" r:id="rId68"/>
    <p:sldId id="315" r:id="rId69"/>
    <p:sldId id="316" r:id="rId70"/>
    <p:sldId id="317" r:id="rId71"/>
    <p:sldId id="334" r:id="rId72"/>
    <p:sldId id="287" r:id="rId73"/>
    <p:sldId id="331" r:id="rId74"/>
    <p:sldId id="282" r:id="rId75"/>
    <p:sldId id="348" r:id="rId76"/>
    <p:sldId id="322" r:id="rId77"/>
    <p:sldId id="332" r:id="rId78"/>
    <p:sldId id="335" r:id="rId79"/>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FF0000"/>
    <a:srgbClr val="257F50"/>
    <a:srgbClr val="2FA1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32" autoAdjust="0"/>
  </p:normalViewPr>
  <p:slideViewPr>
    <p:cSldViewPr>
      <p:cViewPr>
        <p:scale>
          <a:sx n="90" d="100"/>
          <a:sy n="90" d="100"/>
        </p:scale>
        <p:origin x="-918" y="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1"/>
            <a:ext cx="2972098"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t" anchorCtr="0" compatLnSpc="1">
            <a:prstTxWarp prst="textNoShape">
              <a:avLst/>
            </a:prstTxWarp>
          </a:bodyPr>
          <a:lstStyle>
            <a:lvl1pPr eaLnBrk="1" hangingPunct="1">
              <a:defRPr sz="1200"/>
            </a:lvl1pPr>
          </a:lstStyle>
          <a:p>
            <a:pPr>
              <a:defRPr/>
            </a:pPr>
            <a:endParaRPr lang="en-US"/>
          </a:p>
        </p:txBody>
      </p:sp>
      <p:sp>
        <p:nvSpPr>
          <p:cNvPr id="126979" name="Rectangle 3"/>
          <p:cNvSpPr>
            <a:spLocks noGrp="1" noChangeArrowheads="1"/>
          </p:cNvSpPr>
          <p:nvPr>
            <p:ph type="dt" sz="quarter" idx="1"/>
          </p:nvPr>
        </p:nvSpPr>
        <p:spPr bwMode="auto">
          <a:xfrm>
            <a:off x="3884414" y="1"/>
            <a:ext cx="2972098"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t" anchorCtr="0" compatLnSpc="1">
            <a:prstTxWarp prst="textNoShape">
              <a:avLst/>
            </a:prstTxWarp>
          </a:bodyPr>
          <a:lstStyle>
            <a:lvl1pPr algn="r" eaLnBrk="1" hangingPunct="1">
              <a:defRPr sz="1200"/>
            </a:lvl1pPr>
          </a:lstStyle>
          <a:p>
            <a:pPr>
              <a:defRPr/>
            </a:pPr>
            <a:endParaRPr lang="en-US"/>
          </a:p>
        </p:txBody>
      </p:sp>
      <p:sp>
        <p:nvSpPr>
          <p:cNvPr id="126980" name="Rectangle 4"/>
          <p:cNvSpPr>
            <a:spLocks noGrp="1" noChangeArrowheads="1"/>
          </p:cNvSpPr>
          <p:nvPr>
            <p:ph type="ftr" sz="quarter" idx="2"/>
          </p:nvPr>
        </p:nvSpPr>
        <p:spPr bwMode="auto">
          <a:xfrm>
            <a:off x="0" y="8830659"/>
            <a:ext cx="2972098"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b" anchorCtr="0" compatLnSpc="1">
            <a:prstTxWarp prst="textNoShape">
              <a:avLst/>
            </a:prstTxWarp>
          </a:bodyPr>
          <a:lstStyle>
            <a:lvl1pPr eaLnBrk="1" hangingPunct="1">
              <a:defRPr sz="1200"/>
            </a:lvl1pPr>
          </a:lstStyle>
          <a:p>
            <a:pPr>
              <a:defRPr/>
            </a:pPr>
            <a:endParaRPr lang="en-US"/>
          </a:p>
        </p:txBody>
      </p:sp>
      <p:sp>
        <p:nvSpPr>
          <p:cNvPr id="126981" name="Rectangle 5"/>
          <p:cNvSpPr>
            <a:spLocks noGrp="1" noChangeArrowheads="1"/>
          </p:cNvSpPr>
          <p:nvPr>
            <p:ph type="sldNum" sz="quarter" idx="3"/>
          </p:nvPr>
        </p:nvSpPr>
        <p:spPr bwMode="auto">
          <a:xfrm>
            <a:off x="3884414" y="8830659"/>
            <a:ext cx="2972098"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b" anchorCtr="0" compatLnSpc="1">
            <a:prstTxWarp prst="textNoShape">
              <a:avLst/>
            </a:prstTxWarp>
          </a:bodyPr>
          <a:lstStyle>
            <a:lvl1pPr algn="r" eaLnBrk="1" hangingPunct="1">
              <a:defRPr sz="1200"/>
            </a:lvl1pPr>
          </a:lstStyle>
          <a:p>
            <a:pPr>
              <a:defRPr/>
            </a:pPr>
            <a:fld id="{BE8EACB3-2913-4985-9D19-FA1232A35779}" type="slidenum">
              <a:rPr lang="en-US"/>
              <a:pPr>
                <a:defRPr/>
              </a:pPr>
              <a:t>‹#›</a:t>
            </a:fld>
            <a:endParaRPr lang="en-US"/>
          </a:p>
        </p:txBody>
      </p:sp>
    </p:spTree>
    <p:extLst>
      <p:ext uri="{BB962C8B-B14F-4D97-AF65-F5344CB8AC3E}">
        <p14:creationId xmlns:p14="http://schemas.microsoft.com/office/powerpoint/2010/main" val="2376543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1"/>
            <a:ext cx="2972098"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t" anchorCtr="0" compatLnSpc="1">
            <a:prstTxWarp prst="textNoShape">
              <a:avLst/>
            </a:prstTxWarp>
          </a:bodyPr>
          <a:lstStyle>
            <a:lvl1pPr eaLnBrk="1" hangingPunct="1">
              <a:defRPr sz="1200"/>
            </a:lvl1pPr>
          </a:lstStyle>
          <a:p>
            <a:pPr>
              <a:defRPr/>
            </a:pPr>
            <a:endParaRPr lang="en-US"/>
          </a:p>
        </p:txBody>
      </p:sp>
      <p:sp>
        <p:nvSpPr>
          <p:cNvPr id="34819" name="Rectangle 3"/>
          <p:cNvSpPr>
            <a:spLocks noGrp="1" noChangeArrowheads="1"/>
          </p:cNvSpPr>
          <p:nvPr>
            <p:ph type="dt" idx="1"/>
          </p:nvPr>
        </p:nvSpPr>
        <p:spPr bwMode="auto">
          <a:xfrm>
            <a:off x="3884414" y="1"/>
            <a:ext cx="2972098"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t" anchorCtr="0" compatLnSpc="1">
            <a:prstTxWarp prst="textNoShape">
              <a:avLst/>
            </a:prstTxWarp>
          </a:bodyPr>
          <a:lstStyle>
            <a:lvl1pPr algn="r" eaLnBrk="1" hangingPunct="1">
              <a:defRPr sz="1200"/>
            </a:lvl1pPr>
          </a:lstStyle>
          <a:p>
            <a:pPr>
              <a:defRPr/>
            </a:pPr>
            <a:endParaRPr lang="en-US"/>
          </a:p>
        </p:txBody>
      </p:sp>
      <p:sp>
        <p:nvSpPr>
          <p:cNvPr id="79876" name="Rectangle 4"/>
          <p:cNvSpPr>
            <a:spLocks noGrp="1" noRot="1" noChangeAspect="1" noChangeArrowheads="1" noTextEdit="1"/>
          </p:cNvSpPr>
          <p:nvPr>
            <p:ph type="sldImg" idx="2"/>
          </p:nvPr>
        </p:nvSpPr>
        <p:spPr bwMode="auto">
          <a:xfrm>
            <a:off x="1106488" y="698500"/>
            <a:ext cx="4646612"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6098" y="4416099"/>
            <a:ext cx="5485805" cy="418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830659"/>
            <a:ext cx="2972098"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b" anchorCtr="0" compatLnSpc="1">
            <a:prstTxWarp prst="textNoShape">
              <a:avLst/>
            </a:prstTxWarp>
          </a:bodyPr>
          <a:lstStyle>
            <a:lvl1pPr eaLnBrk="1" hangingPunct="1">
              <a:defRPr sz="1200"/>
            </a:lvl1pPr>
          </a:lstStyle>
          <a:p>
            <a:pPr>
              <a:defRPr/>
            </a:pPr>
            <a:endParaRPr lang="en-US"/>
          </a:p>
        </p:txBody>
      </p:sp>
      <p:sp>
        <p:nvSpPr>
          <p:cNvPr id="34823" name="Rectangle 7"/>
          <p:cNvSpPr>
            <a:spLocks noGrp="1" noChangeArrowheads="1"/>
          </p:cNvSpPr>
          <p:nvPr>
            <p:ph type="sldNum" sz="quarter" idx="5"/>
          </p:nvPr>
        </p:nvSpPr>
        <p:spPr bwMode="auto">
          <a:xfrm>
            <a:off x="3884414" y="8830659"/>
            <a:ext cx="2972098"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b" anchorCtr="0" compatLnSpc="1">
            <a:prstTxWarp prst="textNoShape">
              <a:avLst/>
            </a:prstTxWarp>
          </a:bodyPr>
          <a:lstStyle>
            <a:lvl1pPr algn="r" eaLnBrk="1" hangingPunct="1">
              <a:defRPr sz="1200"/>
            </a:lvl1pPr>
          </a:lstStyle>
          <a:p>
            <a:pPr>
              <a:defRPr/>
            </a:pPr>
            <a:fld id="{01BB16E7-1D62-46E1-8B01-1E2505EA586A}" type="slidenum">
              <a:rPr lang="en-US"/>
              <a:pPr>
                <a:defRPr/>
              </a:pPr>
              <a:t>‹#›</a:t>
            </a:fld>
            <a:endParaRPr lang="en-US"/>
          </a:p>
        </p:txBody>
      </p:sp>
    </p:spTree>
    <p:extLst>
      <p:ext uri="{BB962C8B-B14F-4D97-AF65-F5344CB8AC3E}">
        <p14:creationId xmlns:p14="http://schemas.microsoft.com/office/powerpoint/2010/main" val="3801427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3178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317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F42F84A8-2699-4F1B-AADE-7E816092C168}" type="slidenum">
              <a:rPr lang="en-US"/>
              <a:pPr>
                <a:defRPr/>
              </a:pPr>
              <a:t>‹#›</a:t>
            </a:fld>
            <a:endParaRPr lang="en-US"/>
          </a:p>
        </p:txBody>
      </p:sp>
    </p:spTree>
    <p:extLst>
      <p:ext uri="{BB962C8B-B14F-4D97-AF65-F5344CB8AC3E}">
        <p14:creationId xmlns:p14="http://schemas.microsoft.com/office/powerpoint/2010/main" val="77759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037F72D-510D-4114-84D5-747EC28A7DB7}" type="slidenum">
              <a:rPr lang="en-US"/>
              <a:pPr>
                <a:defRPr/>
              </a:pPr>
              <a:t>‹#›</a:t>
            </a:fld>
            <a:endParaRPr lang="en-US"/>
          </a:p>
        </p:txBody>
      </p:sp>
    </p:spTree>
    <p:extLst>
      <p:ext uri="{BB962C8B-B14F-4D97-AF65-F5344CB8AC3E}">
        <p14:creationId xmlns:p14="http://schemas.microsoft.com/office/powerpoint/2010/main" val="1564495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83D5867-9CA2-4729-B50E-11C95A67F6A2}" type="slidenum">
              <a:rPr lang="en-US"/>
              <a:pPr>
                <a:defRPr/>
              </a:pPr>
              <a:t>‹#›</a:t>
            </a:fld>
            <a:endParaRPr lang="en-US"/>
          </a:p>
        </p:txBody>
      </p:sp>
    </p:spTree>
    <p:extLst>
      <p:ext uri="{BB962C8B-B14F-4D97-AF65-F5344CB8AC3E}">
        <p14:creationId xmlns:p14="http://schemas.microsoft.com/office/powerpoint/2010/main" val="4201838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8565DC8-E540-413C-AE09-B4E57E0D45C9}" type="slidenum">
              <a:rPr lang="en-US"/>
              <a:pPr>
                <a:defRPr/>
              </a:pPr>
              <a:t>‹#›</a:t>
            </a:fld>
            <a:endParaRPr lang="en-US"/>
          </a:p>
        </p:txBody>
      </p:sp>
    </p:spTree>
    <p:extLst>
      <p:ext uri="{BB962C8B-B14F-4D97-AF65-F5344CB8AC3E}">
        <p14:creationId xmlns:p14="http://schemas.microsoft.com/office/powerpoint/2010/main" val="3815564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A0288E8-2C67-46B7-8EA9-5AFFDCBD2B7B}" type="slidenum">
              <a:rPr lang="en-US"/>
              <a:pPr>
                <a:defRPr/>
              </a:pPr>
              <a:t>‹#›</a:t>
            </a:fld>
            <a:endParaRPr lang="en-US"/>
          </a:p>
        </p:txBody>
      </p:sp>
    </p:spTree>
    <p:extLst>
      <p:ext uri="{BB962C8B-B14F-4D97-AF65-F5344CB8AC3E}">
        <p14:creationId xmlns:p14="http://schemas.microsoft.com/office/powerpoint/2010/main" val="296791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5A84DFE-E39C-4509-BB09-68CB24177DAA}" type="slidenum">
              <a:rPr lang="en-US"/>
              <a:pPr>
                <a:defRPr/>
              </a:pPr>
              <a:t>‹#›</a:t>
            </a:fld>
            <a:endParaRPr lang="en-US"/>
          </a:p>
        </p:txBody>
      </p:sp>
    </p:spTree>
    <p:extLst>
      <p:ext uri="{BB962C8B-B14F-4D97-AF65-F5344CB8AC3E}">
        <p14:creationId xmlns:p14="http://schemas.microsoft.com/office/powerpoint/2010/main" val="1699117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9E493F4-7323-4438-A46E-87F87A667C95}" type="slidenum">
              <a:rPr lang="en-US"/>
              <a:pPr>
                <a:defRPr/>
              </a:pPr>
              <a:t>‹#›</a:t>
            </a:fld>
            <a:endParaRPr lang="en-US"/>
          </a:p>
        </p:txBody>
      </p:sp>
    </p:spTree>
    <p:extLst>
      <p:ext uri="{BB962C8B-B14F-4D97-AF65-F5344CB8AC3E}">
        <p14:creationId xmlns:p14="http://schemas.microsoft.com/office/powerpoint/2010/main" val="148581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1E784A5-310C-4E7F-A849-9D0C395FD480}" type="slidenum">
              <a:rPr lang="en-US"/>
              <a:pPr>
                <a:defRPr/>
              </a:pPr>
              <a:t>‹#›</a:t>
            </a:fld>
            <a:endParaRPr lang="en-US"/>
          </a:p>
        </p:txBody>
      </p:sp>
    </p:spTree>
    <p:extLst>
      <p:ext uri="{BB962C8B-B14F-4D97-AF65-F5344CB8AC3E}">
        <p14:creationId xmlns:p14="http://schemas.microsoft.com/office/powerpoint/2010/main" val="1230341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C44B00D2-63A1-441E-9254-8885DC3203CE}" type="slidenum">
              <a:rPr lang="en-US"/>
              <a:pPr>
                <a:defRPr/>
              </a:pPr>
              <a:t>‹#›</a:t>
            </a:fld>
            <a:endParaRPr lang="en-US"/>
          </a:p>
        </p:txBody>
      </p:sp>
    </p:spTree>
    <p:extLst>
      <p:ext uri="{BB962C8B-B14F-4D97-AF65-F5344CB8AC3E}">
        <p14:creationId xmlns:p14="http://schemas.microsoft.com/office/powerpoint/2010/main" val="363892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446A352-EA93-47C5-88B8-8B01CABF8E59}" type="slidenum">
              <a:rPr lang="en-US"/>
              <a:pPr>
                <a:defRPr/>
              </a:pPr>
              <a:t>‹#›</a:t>
            </a:fld>
            <a:endParaRPr lang="en-US"/>
          </a:p>
        </p:txBody>
      </p:sp>
    </p:spTree>
    <p:extLst>
      <p:ext uri="{BB962C8B-B14F-4D97-AF65-F5344CB8AC3E}">
        <p14:creationId xmlns:p14="http://schemas.microsoft.com/office/powerpoint/2010/main" val="390697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C9EC023-7C8B-42B8-B199-C2F39C66DE2B}" type="slidenum">
              <a:rPr lang="en-US"/>
              <a:pPr>
                <a:defRPr/>
              </a:pPr>
              <a:t>‹#›</a:t>
            </a:fld>
            <a:endParaRPr lang="en-US"/>
          </a:p>
        </p:txBody>
      </p:sp>
    </p:spTree>
    <p:extLst>
      <p:ext uri="{BB962C8B-B14F-4D97-AF65-F5344CB8AC3E}">
        <p14:creationId xmlns:p14="http://schemas.microsoft.com/office/powerpoint/2010/main" val="222978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2AB1EA8-D730-46D3-BC8B-B58A956E6424}" type="slidenum">
              <a:rPr lang="en-US"/>
              <a:pPr>
                <a:defRPr/>
              </a:pPr>
              <a:t>‹#›</a:t>
            </a:fld>
            <a:endParaRPr lang="en-US"/>
          </a:p>
        </p:txBody>
      </p:sp>
    </p:spTree>
    <p:extLst>
      <p:ext uri="{BB962C8B-B14F-4D97-AF65-F5344CB8AC3E}">
        <p14:creationId xmlns:p14="http://schemas.microsoft.com/office/powerpoint/2010/main" val="1790246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307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5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2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6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6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6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6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4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07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8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2092" name="Group 39"/>
            <p:cNvGrpSpPr>
              <a:grpSpLocks/>
            </p:cNvGrpSpPr>
            <p:nvPr userDrawn="1"/>
          </p:nvGrpSpPr>
          <p:grpSpPr bwMode="auto">
            <a:xfrm>
              <a:off x="0" y="1632"/>
              <a:ext cx="5758" cy="1858"/>
              <a:chOff x="0" y="1632"/>
              <a:chExt cx="5758" cy="1858"/>
            </a:xfrm>
          </p:grpSpPr>
          <p:sp>
            <p:nvSpPr>
              <p:cNvPr id="307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30762"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3"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4"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30765"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30766"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9DB62B6-4A26-4FD2-AC8B-3E4799FC169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78"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training.fema.gov/IS/crslist.as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jgov.org/ems/coalition.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jgov.org/ems/webeocinfo.htm" TargetMode="External"/><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wmf"/></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9.wmf"/></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9.wmf"/><Relationship Id="rId4" Type="http://schemas.openxmlformats.org/officeDocument/2006/relationships/image" Target="../media/image28.wmf"/></Relationships>
</file>

<file path=ppt/slides/_rels/slide53.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0.w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w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wmf"/><Relationship Id="rId1" Type="http://schemas.openxmlformats.org/officeDocument/2006/relationships/slideLayout" Target="../slideLayouts/slideLayout7.xml"/><Relationship Id="rId6" Type="http://schemas.openxmlformats.org/officeDocument/2006/relationships/image" Target="../media/image36.wmf"/><Relationship Id="rId5" Type="http://schemas.openxmlformats.org/officeDocument/2006/relationships/image" Target="../media/image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sjc-cahan@sjcphs.or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sjmap.org/evacmap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w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w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609600"/>
            <a:ext cx="6858000" cy="1828800"/>
          </a:xfrm>
        </p:spPr>
        <p:txBody>
          <a:bodyPr/>
          <a:lstStyle/>
          <a:p>
            <a:pPr eaLnBrk="1" hangingPunct="1">
              <a:defRPr/>
            </a:pPr>
            <a:r>
              <a:rPr lang="en-US" sz="5400" b="1" dirty="0" smtClean="0"/>
              <a:t>San Joaquin County</a:t>
            </a:r>
          </a:p>
        </p:txBody>
      </p:sp>
      <p:sp>
        <p:nvSpPr>
          <p:cNvPr id="2051" name="Rectangle 3"/>
          <p:cNvSpPr>
            <a:spLocks noGrp="1" noChangeArrowheads="1"/>
          </p:cNvSpPr>
          <p:nvPr>
            <p:ph type="subTitle" idx="1"/>
          </p:nvPr>
        </p:nvSpPr>
        <p:spPr/>
        <p:txBody>
          <a:bodyPr/>
          <a:lstStyle/>
          <a:p>
            <a:pPr eaLnBrk="1" hangingPunct="1">
              <a:defRPr/>
            </a:pPr>
            <a:r>
              <a:rPr lang="en-US" sz="3200" smtClean="0"/>
              <a:t>Long Term Care Facility</a:t>
            </a:r>
          </a:p>
          <a:p>
            <a:pPr eaLnBrk="1" hangingPunct="1">
              <a:defRPr/>
            </a:pPr>
            <a:r>
              <a:rPr lang="en-US" sz="3200" smtClean="0"/>
              <a:t>Evacuation Plan</a:t>
            </a:r>
          </a:p>
          <a:p>
            <a:pPr eaLnBrk="1" hangingPunct="1">
              <a:defRPr/>
            </a:pPr>
            <a:r>
              <a:rPr lang="en-US" sz="3200" smtClean="0"/>
              <a:t>Training</a:t>
            </a:r>
          </a:p>
        </p:txBody>
      </p:sp>
      <p:pic>
        <p:nvPicPr>
          <p:cNvPr id="4100" name="Picture 9" descr="SJ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0"/>
            <a:ext cx="170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3584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35843" name="Rectangle 3"/>
          <p:cNvSpPr>
            <a:spLocks noGrp="1" noChangeArrowheads="1"/>
          </p:cNvSpPr>
          <p:nvPr>
            <p:ph type="body" idx="1"/>
          </p:nvPr>
        </p:nvSpPr>
        <p:spPr>
          <a:xfrm>
            <a:off x="457200" y="1447800"/>
            <a:ext cx="8229600" cy="4530725"/>
          </a:xfrm>
        </p:spPr>
        <p:txBody>
          <a:bodyPr/>
          <a:lstStyle/>
          <a:p>
            <a:pPr eaLnBrk="1" hangingPunct="1">
              <a:defRPr/>
            </a:pPr>
            <a:r>
              <a:rPr lang="en-US" dirty="0" smtClean="0"/>
              <a:t>Planning Assumptions</a:t>
            </a:r>
          </a:p>
          <a:p>
            <a:pPr lvl="1">
              <a:buFont typeface="Arial" panose="020B0604020202020204" pitchFamily="34" charset="0"/>
              <a:buChar char="•"/>
              <a:defRPr/>
            </a:pPr>
            <a:r>
              <a:rPr lang="en-US" sz="2400" dirty="0">
                <a:effectLst/>
              </a:rPr>
              <a:t>All facilities are vulnerable to internal and external threats that could require a facility to evacuate or shelter-in-place, e.g., fire, utility failure, disease outbreak, hazardous materials spill. </a:t>
            </a:r>
            <a:endParaRPr lang="en-US" sz="2400" dirty="0" smtClean="0">
              <a:effectLst/>
            </a:endParaRPr>
          </a:p>
          <a:p>
            <a:pPr marL="457200" lvl="1" indent="0">
              <a:buFontTx/>
              <a:buNone/>
              <a:defRPr/>
            </a:pPr>
            <a:endParaRPr lang="en-US" sz="1200" dirty="0">
              <a:effectLst/>
            </a:endParaRPr>
          </a:p>
          <a:p>
            <a:pPr lvl="1">
              <a:buFont typeface="Arial" panose="020B0604020202020204" pitchFamily="34" charset="0"/>
              <a:buChar char="•"/>
              <a:defRPr/>
            </a:pPr>
            <a:r>
              <a:rPr lang="en-US" sz="2400" dirty="0">
                <a:effectLst/>
              </a:rPr>
              <a:t>Threatening events can happen suddenly without warning or may develop slowly over a period of hours, days or weeks. </a:t>
            </a:r>
            <a:endParaRPr lang="en-US" sz="2400" dirty="0" smtClean="0">
              <a:effectLst/>
            </a:endParaRPr>
          </a:p>
          <a:p>
            <a:pPr lvl="1">
              <a:buFont typeface="Arial" panose="020B0604020202020204" pitchFamily="34" charset="0"/>
              <a:buChar char="•"/>
              <a:defRPr/>
            </a:pPr>
            <a:endParaRPr lang="en-US" sz="1200" dirty="0">
              <a:effectLst/>
            </a:endParaRPr>
          </a:p>
          <a:p>
            <a:pPr lvl="1">
              <a:buFont typeface="Arial" panose="020B0604020202020204" pitchFamily="34" charset="0"/>
              <a:buChar char="•"/>
              <a:defRPr/>
            </a:pPr>
            <a:r>
              <a:rPr lang="en-US" sz="2400" dirty="0">
                <a:effectLst/>
              </a:rPr>
              <a:t>This plan doesn’t replace or supersede the emergency operations and/or evacuation plans of individual facilities.</a:t>
            </a:r>
          </a:p>
          <a:p>
            <a:pPr lvl="1" eaLnBrk="1" hangingPunct="1">
              <a:buFontTx/>
              <a:buNone/>
              <a:defRPr/>
            </a:pPr>
            <a:endParaRPr lang="en-US" sz="1400" dirty="0" smtClean="0"/>
          </a:p>
          <a:p>
            <a:pPr lvl="1" algn="r" eaLnBrk="1" hangingPunct="1">
              <a:buFontTx/>
              <a:buNone/>
              <a:defRPr/>
            </a:pPr>
            <a:endParaRPr lang="en-US" sz="2000" i="1" dirty="0" smtClean="0"/>
          </a:p>
        </p:txBody>
      </p:sp>
      <p:pic>
        <p:nvPicPr>
          <p:cNvPr id="1331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332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843">
                                            <p:txEl>
                                              <p:pRg st="3" end="3"/>
                                            </p:txEl>
                                          </p:spTgt>
                                        </p:tgtEl>
                                        <p:attrNameLst>
                                          <p:attrName>style.visibility</p:attrName>
                                        </p:attrNameLst>
                                      </p:cBhvr>
                                      <p:to>
                                        <p:strVal val="visible"/>
                                      </p:to>
                                    </p:set>
                                    <p:animEffect transition="in" filter="wipe(left)">
                                      <p:cBhvr>
                                        <p:cTn id="7" dur="500"/>
                                        <p:tgtEl>
                                          <p:spTgt spid="3584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843">
                                            <p:txEl>
                                              <p:pRg st="5" end="5"/>
                                            </p:txEl>
                                          </p:spTgt>
                                        </p:tgtEl>
                                        <p:attrNameLst>
                                          <p:attrName>style.visibility</p:attrName>
                                        </p:attrNameLst>
                                      </p:cBhvr>
                                      <p:to>
                                        <p:strVal val="visible"/>
                                      </p:to>
                                    </p:set>
                                    <p:animEffect transition="in" filter="wipe(left)">
                                      <p:cBhvr>
                                        <p:cTn id="12" dur="500"/>
                                        <p:tgtEl>
                                          <p:spTgt spid="358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3686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36867" name="Rectangle 3"/>
          <p:cNvSpPr>
            <a:spLocks noGrp="1" noChangeArrowheads="1"/>
          </p:cNvSpPr>
          <p:nvPr>
            <p:ph type="body" idx="1"/>
          </p:nvPr>
        </p:nvSpPr>
        <p:spPr>
          <a:xfrm>
            <a:off x="533400" y="1447800"/>
            <a:ext cx="8229600" cy="4530725"/>
          </a:xfrm>
        </p:spPr>
        <p:txBody>
          <a:bodyPr/>
          <a:lstStyle/>
          <a:p>
            <a:pPr eaLnBrk="1" hangingPunct="1">
              <a:defRPr/>
            </a:pPr>
            <a:r>
              <a:rPr lang="en-US" dirty="0" smtClean="0"/>
              <a:t>Concept of Operations</a:t>
            </a:r>
          </a:p>
          <a:p>
            <a:pPr lvl="1" eaLnBrk="1" hangingPunct="1">
              <a:buFontTx/>
              <a:buChar char="•"/>
              <a:defRPr/>
            </a:pPr>
            <a:r>
              <a:rPr lang="en-US" dirty="0" smtClean="0"/>
              <a:t>Use of the Incident Command System (ICS)</a:t>
            </a:r>
          </a:p>
          <a:p>
            <a:pPr lvl="1" eaLnBrk="1" hangingPunct="1">
              <a:buFontTx/>
              <a:buChar char="•"/>
              <a:defRPr/>
            </a:pPr>
            <a:r>
              <a:rPr lang="en-US" dirty="0" smtClean="0"/>
              <a:t>Information Sharing</a:t>
            </a:r>
          </a:p>
          <a:p>
            <a:pPr lvl="1" eaLnBrk="1" hangingPunct="1">
              <a:buFontTx/>
              <a:buChar char="•"/>
              <a:defRPr/>
            </a:pPr>
            <a:r>
              <a:rPr lang="en-US" dirty="0" smtClean="0"/>
              <a:t>Control of Patient/Resident Dispersal</a:t>
            </a:r>
          </a:p>
          <a:p>
            <a:pPr lvl="1" eaLnBrk="1" hangingPunct="1">
              <a:buFontTx/>
              <a:buChar char="•"/>
              <a:defRPr/>
            </a:pPr>
            <a:r>
              <a:rPr lang="en-US" dirty="0" smtClean="0"/>
              <a:t>Mutual Aid</a:t>
            </a:r>
          </a:p>
          <a:p>
            <a:pPr lvl="1" eaLnBrk="1" hangingPunct="1">
              <a:buFontTx/>
              <a:buChar char="•"/>
              <a:defRPr/>
            </a:pPr>
            <a:r>
              <a:rPr lang="en-US" dirty="0" smtClean="0"/>
              <a:t>Emergency Evacuation Destination Categories</a:t>
            </a:r>
          </a:p>
          <a:p>
            <a:pPr lvl="1" eaLnBrk="1" hangingPunct="1">
              <a:buFontTx/>
              <a:buChar char="•"/>
              <a:defRPr/>
            </a:pPr>
            <a:r>
              <a:rPr lang="en-US" dirty="0" smtClean="0"/>
              <a:t>Evacuation Status Categories</a:t>
            </a:r>
          </a:p>
        </p:txBody>
      </p:sp>
      <p:pic>
        <p:nvPicPr>
          <p:cNvPr id="1434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434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anim calcmode="lin" valueType="num">
                                      <p:cBhvr additive="base">
                                        <p:cTn id="7" dur="500"/>
                                        <p:tgtEl>
                                          <p:spTgt spid="36867">
                                            <p:txEl>
                                              <p:pRg st="1" end="1"/>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6867">
                                            <p:txEl>
                                              <p:pRg st="1" end="1"/>
                                            </p:txEl>
                                          </p:spTgt>
                                        </p:tgtEl>
                                      </p:cBhvr>
                                    </p:animEffect>
                                  </p:childTnLst>
                                </p:cTn>
                              </p:par>
                            </p:childTnLst>
                          </p:cTn>
                        </p:par>
                        <p:par>
                          <p:cTn id="9" fill="hold">
                            <p:stCondLst>
                              <p:cond delay="500"/>
                            </p:stCondLst>
                            <p:childTnLst>
                              <p:par>
                                <p:cTn id="10" presetID="12" presetClass="entr" presetSubtype="8" fill="hold" nodeType="afterEffect">
                                  <p:stCondLst>
                                    <p:cond delay="500"/>
                                  </p:stCondLst>
                                  <p:childTnLst>
                                    <p:set>
                                      <p:cBhvr>
                                        <p:cTn id="11" dur="1" fill="hold">
                                          <p:stCondLst>
                                            <p:cond delay="0"/>
                                          </p:stCondLst>
                                        </p:cTn>
                                        <p:tgtEl>
                                          <p:spTgt spid="36867">
                                            <p:txEl>
                                              <p:pRg st="2" end="2"/>
                                            </p:txEl>
                                          </p:spTgt>
                                        </p:tgtEl>
                                        <p:attrNameLst>
                                          <p:attrName>style.visibility</p:attrName>
                                        </p:attrNameLst>
                                      </p:cBhvr>
                                      <p:to>
                                        <p:strVal val="visible"/>
                                      </p:to>
                                    </p:set>
                                    <p:anim calcmode="lin" valueType="num">
                                      <p:cBhvr additive="base">
                                        <p:cTn id="12" dur="500"/>
                                        <p:tgtEl>
                                          <p:spTgt spid="36867">
                                            <p:txEl>
                                              <p:pRg st="2" end="2"/>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36867">
                                            <p:txEl>
                                              <p:pRg st="2" end="2"/>
                                            </p:txEl>
                                          </p:spTgt>
                                        </p:tgtEl>
                                      </p:cBhvr>
                                    </p:animEffect>
                                  </p:childTnLst>
                                </p:cTn>
                              </p:par>
                            </p:childTnLst>
                          </p:cTn>
                        </p:par>
                        <p:par>
                          <p:cTn id="14" fill="hold">
                            <p:stCondLst>
                              <p:cond delay="1500"/>
                            </p:stCondLst>
                            <p:childTnLst>
                              <p:par>
                                <p:cTn id="15" presetID="12" presetClass="entr" presetSubtype="8" fill="hold" nodeType="afterEffect">
                                  <p:stCondLst>
                                    <p:cond delay="500"/>
                                  </p:stCondLst>
                                  <p:childTnLst>
                                    <p:set>
                                      <p:cBhvr>
                                        <p:cTn id="16" dur="1" fill="hold">
                                          <p:stCondLst>
                                            <p:cond delay="0"/>
                                          </p:stCondLst>
                                        </p:cTn>
                                        <p:tgtEl>
                                          <p:spTgt spid="36867">
                                            <p:txEl>
                                              <p:pRg st="3" end="3"/>
                                            </p:txEl>
                                          </p:spTgt>
                                        </p:tgtEl>
                                        <p:attrNameLst>
                                          <p:attrName>style.visibility</p:attrName>
                                        </p:attrNameLst>
                                      </p:cBhvr>
                                      <p:to>
                                        <p:strVal val="visible"/>
                                      </p:to>
                                    </p:set>
                                    <p:anim calcmode="lin" valueType="num">
                                      <p:cBhvr additive="base">
                                        <p:cTn id="17" dur="500"/>
                                        <p:tgtEl>
                                          <p:spTgt spid="36867">
                                            <p:txEl>
                                              <p:pRg st="3" end="3"/>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6867">
                                            <p:txEl>
                                              <p:pRg st="3" end="3"/>
                                            </p:txEl>
                                          </p:spTgt>
                                        </p:tgtEl>
                                      </p:cBhvr>
                                    </p:animEffect>
                                  </p:childTnLst>
                                </p:cTn>
                              </p:par>
                            </p:childTnLst>
                          </p:cTn>
                        </p:par>
                        <p:par>
                          <p:cTn id="19" fill="hold">
                            <p:stCondLst>
                              <p:cond delay="2500"/>
                            </p:stCondLst>
                            <p:childTnLst>
                              <p:par>
                                <p:cTn id="20" presetID="12" presetClass="entr" presetSubtype="8" fill="hold" nodeType="afterEffect">
                                  <p:stCondLst>
                                    <p:cond delay="500"/>
                                  </p:stCondLst>
                                  <p:childTnLst>
                                    <p:set>
                                      <p:cBhvr>
                                        <p:cTn id="21" dur="1" fill="hold">
                                          <p:stCondLst>
                                            <p:cond delay="0"/>
                                          </p:stCondLst>
                                        </p:cTn>
                                        <p:tgtEl>
                                          <p:spTgt spid="36867">
                                            <p:txEl>
                                              <p:pRg st="4" end="4"/>
                                            </p:txEl>
                                          </p:spTgt>
                                        </p:tgtEl>
                                        <p:attrNameLst>
                                          <p:attrName>style.visibility</p:attrName>
                                        </p:attrNameLst>
                                      </p:cBhvr>
                                      <p:to>
                                        <p:strVal val="visible"/>
                                      </p:to>
                                    </p:set>
                                    <p:anim calcmode="lin" valueType="num">
                                      <p:cBhvr additive="base">
                                        <p:cTn id="22" dur="500"/>
                                        <p:tgtEl>
                                          <p:spTgt spid="36867">
                                            <p:txEl>
                                              <p:pRg st="4" end="4"/>
                                            </p:txEl>
                                          </p:spTgt>
                                        </p:tgtEl>
                                        <p:attrNameLst>
                                          <p:attrName>ppt_x</p:attrName>
                                        </p:attrNameLst>
                                      </p:cBhvr>
                                      <p:tavLst>
                                        <p:tav tm="0">
                                          <p:val>
                                            <p:strVal val="#ppt_x-#ppt_w*1.125000"/>
                                          </p:val>
                                        </p:tav>
                                        <p:tav tm="100000">
                                          <p:val>
                                            <p:strVal val="#ppt_x"/>
                                          </p:val>
                                        </p:tav>
                                      </p:tavLst>
                                    </p:anim>
                                    <p:animEffect transition="in" filter="wipe(right)">
                                      <p:cBhvr>
                                        <p:cTn id="23" dur="500"/>
                                        <p:tgtEl>
                                          <p:spTgt spid="36867">
                                            <p:txEl>
                                              <p:pRg st="4" end="4"/>
                                            </p:txEl>
                                          </p:spTgt>
                                        </p:tgtEl>
                                      </p:cBhvr>
                                    </p:animEffect>
                                  </p:childTnLst>
                                </p:cTn>
                              </p:par>
                            </p:childTnLst>
                          </p:cTn>
                        </p:par>
                        <p:par>
                          <p:cTn id="24" fill="hold">
                            <p:stCondLst>
                              <p:cond delay="3500"/>
                            </p:stCondLst>
                            <p:childTnLst>
                              <p:par>
                                <p:cTn id="25" presetID="12" presetClass="entr" presetSubtype="8" fill="hold" nodeType="afterEffect">
                                  <p:stCondLst>
                                    <p:cond delay="500"/>
                                  </p:stCondLst>
                                  <p:childTnLst>
                                    <p:set>
                                      <p:cBhvr>
                                        <p:cTn id="26" dur="1" fill="hold">
                                          <p:stCondLst>
                                            <p:cond delay="0"/>
                                          </p:stCondLst>
                                        </p:cTn>
                                        <p:tgtEl>
                                          <p:spTgt spid="36867">
                                            <p:txEl>
                                              <p:pRg st="5" end="5"/>
                                            </p:txEl>
                                          </p:spTgt>
                                        </p:tgtEl>
                                        <p:attrNameLst>
                                          <p:attrName>style.visibility</p:attrName>
                                        </p:attrNameLst>
                                      </p:cBhvr>
                                      <p:to>
                                        <p:strVal val="visible"/>
                                      </p:to>
                                    </p:set>
                                    <p:anim calcmode="lin" valueType="num">
                                      <p:cBhvr additive="base">
                                        <p:cTn id="27" dur="500"/>
                                        <p:tgtEl>
                                          <p:spTgt spid="36867">
                                            <p:txEl>
                                              <p:pRg st="5" end="5"/>
                                            </p:txEl>
                                          </p:spTgt>
                                        </p:tgtEl>
                                        <p:attrNameLst>
                                          <p:attrName>ppt_x</p:attrName>
                                        </p:attrNameLst>
                                      </p:cBhvr>
                                      <p:tavLst>
                                        <p:tav tm="0">
                                          <p:val>
                                            <p:strVal val="#ppt_x-#ppt_w*1.125000"/>
                                          </p:val>
                                        </p:tav>
                                        <p:tav tm="100000">
                                          <p:val>
                                            <p:strVal val="#ppt_x"/>
                                          </p:val>
                                        </p:tav>
                                      </p:tavLst>
                                    </p:anim>
                                    <p:animEffect transition="in" filter="wipe(right)">
                                      <p:cBhvr>
                                        <p:cTn id="28" dur="500"/>
                                        <p:tgtEl>
                                          <p:spTgt spid="36867">
                                            <p:txEl>
                                              <p:pRg st="5" end="5"/>
                                            </p:txEl>
                                          </p:spTgt>
                                        </p:tgtEl>
                                      </p:cBhvr>
                                    </p:animEffect>
                                  </p:childTnLst>
                                </p:cTn>
                              </p:par>
                            </p:childTnLst>
                          </p:cTn>
                        </p:par>
                        <p:par>
                          <p:cTn id="29" fill="hold">
                            <p:stCondLst>
                              <p:cond delay="4500"/>
                            </p:stCondLst>
                            <p:childTnLst>
                              <p:par>
                                <p:cTn id="30" presetID="12" presetClass="entr" presetSubtype="8" fill="hold" nodeType="afterEffect">
                                  <p:stCondLst>
                                    <p:cond delay="500"/>
                                  </p:stCondLst>
                                  <p:childTnLst>
                                    <p:set>
                                      <p:cBhvr>
                                        <p:cTn id="31" dur="1" fill="hold">
                                          <p:stCondLst>
                                            <p:cond delay="0"/>
                                          </p:stCondLst>
                                        </p:cTn>
                                        <p:tgtEl>
                                          <p:spTgt spid="36867">
                                            <p:txEl>
                                              <p:pRg st="6" end="6"/>
                                            </p:txEl>
                                          </p:spTgt>
                                        </p:tgtEl>
                                        <p:attrNameLst>
                                          <p:attrName>style.visibility</p:attrName>
                                        </p:attrNameLst>
                                      </p:cBhvr>
                                      <p:to>
                                        <p:strVal val="visible"/>
                                      </p:to>
                                    </p:set>
                                    <p:anim calcmode="lin" valueType="num">
                                      <p:cBhvr additive="base">
                                        <p:cTn id="32" dur="500"/>
                                        <p:tgtEl>
                                          <p:spTgt spid="36867">
                                            <p:txEl>
                                              <p:pRg st="6" end="6"/>
                                            </p:txEl>
                                          </p:spTgt>
                                        </p:tgtEl>
                                        <p:attrNameLst>
                                          <p:attrName>ppt_x</p:attrName>
                                        </p:attrNameLst>
                                      </p:cBhvr>
                                      <p:tavLst>
                                        <p:tav tm="0">
                                          <p:val>
                                            <p:strVal val="#ppt_x-#ppt_w*1.125000"/>
                                          </p:val>
                                        </p:tav>
                                        <p:tav tm="100000">
                                          <p:val>
                                            <p:strVal val="#ppt_x"/>
                                          </p:val>
                                        </p:tav>
                                      </p:tavLst>
                                    </p:anim>
                                    <p:animEffect transition="in" filter="wipe(right)">
                                      <p:cBhvr>
                                        <p:cTn id="33" dur="500"/>
                                        <p:tgtEl>
                                          <p:spTgt spid="36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pPr>
              <a:defRPr/>
            </a:pPr>
            <a:r>
              <a:rPr lang="en-US"/>
              <a:t>Long Term Care Evacuation Plan </a:t>
            </a:r>
          </a:p>
        </p:txBody>
      </p:sp>
      <p:sp>
        <p:nvSpPr>
          <p:cNvPr id="3789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37891" name="Rectangle 3"/>
          <p:cNvSpPr>
            <a:spLocks noGrp="1" noChangeArrowheads="1"/>
          </p:cNvSpPr>
          <p:nvPr>
            <p:ph type="body" idx="1"/>
          </p:nvPr>
        </p:nvSpPr>
        <p:spPr>
          <a:xfrm>
            <a:off x="457200" y="1371600"/>
            <a:ext cx="8229600" cy="4530725"/>
          </a:xfrm>
        </p:spPr>
        <p:txBody>
          <a:bodyPr/>
          <a:lstStyle/>
          <a:p>
            <a:pPr eaLnBrk="1" hangingPunct="1">
              <a:defRPr/>
            </a:pPr>
            <a:r>
              <a:rPr lang="en-US" dirty="0" smtClean="0"/>
              <a:t>Incident Command System</a:t>
            </a:r>
          </a:p>
          <a:p>
            <a:pPr lvl="1" eaLnBrk="1" hangingPunct="1">
              <a:buFontTx/>
              <a:buChar char="•"/>
              <a:defRPr/>
            </a:pPr>
            <a:r>
              <a:rPr lang="en-US" dirty="0" smtClean="0"/>
              <a:t>Once the decision is made to evacuate a facility, the facility will be designated an incident site</a:t>
            </a:r>
            <a:r>
              <a:rPr lang="en-US" b="1" dirty="0" smtClean="0"/>
              <a:t>.  </a:t>
            </a:r>
            <a:r>
              <a:rPr lang="en-US" dirty="0" smtClean="0"/>
              <a:t>A Unified Incident Command</a:t>
            </a:r>
            <a:r>
              <a:rPr lang="en-US" b="1" dirty="0" smtClean="0"/>
              <a:t> </a:t>
            </a:r>
            <a:r>
              <a:rPr lang="en-US" dirty="0" smtClean="0"/>
              <a:t>will be established at the facility, which will be comprised of facility officials and other public safety agencies with jurisdictional or statutory authority (EMS, Public Health, Fire, Law, etc.)</a:t>
            </a:r>
          </a:p>
          <a:p>
            <a:pPr lvl="1" algn="r" eaLnBrk="1" hangingPunct="1">
              <a:buFontTx/>
              <a:buNone/>
              <a:defRPr/>
            </a:pPr>
            <a:r>
              <a:rPr lang="en-US" dirty="0" smtClean="0"/>
              <a:t> </a:t>
            </a:r>
          </a:p>
        </p:txBody>
      </p:sp>
      <p:pic>
        <p:nvPicPr>
          <p:cNvPr id="15365"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7"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5368"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15369" name="Picture 8" descr="MCTN0062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5486400"/>
            <a:ext cx="1143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MCTN00399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5486400"/>
            <a:ext cx="2057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MCj015756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5562600"/>
            <a:ext cx="14478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Effect transition="in" filter="wipe(left)">
                                      <p:cBhvr>
                                        <p:cTn id="7" dur="5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pPr>
              <a:defRPr/>
            </a:pPr>
            <a:r>
              <a:rPr lang="en-US"/>
              <a:t>Long Term Care Evacuation Plan </a:t>
            </a:r>
          </a:p>
        </p:txBody>
      </p:sp>
      <p:sp>
        <p:nvSpPr>
          <p:cNvPr id="1050" name="Text Box 36"/>
          <p:cNvSpPr txBox="1">
            <a:spLocks noChangeArrowheads="1"/>
          </p:cNvSpPr>
          <p:nvPr/>
        </p:nvSpPr>
        <p:spPr bwMode="auto">
          <a:xfrm>
            <a:off x="914399" y="5912643"/>
            <a:ext cx="7239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9pPr>
          </a:lstStyle>
          <a:p>
            <a:pPr algn="ctr">
              <a:spcBef>
                <a:spcPct val="0"/>
              </a:spcBef>
              <a:buClrTx/>
              <a:buSzTx/>
              <a:buFontTx/>
              <a:buNone/>
            </a:pPr>
            <a:r>
              <a:rPr lang="en-US" altLang="en-US" sz="1400" i="1" dirty="0" smtClean="0">
                <a:solidFill>
                  <a:srgbClr val="FFFF00"/>
                </a:solidFill>
              </a:rPr>
              <a:t>ICS-100 Training Course Video</a:t>
            </a:r>
          </a:p>
          <a:p>
            <a:pPr algn="ctr">
              <a:spcBef>
                <a:spcPct val="0"/>
              </a:spcBef>
              <a:buClrTx/>
              <a:buSzTx/>
              <a:buFontTx/>
              <a:buNone/>
            </a:pPr>
            <a:r>
              <a:rPr lang="en-US" altLang="en-US" sz="1400" i="1" dirty="0" smtClean="0">
                <a:solidFill>
                  <a:srgbClr val="FFFF00"/>
                </a:solidFill>
              </a:rPr>
              <a:t>FEMA – Emergency Management Institute</a:t>
            </a:r>
            <a:endParaRPr lang="en-US" altLang="en-US" sz="1400" i="1" dirty="0">
              <a:solidFill>
                <a:srgbClr val="FFFF00"/>
              </a:solidFill>
            </a:endParaRPr>
          </a:p>
        </p:txBody>
      </p:sp>
      <p:pic>
        <p:nvPicPr>
          <p:cNvPr id="15" name="ICS100b_Unit2_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52487" y="380999"/>
            <a:ext cx="7362825" cy="5522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2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pPr>
              <a:defRPr/>
            </a:pPr>
            <a:r>
              <a:rPr lang="en-US"/>
              <a:t>Long Term Care Evacuation Plan </a:t>
            </a:r>
          </a:p>
        </p:txBody>
      </p:sp>
      <p:grpSp>
        <p:nvGrpSpPr>
          <p:cNvPr id="2" name="Organization Chart 9"/>
          <p:cNvGrpSpPr>
            <a:grpSpLocks/>
          </p:cNvGrpSpPr>
          <p:nvPr/>
        </p:nvGrpSpPr>
        <p:grpSpPr bwMode="auto">
          <a:xfrm>
            <a:off x="381000" y="457200"/>
            <a:ext cx="8382000" cy="5715000"/>
            <a:chOff x="1152" y="1296"/>
            <a:chExt cx="3888" cy="2880"/>
          </a:xfrm>
        </p:grpSpPr>
        <p:cxnSp>
          <p:nvCxnSpPr>
            <p:cNvPr id="1028" name="_s1028"/>
            <p:cNvCxnSpPr>
              <a:cxnSpLocks noChangeShapeType="1"/>
              <a:stCxn id="14" idx="3"/>
              <a:endCxn id="3" idx="2"/>
            </p:cNvCxnSpPr>
            <p:nvPr/>
          </p:nvCxnSpPr>
          <p:spPr bwMode="auto">
            <a:xfrm flipV="1">
              <a:off x="2952" y="1584"/>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p:cNvCxnSpPr>
              <a:cxnSpLocks noChangeShapeType="1"/>
              <a:stCxn id="13" idx="1"/>
              <a:endCxn id="3" idx="2"/>
            </p:cNvCxnSpPr>
            <p:nvPr/>
          </p:nvCxnSpPr>
          <p:spPr bwMode="auto">
            <a:xfrm rot="10800000">
              <a:off x="3096" y="1584"/>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0" name="_s1030"/>
            <p:cNvCxnSpPr>
              <a:cxnSpLocks noChangeShapeType="1"/>
              <a:stCxn id="12" idx="3"/>
              <a:endCxn id="3" idx="2"/>
            </p:cNvCxnSpPr>
            <p:nvPr/>
          </p:nvCxnSpPr>
          <p:spPr bwMode="auto">
            <a:xfrm flipV="1">
              <a:off x="2952" y="1584"/>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1" name="_s1031"/>
            <p:cNvCxnSpPr>
              <a:cxnSpLocks noChangeShapeType="1"/>
              <a:stCxn id="11" idx="1"/>
              <a:endCxn id="9" idx="2"/>
            </p:cNvCxnSpPr>
            <p:nvPr/>
          </p:nvCxnSpPr>
          <p:spPr bwMode="auto">
            <a:xfrm rot="10800000">
              <a:off x="1584" y="3312"/>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2" name="_s1032"/>
            <p:cNvCxnSpPr>
              <a:cxnSpLocks noChangeShapeType="1"/>
              <a:stCxn id="10" idx="1"/>
              <a:endCxn id="9" idx="2"/>
            </p:cNvCxnSpPr>
            <p:nvPr/>
          </p:nvCxnSpPr>
          <p:spPr bwMode="auto">
            <a:xfrm rot="10800000">
              <a:off x="1584" y="3312"/>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3" name="_s1033"/>
            <p:cNvCxnSpPr>
              <a:cxnSpLocks noChangeShapeType="1"/>
              <a:stCxn id="9" idx="0"/>
              <a:endCxn id="5" idx="2"/>
            </p:cNvCxnSpPr>
            <p:nvPr/>
          </p:nvCxnSpPr>
          <p:spPr bwMode="auto">
            <a:xfrm rot="16200000">
              <a:off x="1513" y="29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4" name="_s1034"/>
            <p:cNvCxnSpPr>
              <a:cxnSpLocks noChangeShapeType="1"/>
              <a:stCxn id="8" idx="0"/>
              <a:endCxn id="3" idx="2"/>
            </p:cNvCxnSpPr>
            <p:nvPr/>
          </p:nvCxnSpPr>
          <p:spPr bwMode="auto">
            <a:xfrm rot="5400000" flipH="1">
              <a:off x="3348" y="1332"/>
              <a:ext cx="1008" cy="1512"/>
            </a:xfrm>
            <a:prstGeom prst="bentConnector3">
              <a:avLst>
                <a:gd name="adj1" fmla="val 571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5" name="_s1035"/>
            <p:cNvCxnSpPr>
              <a:cxnSpLocks noChangeShapeType="1"/>
              <a:stCxn id="7" idx="0"/>
              <a:endCxn id="3" idx="2"/>
            </p:cNvCxnSpPr>
            <p:nvPr/>
          </p:nvCxnSpPr>
          <p:spPr bwMode="auto">
            <a:xfrm rot="5400000" flipH="1">
              <a:off x="2844" y="1836"/>
              <a:ext cx="1008" cy="504"/>
            </a:xfrm>
            <a:prstGeom prst="bentConnector3">
              <a:avLst>
                <a:gd name="adj1" fmla="val 571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6" name="_s1036"/>
            <p:cNvCxnSpPr>
              <a:cxnSpLocks noChangeShapeType="1"/>
              <a:stCxn id="6" idx="0"/>
              <a:endCxn id="3" idx="2"/>
            </p:cNvCxnSpPr>
            <p:nvPr/>
          </p:nvCxnSpPr>
          <p:spPr bwMode="auto">
            <a:xfrm rot="16200000">
              <a:off x="2340" y="1836"/>
              <a:ext cx="1008" cy="504"/>
            </a:xfrm>
            <a:prstGeom prst="bentConnector3">
              <a:avLst>
                <a:gd name="adj1" fmla="val 571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7" name="_s1037"/>
            <p:cNvCxnSpPr>
              <a:cxnSpLocks noChangeShapeType="1"/>
              <a:stCxn id="5" idx="0"/>
              <a:endCxn id="3" idx="2"/>
            </p:cNvCxnSpPr>
            <p:nvPr/>
          </p:nvCxnSpPr>
          <p:spPr bwMode="auto">
            <a:xfrm rot="16200000">
              <a:off x="1836" y="1332"/>
              <a:ext cx="1008" cy="1512"/>
            </a:xfrm>
            <a:prstGeom prst="bentConnector3">
              <a:avLst>
                <a:gd name="adj1" fmla="val 571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8"/>
            <p:cNvSpPr>
              <a:spLocks noChangeArrowheads="1"/>
            </p:cNvSpPr>
            <p:nvPr/>
          </p:nvSpPr>
          <p:spPr bwMode="auto">
            <a:xfrm>
              <a:off x="2664" y="1296"/>
              <a:ext cx="864" cy="288"/>
            </a:xfrm>
            <a:prstGeom prst="roundRect">
              <a:avLst>
                <a:gd name="adj" fmla="val 16667"/>
              </a:avLst>
            </a:prstGeom>
            <a:solidFill>
              <a:schemeClr val="tx1"/>
            </a:solidFill>
            <a:ln w="28575">
              <a:solidFill>
                <a:srgbClr val="000000"/>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charset="0"/>
                </a:rPr>
                <a:t>Incident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charset="0"/>
                </a:rPr>
                <a:t>Commander</a:t>
              </a:r>
            </a:p>
          </p:txBody>
        </p:sp>
        <p:sp>
          <p:nvSpPr>
            <p:cNvPr id="5" name="_s1039"/>
            <p:cNvSpPr>
              <a:spLocks noChangeArrowheads="1"/>
            </p:cNvSpPr>
            <p:nvPr/>
          </p:nvSpPr>
          <p:spPr bwMode="auto">
            <a:xfrm>
              <a:off x="1152" y="25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rPr>
                <a:t>Operations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rPr>
                <a:t>Section Chief</a:t>
              </a:r>
            </a:p>
          </p:txBody>
        </p:sp>
        <p:sp>
          <p:nvSpPr>
            <p:cNvPr id="6" name="_s1040"/>
            <p:cNvSpPr>
              <a:spLocks noChangeArrowheads="1"/>
            </p:cNvSpPr>
            <p:nvPr/>
          </p:nvSpPr>
          <p:spPr bwMode="auto">
            <a:xfrm>
              <a:off x="2160" y="25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rPr>
                <a:t>Logistics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rPr>
                <a:t>Section Chief</a:t>
              </a:r>
            </a:p>
          </p:txBody>
        </p:sp>
        <p:sp>
          <p:nvSpPr>
            <p:cNvPr id="7" name="_s1041"/>
            <p:cNvSpPr>
              <a:spLocks noChangeArrowheads="1"/>
            </p:cNvSpPr>
            <p:nvPr/>
          </p:nvSpPr>
          <p:spPr bwMode="auto">
            <a:xfrm>
              <a:off x="3168" y="25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rPr>
                <a:t>Planning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rPr>
                <a:t>Section Chief</a:t>
              </a:r>
            </a:p>
          </p:txBody>
        </p:sp>
        <p:sp>
          <p:nvSpPr>
            <p:cNvPr id="8" name="_s1042"/>
            <p:cNvSpPr>
              <a:spLocks noChangeArrowheads="1"/>
            </p:cNvSpPr>
            <p:nvPr/>
          </p:nvSpPr>
          <p:spPr bwMode="auto">
            <a:xfrm>
              <a:off x="4176" y="25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rPr>
                <a:t>Finance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rPr>
                <a:t>Section Chief</a:t>
              </a:r>
            </a:p>
          </p:txBody>
        </p:sp>
        <p:sp>
          <p:nvSpPr>
            <p:cNvPr id="9" name="_s1043"/>
            <p:cNvSpPr>
              <a:spLocks noChangeArrowheads="1"/>
            </p:cNvSpPr>
            <p:nvPr/>
          </p:nvSpPr>
          <p:spPr bwMode="auto">
            <a:xfrm>
              <a:off x="1153" y="3024"/>
              <a:ext cx="863" cy="288"/>
            </a:xfrm>
            <a:prstGeom prst="roundRect">
              <a:avLst>
                <a:gd name="adj" fmla="val 16667"/>
              </a:avLst>
            </a:prstGeom>
            <a:solidFill>
              <a:srgbClr val="257F50"/>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rPr>
                <a:t>Medical Branch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rPr>
                <a:t>Director</a:t>
              </a:r>
            </a:p>
          </p:txBody>
        </p:sp>
        <p:sp>
          <p:nvSpPr>
            <p:cNvPr id="10" name="_s1044"/>
            <p:cNvSpPr>
              <a:spLocks noChangeArrowheads="1"/>
            </p:cNvSpPr>
            <p:nvPr/>
          </p:nvSpPr>
          <p:spPr bwMode="auto">
            <a:xfrm>
              <a:off x="1728" y="3456"/>
              <a:ext cx="864" cy="288"/>
            </a:xfrm>
            <a:prstGeom prst="roundRect">
              <a:avLst>
                <a:gd name="adj" fmla="val 16667"/>
              </a:avLst>
            </a:prstGeom>
            <a:solidFill>
              <a:srgbClr val="257F50"/>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rPr>
                <a:t>Medical Group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rPr>
                <a:t>Supervisor</a:t>
              </a:r>
            </a:p>
          </p:txBody>
        </p:sp>
        <p:sp>
          <p:nvSpPr>
            <p:cNvPr id="11" name="_s1045"/>
            <p:cNvSpPr>
              <a:spLocks noChangeArrowheads="1"/>
            </p:cNvSpPr>
            <p:nvPr/>
          </p:nvSpPr>
          <p:spPr bwMode="auto">
            <a:xfrm>
              <a:off x="1728" y="3888"/>
              <a:ext cx="864" cy="288"/>
            </a:xfrm>
            <a:prstGeom prst="roundRect">
              <a:avLst>
                <a:gd name="adj" fmla="val 16667"/>
              </a:avLst>
            </a:prstGeom>
            <a:solidFill>
              <a:srgbClr val="257F50"/>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rPr>
                <a:t>Patient Transport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rPr>
                <a:t>Group Supervisor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charset="0"/>
              </a:endParaRPr>
            </a:p>
          </p:txBody>
        </p:sp>
        <p:sp>
          <p:nvSpPr>
            <p:cNvPr id="12" name="_s1046"/>
            <p:cNvSpPr>
              <a:spLocks noChangeArrowheads="1"/>
            </p:cNvSpPr>
            <p:nvPr/>
          </p:nvSpPr>
          <p:spPr bwMode="auto">
            <a:xfrm>
              <a:off x="2089" y="1728"/>
              <a:ext cx="863" cy="288"/>
            </a:xfrm>
            <a:prstGeom prst="roundRect">
              <a:avLst>
                <a:gd name="adj" fmla="val 16667"/>
              </a:avLst>
            </a:prstGeom>
            <a:solidFill>
              <a:schemeClr val="tx1"/>
            </a:solidFill>
            <a:ln w="12700">
              <a:solidFill>
                <a:srgbClr val="000000"/>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charset="0"/>
                </a:rPr>
                <a:t>Safety Officer</a:t>
              </a:r>
            </a:p>
          </p:txBody>
        </p:sp>
        <p:sp>
          <p:nvSpPr>
            <p:cNvPr id="13" name="_s1047"/>
            <p:cNvSpPr>
              <a:spLocks noChangeArrowheads="1"/>
            </p:cNvSpPr>
            <p:nvPr/>
          </p:nvSpPr>
          <p:spPr bwMode="auto">
            <a:xfrm>
              <a:off x="3240" y="1728"/>
              <a:ext cx="863" cy="288"/>
            </a:xfrm>
            <a:prstGeom prst="roundRect">
              <a:avLst>
                <a:gd name="adj" fmla="val 16667"/>
              </a:avLst>
            </a:prstGeom>
            <a:solidFill>
              <a:schemeClr val="tx1"/>
            </a:solidFill>
            <a:ln w="12700">
              <a:solidFill>
                <a:srgbClr val="000000"/>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charset="0"/>
                </a:rPr>
                <a:t>Public Information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charset="0"/>
                </a:rPr>
                <a:t>Officer</a:t>
              </a:r>
            </a:p>
          </p:txBody>
        </p:sp>
        <p:sp>
          <p:nvSpPr>
            <p:cNvPr id="14" name="_s1048"/>
            <p:cNvSpPr>
              <a:spLocks noChangeArrowheads="1"/>
            </p:cNvSpPr>
            <p:nvPr/>
          </p:nvSpPr>
          <p:spPr bwMode="auto">
            <a:xfrm>
              <a:off x="2089" y="2160"/>
              <a:ext cx="863" cy="288"/>
            </a:xfrm>
            <a:prstGeom prst="roundRect">
              <a:avLst>
                <a:gd name="adj" fmla="val 16667"/>
              </a:avLst>
            </a:prstGeom>
            <a:solidFill>
              <a:schemeClr val="tx1"/>
            </a:solidFill>
            <a:ln w="12700">
              <a:solidFill>
                <a:srgbClr val="000000"/>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charset="0"/>
                </a:rPr>
                <a:t>Liaison Officer</a:t>
              </a:r>
            </a:p>
          </p:txBody>
        </p:sp>
      </p:grpSp>
      <p:sp>
        <p:nvSpPr>
          <p:cNvPr id="1050" name="Text Box 36"/>
          <p:cNvSpPr txBox="1">
            <a:spLocks noChangeArrowheads="1"/>
          </p:cNvSpPr>
          <p:nvPr/>
        </p:nvSpPr>
        <p:spPr bwMode="auto">
          <a:xfrm>
            <a:off x="3771900" y="4368800"/>
            <a:ext cx="49545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lgn="ctr">
              <a:spcBef>
                <a:spcPct val="0"/>
              </a:spcBef>
              <a:buClrTx/>
              <a:buSzTx/>
              <a:buFontTx/>
              <a:buNone/>
            </a:pPr>
            <a:r>
              <a:rPr lang="en-US" altLang="en-US" sz="2800">
                <a:solidFill>
                  <a:srgbClr val="FF0000"/>
                </a:solidFill>
              </a:rPr>
              <a:t>The Basic Incident Command </a:t>
            </a:r>
          </a:p>
          <a:p>
            <a:pPr algn="ctr">
              <a:spcBef>
                <a:spcPct val="0"/>
              </a:spcBef>
              <a:buClrTx/>
              <a:buSzTx/>
              <a:buFontTx/>
              <a:buNone/>
            </a:pPr>
            <a:r>
              <a:rPr lang="en-US" altLang="en-US" sz="2800">
                <a:solidFill>
                  <a:srgbClr val="FF0000"/>
                </a:solidFill>
              </a:rPr>
              <a:t>System Structure</a:t>
            </a:r>
          </a:p>
        </p:txBody>
      </p:sp>
    </p:spTree>
    <p:extLst>
      <p:ext uri="{BB962C8B-B14F-4D97-AF65-F5344CB8AC3E}">
        <p14:creationId xmlns:p14="http://schemas.microsoft.com/office/powerpoint/2010/main" val="551927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pPr>
              <a:defRPr/>
            </a:pPr>
            <a:r>
              <a:rPr lang="en-US"/>
              <a:t>Long Term Care Evacuation Plan </a:t>
            </a: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3542331" cy="4600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14400"/>
            <a:ext cx="3570048" cy="4600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40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ppt_w</p:attrName>
                                        </p:attrNameLst>
                                      </p:cBhvr>
                                      <p:tavLst>
                                        <p:tav tm="0">
                                          <p:val>
                                            <p:fltVal val="0"/>
                                          </p:val>
                                        </p:tav>
                                        <p:tav tm="100000">
                                          <p:val>
                                            <p:strVal val="#ppt_w"/>
                                          </p:val>
                                        </p:tav>
                                      </p:tavLst>
                                    </p:anim>
                                    <p:anim calcmode="lin" valueType="num">
                                      <p:cBhvr>
                                        <p:cTn id="8" dur="1000" fill="hold"/>
                                        <p:tgtEl>
                                          <p:spTgt spid="94210"/>
                                        </p:tgtEl>
                                        <p:attrNameLst>
                                          <p:attrName>ppt_h</p:attrName>
                                        </p:attrNameLst>
                                      </p:cBhvr>
                                      <p:tavLst>
                                        <p:tav tm="0">
                                          <p:val>
                                            <p:fltVal val="0"/>
                                          </p:val>
                                        </p:tav>
                                        <p:tav tm="100000">
                                          <p:val>
                                            <p:strVal val="#ppt_h"/>
                                          </p:val>
                                        </p:tav>
                                      </p:tavLst>
                                    </p:anim>
                                    <p:animEffect transition="in" filter="fade">
                                      <p:cBhvr>
                                        <p:cTn id="9" dur="1000"/>
                                        <p:tgtEl>
                                          <p:spTgt spid="94210"/>
                                        </p:tgtEl>
                                      </p:cBhvr>
                                    </p:animEffect>
                                  </p:childTnLst>
                                </p:cTn>
                              </p:par>
                              <p:par>
                                <p:cTn id="10" presetID="53" presetClass="entr" presetSubtype="16" fill="hold" nodeType="with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1000" fill="hold"/>
                                        <p:tgtEl>
                                          <p:spTgt spid="94211"/>
                                        </p:tgtEl>
                                        <p:attrNameLst>
                                          <p:attrName>ppt_w</p:attrName>
                                        </p:attrNameLst>
                                      </p:cBhvr>
                                      <p:tavLst>
                                        <p:tav tm="0">
                                          <p:val>
                                            <p:fltVal val="0"/>
                                          </p:val>
                                        </p:tav>
                                        <p:tav tm="100000">
                                          <p:val>
                                            <p:strVal val="#ppt_w"/>
                                          </p:val>
                                        </p:tav>
                                      </p:tavLst>
                                    </p:anim>
                                    <p:anim calcmode="lin" valueType="num">
                                      <p:cBhvr>
                                        <p:cTn id="13" dur="1000" fill="hold"/>
                                        <p:tgtEl>
                                          <p:spTgt spid="94211"/>
                                        </p:tgtEl>
                                        <p:attrNameLst>
                                          <p:attrName>ppt_h</p:attrName>
                                        </p:attrNameLst>
                                      </p:cBhvr>
                                      <p:tavLst>
                                        <p:tav tm="0">
                                          <p:val>
                                            <p:fltVal val="0"/>
                                          </p:val>
                                        </p:tav>
                                        <p:tav tm="100000">
                                          <p:val>
                                            <p:strVal val="#ppt_h"/>
                                          </p:val>
                                        </p:tav>
                                      </p:tavLst>
                                    </p:anim>
                                    <p:animEffect transition="in" filter="fade">
                                      <p:cBhvr>
                                        <p:cTn id="14" dur="10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11673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16739" name="Rectangle 3"/>
          <p:cNvSpPr>
            <a:spLocks noGrp="1" noChangeArrowheads="1"/>
          </p:cNvSpPr>
          <p:nvPr>
            <p:ph type="body" idx="1"/>
          </p:nvPr>
        </p:nvSpPr>
        <p:spPr/>
        <p:txBody>
          <a:bodyPr/>
          <a:lstStyle/>
          <a:p>
            <a:pPr eaLnBrk="1" hangingPunct="1">
              <a:defRPr/>
            </a:pPr>
            <a:r>
              <a:rPr lang="en-US" dirty="0" smtClean="0"/>
              <a:t>Incident Command System</a:t>
            </a:r>
          </a:p>
          <a:p>
            <a:pPr lvl="1" eaLnBrk="1" hangingPunct="1">
              <a:buFontTx/>
              <a:buChar char="•"/>
              <a:defRPr/>
            </a:pPr>
            <a:r>
              <a:rPr lang="en-US" dirty="0" smtClean="0"/>
              <a:t>For more information about ICS and FREE online training go to the FEMA website </a:t>
            </a:r>
          </a:p>
          <a:p>
            <a:pPr lvl="1" eaLnBrk="1" hangingPunct="1">
              <a:buFontTx/>
              <a:buNone/>
              <a:defRPr/>
            </a:pPr>
            <a:r>
              <a:rPr lang="en-US" dirty="0" smtClean="0"/>
              <a:t>   </a:t>
            </a:r>
            <a:r>
              <a:rPr lang="en-US" dirty="0" smtClean="0">
                <a:hlinkClick r:id="rId2"/>
              </a:rPr>
              <a:t>http://training.fema.gov/IS/crslist.asp</a:t>
            </a:r>
            <a:endParaRPr lang="en-US" dirty="0" smtClean="0"/>
          </a:p>
          <a:p>
            <a:pPr marL="1257300" lvl="2" indent="-342900" eaLnBrk="1" hangingPunct="1">
              <a:buClr>
                <a:schemeClr val="tx1"/>
              </a:buClr>
              <a:buFont typeface="Wingdings" pitchFamily="2" charset="2"/>
              <a:buChar char="q"/>
              <a:defRPr/>
            </a:pPr>
            <a:r>
              <a:rPr lang="en-US" dirty="0" smtClean="0"/>
              <a:t>IS-100 Introduction to the Incident Command System (ICS)</a:t>
            </a:r>
          </a:p>
          <a:p>
            <a:pPr marL="1257300" lvl="2" indent="-342900" eaLnBrk="1" hangingPunct="1">
              <a:buClr>
                <a:schemeClr val="tx1"/>
              </a:buClr>
              <a:buFont typeface="Wingdings" pitchFamily="2" charset="2"/>
              <a:buChar char="q"/>
              <a:defRPr/>
            </a:pPr>
            <a:r>
              <a:rPr lang="en-US" dirty="0" smtClean="0"/>
              <a:t>IS-200 </a:t>
            </a:r>
            <a:r>
              <a:rPr lang="en-US" dirty="0">
                <a:effectLst>
                  <a:outerShdw blurRad="38100" dist="38100" dir="2700000" algn="tl">
                    <a:srgbClr val="000000">
                      <a:alpha val="43137"/>
                    </a:srgbClr>
                  </a:outerShdw>
                </a:effectLst>
              </a:rPr>
              <a:t>ICS for Single Resources and Initial Action Incidents</a:t>
            </a:r>
            <a:endParaRPr lang="en-US" dirty="0" smtClean="0">
              <a:effectLst>
                <a:outerShdw blurRad="38100" dist="38100" dir="2700000" algn="tl">
                  <a:srgbClr val="000000">
                    <a:alpha val="43137"/>
                  </a:srgbClr>
                </a:outerShdw>
              </a:effectLst>
            </a:endParaRPr>
          </a:p>
          <a:p>
            <a:pPr marL="1257300" lvl="2" indent="-342900" eaLnBrk="1" hangingPunct="1">
              <a:buClr>
                <a:schemeClr val="tx1"/>
              </a:buClr>
              <a:buFont typeface="Wingdings" pitchFamily="2" charset="2"/>
              <a:buChar char="q"/>
              <a:defRPr/>
            </a:pPr>
            <a:r>
              <a:rPr lang="en-US" dirty="0" smtClean="0"/>
              <a:t>IS-700 National Incident Management System</a:t>
            </a:r>
          </a:p>
          <a:p>
            <a:pPr lvl="2" eaLnBrk="1" hangingPunct="1">
              <a:buClr>
                <a:schemeClr val="tx1"/>
              </a:buClr>
              <a:buFont typeface="Wingdings" pitchFamily="2" charset="2"/>
              <a:buChar char="q"/>
              <a:defRPr/>
            </a:pPr>
            <a:r>
              <a:rPr lang="en-US" dirty="0" smtClean="0"/>
              <a:t> IS-800 National Response Framework</a:t>
            </a:r>
          </a:p>
        </p:txBody>
      </p:sp>
      <p:pic>
        <p:nvPicPr>
          <p:cNvPr id="17413" name="Picture 4" descr="County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741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11673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16739" name="Rectangle 3"/>
          <p:cNvSpPr>
            <a:spLocks noGrp="1" noChangeArrowheads="1"/>
          </p:cNvSpPr>
          <p:nvPr>
            <p:ph type="body" idx="1"/>
          </p:nvPr>
        </p:nvSpPr>
        <p:spPr/>
        <p:txBody>
          <a:bodyPr/>
          <a:lstStyle/>
          <a:p>
            <a:pPr eaLnBrk="1" hangingPunct="1">
              <a:defRPr/>
            </a:pPr>
            <a:r>
              <a:rPr lang="en-US" dirty="0" smtClean="0"/>
              <a:t>Information Sharing</a:t>
            </a:r>
          </a:p>
          <a:p>
            <a:pPr lvl="1" eaLnBrk="1" hangingPunct="1">
              <a:buFontTx/>
              <a:buChar char="•"/>
              <a:defRPr/>
            </a:pPr>
            <a:r>
              <a:rPr lang="en-US" dirty="0">
                <a:effectLst/>
              </a:rPr>
              <a:t>Information sharing is necessary for maintaining a common operating picture of emergency operations</a:t>
            </a:r>
            <a:r>
              <a:rPr lang="en-US" dirty="0" smtClean="0">
                <a:effectLst/>
              </a:rPr>
              <a:t>.</a:t>
            </a:r>
          </a:p>
          <a:p>
            <a:pPr lvl="1" eaLnBrk="1" hangingPunct="1">
              <a:buFontTx/>
              <a:buChar char="•"/>
              <a:defRPr/>
            </a:pPr>
            <a:endParaRPr lang="en-US" sz="1200" dirty="0" smtClean="0">
              <a:effectLst/>
            </a:endParaRPr>
          </a:p>
          <a:p>
            <a:pPr lvl="1" eaLnBrk="1" hangingPunct="1">
              <a:buFontTx/>
              <a:buChar char="•"/>
              <a:defRPr/>
            </a:pPr>
            <a:r>
              <a:rPr lang="en-US" dirty="0">
                <a:effectLst/>
              </a:rPr>
              <a:t>The information sharing process is detailed in the San Joaquin Operational Area Healthcare Coalition Governance Document </a:t>
            </a:r>
            <a:r>
              <a:rPr lang="en-US" u="sng" dirty="0" smtClean="0">
                <a:effectLst/>
                <a:hlinkClick r:id="rId2"/>
              </a:rPr>
              <a:t>https://</a:t>
            </a:r>
            <a:r>
              <a:rPr lang="en-US" u="sng" dirty="0">
                <a:effectLst/>
                <a:hlinkClick r:id="rId2"/>
              </a:rPr>
              <a:t>sjgov.org/ems/coalition.htm</a:t>
            </a:r>
            <a:r>
              <a:rPr lang="en-US" dirty="0">
                <a:effectLst/>
              </a:rPr>
              <a:t>.</a:t>
            </a:r>
          </a:p>
          <a:p>
            <a:pPr marL="457200" lvl="1" indent="0" eaLnBrk="1" hangingPunct="1">
              <a:buFontTx/>
              <a:buNone/>
              <a:defRPr/>
            </a:pPr>
            <a:endParaRPr lang="en-US" dirty="0" smtClean="0"/>
          </a:p>
        </p:txBody>
      </p:sp>
      <p:pic>
        <p:nvPicPr>
          <p:cNvPr id="16389" name="Picture 4" descr="County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639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6739">
                                            <p:txEl>
                                              <p:pRg st="1" end="1"/>
                                            </p:txEl>
                                          </p:spTgt>
                                        </p:tgtEl>
                                        <p:attrNameLst>
                                          <p:attrName>style.visibility</p:attrName>
                                        </p:attrNameLst>
                                      </p:cBhvr>
                                      <p:to>
                                        <p:strVal val="visible"/>
                                      </p:to>
                                    </p:set>
                                    <p:animEffect transition="in" filter="wipe(left)">
                                      <p:cBhvr>
                                        <p:cTn id="7" dur="500"/>
                                        <p:tgtEl>
                                          <p:spTgt spid="1167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6739">
                                            <p:txEl>
                                              <p:pRg st="3" end="3"/>
                                            </p:txEl>
                                          </p:spTgt>
                                        </p:tgtEl>
                                        <p:attrNameLst>
                                          <p:attrName>style.visibility</p:attrName>
                                        </p:attrNameLst>
                                      </p:cBhvr>
                                      <p:to>
                                        <p:strVal val="visible"/>
                                      </p:to>
                                    </p:set>
                                    <p:animEffect transition="in" filter="wipe(left)">
                                      <p:cBhvr>
                                        <p:cTn id="12" dur="500"/>
                                        <p:tgtEl>
                                          <p:spTgt spid="1167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pPr>
              <a:defRPr/>
            </a:pPr>
            <a:r>
              <a:rPr lang="en-US"/>
              <a:t>Long Term Care Evacuation Plan </a:t>
            </a:r>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685800"/>
            <a:ext cx="815340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38238" y="5257800"/>
            <a:ext cx="5071068" cy="1015663"/>
          </a:xfrm>
          <a:prstGeom prst="rect">
            <a:avLst/>
          </a:prstGeom>
          <a:solidFill>
            <a:schemeClr val="bg2">
              <a:lumMod val="60000"/>
              <a:lumOff val="40000"/>
            </a:schemeClr>
          </a:solidFill>
        </p:spPr>
        <p:txBody>
          <a:bodyPr wrap="none" rtlCol="0">
            <a:spAutoFit/>
          </a:bodyPr>
          <a:lstStyle/>
          <a:p>
            <a:pPr algn="ctr"/>
            <a:r>
              <a:rPr lang="en-US" sz="2000" dirty="0" smtClean="0"/>
              <a:t>Visit the San Joaquin Operational Area </a:t>
            </a:r>
          </a:p>
          <a:p>
            <a:pPr algn="ctr"/>
            <a:r>
              <a:rPr lang="en-US" sz="2000" dirty="0" smtClean="0"/>
              <a:t>WebEOC Page For more information</a:t>
            </a:r>
          </a:p>
          <a:p>
            <a:pPr algn="ctr"/>
            <a:r>
              <a:rPr lang="en-US" sz="2000" dirty="0">
                <a:solidFill>
                  <a:srgbClr val="000000"/>
                </a:solidFill>
                <a:hlinkClick r:id="rId3"/>
              </a:rPr>
              <a:t>https://</a:t>
            </a:r>
            <a:r>
              <a:rPr lang="en-US" sz="2000" dirty="0" smtClean="0">
                <a:solidFill>
                  <a:srgbClr val="000000"/>
                </a:solidFill>
                <a:hlinkClick r:id="rId3"/>
              </a:rPr>
              <a:t>www.sjgov.org/ems/webeocinfo.htm</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41344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fade">
                                      <p:cBhvr>
                                        <p:cTn id="7" dur="2000"/>
                                        <p:tgtEl>
                                          <p:spTgt spid="9523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pPr>
              <a:defRPr/>
            </a:pPr>
            <a:r>
              <a:rPr lang="en-US"/>
              <a:t>Long Term Care Evacuation Plan </a:t>
            </a:r>
          </a:p>
        </p:txBody>
      </p:sp>
      <p:pic>
        <p:nvPicPr>
          <p:cNvPr id="2" name="LTCF_Eva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838200"/>
            <a:ext cx="9448800" cy="4886802"/>
          </a:xfrm>
          <a:prstGeom prst="rect">
            <a:avLst/>
          </a:prstGeom>
        </p:spPr>
      </p:pic>
    </p:spTree>
    <p:extLst>
      <p:ext uri="{BB962C8B-B14F-4D97-AF65-F5344CB8AC3E}">
        <p14:creationId xmlns:p14="http://schemas.microsoft.com/office/powerpoint/2010/main" val="73356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dirty="0"/>
              <a:t>Long Term Care Evacuation Plan </a:t>
            </a:r>
          </a:p>
        </p:txBody>
      </p:sp>
      <p:sp>
        <p:nvSpPr>
          <p:cNvPr id="3379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33795" name="Rectangle 3"/>
          <p:cNvSpPr>
            <a:spLocks noGrp="1" noChangeArrowheads="1"/>
          </p:cNvSpPr>
          <p:nvPr>
            <p:ph type="body" idx="1"/>
          </p:nvPr>
        </p:nvSpPr>
        <p:spPr>
          <a:xfrm>
            <a:off x="609600" y="1600201"/>
            <a:ext cx="7696200" cy="3886200"/>
          </a:xfrm>
        </p:spPr>
        <p:txBody>
          <a:bodyPr/>
          <a:lstStyle/>
          <a:p>
            <a:pPr eaLnBrk="1" hangingPunct="1">
              <a:defRPr/>
            </a:pPr>
            <a:r>
              <a:rPr lang="en-US" dirty="0" smtClean="0"/>
              <a:t>Welcome</a:t>
            </a:r>
          </a:p>
          <a:p>
            <a:pPr eaLnBrk="1" hangingPunct="1">
              <a:defRPr/>
            </a:pPr>
            <a:r>
              <a:rPr lang="en-US" dirty="0" smtClean="0"/>
              <a:t>Objective:</a:t>
            </a:r>
          </a:p>
          <a:p>
            <a:pPr lvl="1" eaLnBrk="1" hangingPunct="1">
              <a:buFontTx/>
              <a:buChar char="•"/>
              <a:defRPr/>
            </a:pPr>
            <a:r>
              <a:rPr lang="en-US" dirty="0" smtClean="0"/>
              <a:t>Provide participants with an understanding of the San Joaquin County LTCF Evacuation Plan, and their role in the plan.</a:t>
            </a:r>
          </a:p>
          <a:p>
            <a:pPr lvl="1" eaLnBrk="1" hangingPunct="1">
              <a:defRPr/>
            </a:pPr>
            <a:endParaRPr lang="en-US" dirty="0" smtClean="0"/>
          </a:p>
          <a:p>
            <a:pPr eaLnBrk="1" hangingPunct="1">
              <a:buFont typeface="Wingdings" pitchFamily="2" charset="2"/>
              <a:buNone/>
              <a:defRPr/>
            </a:pPr>
            <a:endParaRPr lang="en-US" dirty="0" smtClean="0"/>
          </a:p>
        </p:txBody>
      </p:sp>
      <p:pic>
        <p:nvPicPr>
          <p:cNvPr id="5125"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7"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128"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500"/>
                                        <p:tgtEl>
                                          <p:spTgt spid="33795">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wipe(left)">
                                      <p:cBhvr>
                                        <p:cTn id="12" dur="500"/>
                                        <p:tgtEl>
                                          <p:spTgt spid="33795">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animEffect transition="in" filter="wipe(left)">
                                      <p:cBhvr>
                                        <p:cTn id="15" dur="5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bldLvl="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3891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38915" name="Rectangle 3"/>
          <p:cNvSpPr>
            <a:spLocks noGrp="1" noChangeArrowheads="1"/>
          </p:cNvSpPr>
          <p:nvPr>
            <p:ph type="body" idx="1"/>
          </p:nvPr>
        </p:nvSpPr>
        <p:spPr/>
        <p:txBody>
          <a:bodyPr/>
          <a:lstStyle/>
          <a:p>
            <a:pPr eaLnBrk="1" hangingPunct="1">
              <a:lnSpc>
                <a:spcPct val="80000"/>
              </a:lnSpc>
              <a:defRPr/>
            </a:pPr>
            <a:r>
              <a:rPr lang="en-US" sz="2800" dirty="0" smtClean="0"/>
              <a:t>Control of Patient Dispersal</a:t>
            </a:r>
          </a:p>
          <a:p>
            <a:pPr lvl="1" eaLnBrk="1" hangingPunct="1">
              <a:lnSpc>
                <a:spcPct val="80000"/>
              </a:lnSpc>
              <a:buFontTx/>
              <a:buChar char="•"/>
              <a:defRPr/>
            </a:pPr>
            <a:r>
              <a:rPr lang="en-US" sz="2400" dirty="0" smtClean="0"/>
              <a:t>During a </a:t>
            </a:r>
            <a:r>
              <a:rPr lang="en-US" sz="2400" u="sng" dirty="0" smtClean="0"/>
              <a:t>single facility emergent evacuation</a:t>
            </a:r>
            <a:r>
              <a:rPr lang="en-US" sz="2400" dirty="0" smtClean="0"/>
              <a:t> San Joaquin General Hospital, acting as the Operational Area Disaster Control Facility, will determine all patient destinations other than movement to home settings. </a:t>
            </a:r>
          </a:p>
          <a:p>
            <a:pPr lvl="1" eaLnBrk="1" hangingPunct="1">
              <a:lnSpc>
                <a:spcPct val="80000"/>
              </a:lnSpc>
              <a:buFontTx/>
              <a:buChar char="•"/>
              <a:defRPr/>
            </a:pPr>
            <a:endParaRPr lang="en-US" sz="2400" dirty="0" smtClean="0"/>
          </a:p>
          <a:p>
            <a:pPr lvl="1" eaLnBrk="1" hangingPunct="1">
              <a:lnSpc>
                <a:spcPct val="80000"/>
              </a:lnSpc>
              <a:buFontTx/>
              <a:buChar char="•"/>
              <a:defRPr/>
            </a:pPr>
            <a:r>
              <a:rPr lang="en-US" sz="2400" dirty="0" smtClean="0"/>
              <a:t>During </a:t>
            </a:r>
            <a:r>
              <a:rPr lang="en-US" sz="2400" u="sng" dirty="0" smtClean="0"/>
              <a:t>single or multiple facility planned evacuations</a:t>
            </a:r>
            <a:r>
              <a:rPr lang="en-US" sz="2400" dirty="0" smtClean="0"/>
              <a:t> patient dispersal will be coordinated by the EMS Agency Duty Officer (Medical Health Operational Area Coordinator) in conjunction with the facility officials, and the Incident Commander(s).</a:t>
            </a:r>
          </a:p>
        </p:txBody>
      </p:sp>
      <p:pic>
        <p:nvPicPr>
          <p:cNvPr id="1843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844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Effect transition="in" filter="slide(fromLeft)">
                                      <p:cBhvr>
                                        <p:cTn id="7" dur="500"/>
                                        <p:tgtEl>
                                          <p:spTgt spid="389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38915">
                                            <p:txEl>
                                              <p:pRg st="3" end="3"/>
                                            </p:txEl>
                                          </p:spTgt>
                                        </p:tgtEl>
                                        <p:attrNameLst>
                                          <p:attrName>style.visibility</p:attrName>
                                        </p:attrNameLst>
                                      </p:cBhvr>
                                      <p:to>
                                        <p:strVal val="visible"/>
                                      </p:to>
                                    </p:set>
                                    <p:animEffect transition="in" filter="slide(fromLeft)">
                                      <p:cBhvr>
                                        <p:cTn id="12" dur="5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3993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39939" name="Rectangle 3"/>
          <p:cNvSpPr>
            <a:spLocks noGrp="1" noChangeArrowheads="1"/>
          </p:cNvSpPr>
          <p:nvPr>
            <p:ph type="body" idx="1"/>
          </p:nvPr>
        </p:nvSpPr>
        <p:spPr/>
        <p:txBody>
          <a:bodyPr/>
          <a:lstStyle/>
          <a:p>
            <a:pPr eaLnBrk="1" hangingPunct="1">
              <a:defRPr/>
            </a:pPr>
            <a:r>
              <a:rPr lang="en-US" dirty="0" smtClean="0"/>
              <a:t>Mutual Aid</a:t>
            </a:r>
          </a:p>
          <a:p>
            <a:pPr lvl="1" eaLnBrk="1" hangingPunct="1">
              <a:buFontTx/>
              <a:buChar char="•"/>
              <a:defRPr/>
            </a:pPr>
            <a:r>
              <a:rPr lang="en-US" dirty="0" smtClean="0"/>
              <a:t>Medical mutual aid requests will be coordinated by the Medical Health Operational Area Coordinator (MHOAC) in compliance with the Standardized Emergency Management System (SEMS) and the National Incident Management System (NIMS).</a:t>
            </a:r>
          </a:p>
          <a:p>
            <a:pPr lvl="1" eaLnBrk="1" hangingPunct="1">
              <a:buFontTx/>
              <a:buNone/>
              <a:defRPr/>
            </a:pPr>
            <a:endParaRPr lang="en-US" dirty="0" smtClean="0"/>
          </a:p>
        </p:txBody>
      </p:sp>
      <p:pic>
        <p:nvPicPr>
          <p:cNvPr id="1946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946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animEffect transition="in" filter="wipe(left)">
                                      <p:cBhvr>
                                        <p:cTn id="7" dur="500"/>
                                        <p:tgtEl>
                                          <p:spTgt spid="39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p:txBody>
          <a:bodyPr/>
          <a:lstStyle/>
          <a:p>
            <a:pPr>
              <a:defRPr/>
            </a:pPr>
            <a:r>
              <a:rPr lang="en-US"/>
              <a:t>Long Term Care Evacuation Plan </a:t>
            </a:r>
          </a:p>
        </p:txBody>
      </p:sp>
      <p:graphicFrame>
        <p:nvGraphicFramePr>
          <p:cNvPr id="40973" name="Object 13"/>
          <p:cNvGraphicFramePr>
            <a:graphicFrameLocks noGrp="1" noChangeAspect="1"/>
          </p:cNvGraphicFramePr>
          <p:nvPr>
            <p:ph idx="1"/>
            <p:extLst>
              <p:ext uri="{D42A27DB-BD31-4B8C-83A1-F6EECF244321}">
                <p14:modId xmlns:p14="http://schemas.microsoft.com/office/powerpoint/2010/main" val="4205056465"/>
              </p:ext>
            </p:extLst>
          </p:nvPr>
        </p:nvGraphicFramePr>
        <p:xfrm>
          <a:off x="0" y="0"/>
          <a:ext cx="9144000" cy="6827838"/>
        </p:xfrm>
        <a:graphic>
          <a:graphicData uri="http://schemas.openxmlformats.org/presentationml/2006/ole">
            <mc:AlternateContent xmlns:mc="http://schemas.openxmlformats.org/markup-compatibility/2006">
              <mc:Choice xmlns:v="urn:schemas-microsoft-com:vml" Requires="v">
                <p:oleObj spid="_x0000_s20521" name="Acrobat Document" r:id="rId3" imgW="7543800" imgH="5829480" progId="Acrobat.Document.11">
                  <p:embed/>
                </p:oleObj>
              </mc:Choice>
              <mc:Fallback>
                <p:oleObj name="Acrobat Document" r:id="rId3" imgW="7543800" imgH="5829480" progId="Acrobat.Document.11">
                  <p:embed/>
                  <p:pic>
                    <p:nvPicPr>
                      <p:cNvPr id="0" name="Object 13"/>
                      <p:cNvPicPr>
                        <a:picLocks noChangeAspect="1" noChangeArrowheads="1"/>
                      </p:cNvPicPr>
                      <p:nvPr/>
                    </p:nvPicPr>
                    <p:blipFill>
                      <a:blip r:embed="rId4"/>
                      <a:srcRect/>
                      <a:stretch>
                        <a:fillRect/>
                      </a:stretch>
                    </p:blipFill>
                    <p:spPr bwMode="auto">
                      <a:xfrm>
                        <a:off x="0" y="0"/>
                        <a:ext cx="9144000" cy="682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73"/>
                                        </p:tgtEl>
                                        <p:attrNameLst>
                                          <p:attrName>style.visibility</p:attrName>
                                        </p:attrNameLst>
                                      </p:cBhvr>
                                      <p:to>
                                        <p:strVal val="visible"/>
                                      </p:to>
                                    </p:set>
                                    <p:animEffect transition="in" filter="fade">
                                      <p:cBhvr>
                                        <p:cTn id="7" dur="2000"/>
                                        <p:tgtEl>
                                          <p:spTgt spid="40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5632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56323" name="Rectangle 3"/>
          <p:cNvSpPr>
            <a:spLocks noGrp="1" noChangeArrowheads="1"/>
          </p:cNvSpPr>
          <p:nvPr>
            <p:ph type="body" idx="1"/>
          </p:nvPr>
        </p:nvSpPr>
        <p:spPr/>
        <p:txBody>
          <a:bodyPr/>
          <a:lstStyle/>
          <a:p>
            <a:pPr marL="609600" indent="-609600" eaLnBrk="1" hangingPunct="1">
              <a:lnSpc>
                <a:spcPct val="90000"/>
              </a:lnSpc>
              <a:defRPr/>
            </a:pPr>
            <a:r>
              <a:rPr lang="en-US" dirty="0" smtClean="0"/>
              <a:t>Emergency Evacuation Destination Categories</a:t>
            </a:r>
          </a:p>
          <a:p>
            <a:pPr marL="990600" lvl="1" indent="-533400" eaLnBrk="1" hangingPunct="1">
              <a:lnSpc>
                <a:spcPct val="90000"/>
              </a:lnSpc>
              <a:buFontTx/>
              <a:buChar char="•"/>
              <a:defRPr/>
            </a:pPr>
            <a:r>
              <a:rPr lang="en-US" dirty="0" smtClean="0"/>
              <a:t>Each facility will prepare a list of patient/resident Emergency Evacuation Destination Categories, which indicate the level of care needed, types of facility, and types of transportation required for each patient/resident. See Form LTC 401</a:t>
            </a:r>
          </a:p>
          <a:p>
            <a:pPr marL="990600" lvl="1" indent="-533400" eaLnBrk="1" hangingPunct="1">
              <a:lnSpc>
                <a:spcPct val="90000"/>
              </a:lnSpc>
              <a:buFontTx/>
              <a:buChar char="•"/>
              <a:defRPr/>
            </a:pPr>
            <a:r>
              <a:rPr lang="en-US" dirty="0" smtClean="0"/>
              <a:t>Provide a copy to the Incident Commander</a:t>
            </a:r>
          </a:p>
          <a:p>
            <a:pPr marL="990600" lvl="1" indent="-533400" eaLnBrk="1" hangingPunct="1">
              <a:lnSpc>
                <a:spcPct val="90000"/>
              </a:lnSpc>
              <a:buFontTx/>
              <a:buNone/>
              <a:defRPr/>
            </a:pPr>
            <a:endParaRPr lang="en-US" dirty="0" smtClean="0"/>
          </a:p>
          <a:p>
            <a:pPr marL="990600" lvl="1" indent="-533400" eaLnBrk="1" hangingPunct="1">
              <a:lnSpc>
                <a:spcPct val="90000"/>
              </a:lnSpc>
              <a:buFontTx/>
              <a:buNone/>
              <a:defRPr/>
            </a:pPr>
            <a:endParaRPr lang="en-US" dirty="0" smtClean="0"/>
          </a:p>
        </p:txBody>
      </p:sp>
      <p:pic>
        <p:nvPicPr>
          <p:cNvPr id="2150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2151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animEffect transition="in" filter="slide(fromLeft)">
                                      <p:cBhvr>
                                        <p:cTn id="7" dur="500"/>
                                        <p:tgtEl>
                                          <p:spTgt spid="5632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56323">
                                            <p:txEl>
                                              <p:pRg st="2" end="2"/>
                                            </p:txEl>
                                          </p:spTgt>
                                        </p:tgtEl>
                                        <p:attrNameLst>
                                          <p:attrName>style.visibility</p:attrName>
                                        </p:attrNameLst>
                                      </p:cBhvr>
                                      <p:to>
                                        <p:strVal val="visible"/>
                                      </p:to>
                                    </p:set>
                                    <p:animEffect transition="in" filter="slide(fromLeft)">
                                      <p:cBhvr>
                                        <p:cTn id="12" dur="500"/>
                                        <p:tgtEl>
                                          <p:spTgt spid="56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4198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41987" name="Rectangle 3"/>
          <p:cNvSpPr>
            <a:spLocks noGrp="1" noChangeArrowheads="1"/>
          </p:cNvSpPr>
          <p:nvPr>
            <p:ph type="body" idx="1"/>
          </p:nvPr>
        </p:nvSpPr>
        <p:spPr/>
        <p:txBody>
          <a:bodyPr/>
          <a:lstStyle/>
          <a:p>
            <a:pPr marL="609600" indent="-609600" eaLnBrk="1" hangingPunct="1">
              <a:defRPr/>
            </a:pPr>
            <a:r>
              <a:rPr lang="en-US" smtClean="0"/>
              <a:t>Emergency Evacuation Destination Categories</a:t>
            </a:r>
          </a:p>
          <a:p>
            <a:pPr marL="990600" lvl="1" indent="-533400" eaLnBrk="1" hangingPunct="1">
              <a:buFontTx/>
              <a:buChar char="•"/>
              <a:defRPr/>
            </a:pPr>
            <a:r>
              <a:rPr lang="en-US" u="sng" smtClean="0"/>
              <a:t>LEVEL I:</a:t>
            </a:r>
            <a:r>
              <a:rPr lang="en-US" i="1" smtClean="0"/>
              <a:t> </a:t>
            </a:r>
            <a:r>
              <a:rPr lang="en-US" smtClean="0"/>
              <a:t>Patients/residents are usually transferred from inpatient medical treatment facilities and require a level of care only available in hospital or Skilled Nursing or Sub-Acute Care Facilities.  These patients/residents are transported by Advance Life Support (ALS) ambulances.</a:t>
            </a:r>
          </a:p>
          <a:p>
            <a:pPr marL="990600" lvl="1" indent="-533400" eaLnBrk="1" hangingPunct="1">
              <a:buFontTx/>
              <a:buNone/>
              <a:defRPr/>
            </a:pPr>
            <a:endParaRPr lang="en-US" smtClean="0"/>
          </a:p>
        </p:txBody>
      </p:sp>
      <p:pic>
        <p:nvPicPr>
          <p:cNvPr id="2253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2253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5325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53251" name="Rectangle 3"/>
          <p:cNvSpPr>
            <a:spLocks noGrp="1" noChangeArrowheads="1"/>
          </p:cNvSpPr>
          <p:nvPr>
            <p:ph type="body" idx="1"/>
          </p:nvPr>
        </p:nvSpPr>
        <p:spPr/>
        <p:txBody>
          <a:bodyPr/>
          <a:lstStyle/>
          <a:p>
            <a:pPr marL="609600" indent="-609600" eaLnBrk="1" hangingPunct="1">
              <a:lnSpc>
                <a:spcPct val="90000"/>
              </a:lnSpc>
              <a:defRPr/>
            </a:pPr>
            <a:r>
              <a:rPr lang="en-US" smtClean="0"/>
              <a:t>Emergency Evacuation Destination Categories</a:t>
            </a:r>
          </a:p>
          <a:p>
            <a:pPr marL="990600" lvl="1" indent="-533400" eaLnBrk="1" hangingPunct="1">
              <a:lnSpc>
                <a:spcPct val="90000"/>
              </a:lnSpc>
              <a:buFontTx/>
              <a:buChar char="•"/>
              <a:defRPr/>
            </a:pPr>
            <a:r>
              <a:rPr lang="en-US" u="sng" smtClean="0"/>
              <a:t>LEVEL II:</a:t>
            </a:r>
            <a:r>
              <a:rPr lang="en-US" b="1" smtClean="0"/>
              <a:t> </a:t>
            </a:r>
            <a:r>
              <a:rPr lang="en-US" smtClean="0"/>
              <a:t>Patients/residents have no acute medical conditions but require medical monitoring, treatment or personal care beyond what is available in home setting or public shelters. These patients/residents are transported by Basic Life Support (BLS) ambulances, wheel chair van, car, van or bus.</a:t>
            </a:r>
          </a:p>
          <a:p>
            <a:pPr marL="990600" lvl="1" indent="-533400" eaLnBrk="1" hangingPunct="1">
              <a:lnSpc>
                <a:spcPct val="90000"/>
              </a:lnSpc>
              <a:buFontTx/>
              <a:buNone/>
              <a:defRPr/>
            </a:pPr>
            <a:endParaRPr lang="en-US" smtClean="0"/>
          </a:p>
        </p:txBody>
      </p:sp>
      <p:pic>
        <p:nvPicPr>
          <p:cNvPr id="2355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2356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5427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54275" name="Rectangle 3"/>
          <p:cNvSpPr>
            <a:spLocks noGrp="1" noChangeArrowheads="1"/>
          </p:cNvSpPr>
          <p:nvPr>
            <p:ph type="body" idx="1"/>
          </p:nvPr>
        </p:nvSpPr>
        <p:spPr/>
        <p:txBody>
          <a:bodyPr/>
          <a:lstStyle/>
          <a:p>
            <a:pPr marL="609600" indent="-609600" eaLnBrk="1" hangingPunct="1">
              <a:defRPr/>
            </a:pPr>
            <a:r>
              <a:rPr lang="en-US" smtClean="0"/>
              <a:t>Emergency Evacuation Destination Categories</a:t>
            </a:r>
          </a:p>
          <a:p>
            <a:pPr marL="990600" lvl="1" indent="-533400" eaLnBrk="1" hangingPunct="1">
              <a:buFontTx/>
              <a:buChar char="•"/>
              <a:defRPr/>
            </a:pPr>
            <a:r>
              <a:rPr lang="en-US" u="sng" smtClean="0"/>
              <a:t>LEVEL III:</a:t>
            </a:r>
            <a:r>
              <a:rPr lang="en-US" b="1" smtClean="0"/>
              <a:t> </a:t>
            </a:r>
            <a:r>
              <a:rPr lang="en-US" smtClean="0"/>
              <a:t>Patients/residents are able to meet own needs or has reliable caretakers to assist with personal and/or medical care. These patients/residents are transported by car, van or bus.</a:t>
            </a:r>
          </a:p>
          <a:p>
            <a:pPr marL="990600" lvl="1" indent="-533400" eaLnBrk="1" hangingPunct="1">
              <a:buFontTx/>
              <a:buNone/>
              <a:defRPr/>
            </a:pPr>
            <a:endParaRPr lang="en-US" smtClean="0"/>
          </a:p>
          <a:p>
            <a:pPr marL="990600" lvl="1" indent="-533400" eaLnBrk="1" hangingPunct="1">
              <a:buFontTx/>
              <a:buNone/>
              <a:defRPr/>
            </a:pPr>
            <a:endParaRPr lang="en-US" smtClean="0"/>
          </a:p>
        </p:txBody>
      </p:sp>
      <p:pic>
        <p:nvPicPr>
          <p:cNvPr id="2458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2458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5"/>
          <p:cNvSpPr txBox="1">
            <a:spLocks noChangeArrowheads="1"/>
          </p:cNvSpPr>
          <p:nvPr/>
        </p:nvSpPr>
        <p:spPr bwMode="auto">
          <a:xfrm>
            <a:off x="5713413" y="304800"/>
            <a:ext cx="343058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lgn="ctr">
              <a:spcBef>
                <a:spcPct val="0"/>
              </a:spcBef>
              <a:buClrTx/>
              <a:buSzTx/>
              <a:buFontTx/>
              <a:buNone/>
            </a:pPr>
            <a:r>
              <a:rPr lang="en-US" altLang="en-US" sz="2800" b="1">
                <a:solidFill>
                  <a:srgbClr val="FFFF00"/>
                </a:solidFill>
              </a:rPr>
              <a:t>Form LTC 401</a:t>
            </a:r>
          </a:p>
          <a:p>
            <a:pPr algn="ctr">
              <a:spcBef>
                <a:spcPct val="0"/>
              </a:spcBef>
              <a:buClrTx/>
              <a:buSzTx/>
              <a:buFontTx/>
              <a:buNone/>
            </a:pPr>
            <a:r>
              <a:rPr lang="en-US" altLang="en-US" sz="2800">
                <a:solidFill>
                  <a:srgbClr val="FFFF00"/>
                </a:solidFill>
              </a:rPr>
              <a:t>Enter the number of </a:t>
            </a:r>
          </a:p>
          <a:p>
            <a:pPr algn="ctr">
              <a:spcBef>
                <a:spcPct val="0"/>
              </a:spcBef>
              <a:buClrTx/>
              <a:buSzTx/>
              <a:buFontTx/>
              <a:buNone/>
            </a:pPr>
            <a:r>
              <a:rPr lang="en-US" altLang="en-US" sz="2800">
                <a:solidFill>
                  <a:srgbClr val="FFFF00"/>
                </a:solidFill>
              </a:rPr>
              <a:t>Patients/Residents </a:t>
            </a:r>
          </a:p>
          <a:p>
            <a:pPr algn="ctr">
              <a:spcBef>
                <a:spcPct val="0"/>
              </a:spcBef>
              <a:buClrTx/>
              <a:buSzTx/>
              <a:buFontTx/>
              <a:buNone/>
            </a:pPr>
            <a:r>
              <a:rPr lang="en-US" altLang="en-US" sz="2800">
                <a:solidFill>
                  <a:srgbClr val="FFFF00"/>
                </a:solidFill>
              </a:rPr>
              <a:t>in each Category</a:t>
            </a:r>
          </a:p>
        </p:txBody>
      </p:sp>
      <p:sp>
        <p:nvSpPr>
          <p:cNvPr id="55302" name="Line 6"/>
          <p:cNvSpPr>
            <a:spLocks noChangeShapeType="1"/>
          </p:cNvSpPr>
          <p:nvPr/>
        </p:nvSpPr>
        <p:spPr bwMode="auto">
          <a:xfrm>
            <a:off x="7391400" y="2133600"/>
            <a:ext cx="0" cy="35814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Line 7"/>
          <p:cNvSpPr>
            <a:spLocks noChangeShapeType="1"/>
          </p:cNvSpPr>
          <p:nvPr/>
        </p:nvSpPr>
        <p:spPr bwMode="auto">
          <a:xfrm flipH="1">
            <a:off x="5638800" y="5715000"/>
            <a:ext cx="1752600"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4" name="Line 8"/>
          <p:cNvSpPr>
            <a:spLocks noChangeShapeType="1"/>
          </p:cNvSpPr>
          <p:nvPr/>
        </p:nvSpPr>
        <p:spPr bwMode="auto">
          <a:xfrm flipH="1">
            <a:off x="5638800" y="2514600"/>
            <a:ext cx="1752600"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5" name="Line 9"/>
          <p:cNvSpPr>
            <a:spLocks noChangeShapeType="1"/>
          </p:cNvSpPr>
          <p:nvPr/>
        </p:nvSpPr>
        <p:spPr bwMode="auto">
          <a:xfrm flipH="1">
            <a:off x="5638800" y="4114800"/>
            <a:ext cx="1752600"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1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90515"/>
            <a:ext cx="4913671" cy="6215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8" name="Text Box 10"/>
          <p:cNvSpPr txBox="1">
            <a:spLocks noChangeArrowheads="1"/>
          </p:cNvSpPr>
          <p:nvPr/>
        </p:nvSpPr>
        <p:spPr bwMode="auto">
          <a:xfrm>
            <a:off x="1752600" y="490515"/>
            <a:ext cx="1816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Best Darn Care In Town</a:t>
            </a:r>
          </a:p>
        </p:txBody>
      </p:sp>
      <p:sp>
        <p:nvSpPr>
          <p:cNvPr id="25609" name="Rectangle 11"/>
          <p:cNvSpPr>
            <a:spLocks noChangeArrowheads="1"/>
          </p:cNvSpPr>
          <p:nvPr/>
        </p:nvSpPr>
        <p:spPr bwMode="auto">
          <a:xfrm>
            <a:off x="1781175" y="750865"/>
            <a:ext cx="18065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Ima Gonatakecareofyou</a:t>
            </a:r>
          </a:p>
        </p:txBody>
      </p:sp>
      <p:sp>
        <p:nvSpPr>
          <p:cNvPr id="25615" name="Rectangle 17"/>
          <p:cNvSpPr>
            <a:spLocks noChangeArrowheads="1"/>
          </p:cNvSpPr>
          <p:nvPr/>
        </p:nvSpPr>
        <p:spPr bwMode="auto">
          <a:xfrm>
            <a:off x="4800600" y="2331243"/>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800" dirty="0">
                <a:solidFill>
                  <a:srgbClr val="000000"/>
                </a:solidFill>
              </a:rPr>
              <a:t>43</a:t>
            </a:r>
          </a:p>
        </p:txBody>
      </p:sp>
      <p:sp>
        <p:nvSpPr>
          <p:cNvPr id="25616" name="Rectangle 18"/>
          <p:cNvSpPr>
            <a:spLocks noChangeArrowheads="1"/>
          </p:cNvSpPr>
          <p:nvPr/>
        </p:nvSpPr>
        <p:spPr bwMode="auto">
          <a:xfrm>
            <a:off x="4800600" y="394335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800" dirty="0">
                <a:solidFill>
                  <a:srgbClr val="000000"/>
                </a:solidFill>
              </a:rPr>
              <a:t>14</a:t>
            </a:r>
          </a:p>
        </p:txBody>
      </p:sp>
      <p:sp>
        <p:nvSpPr>
          <p:cNvPr id="25617" name="Rectangle 19"/>
          <p:cNvSpPr>
            <a:spLocks noChangeArrowheads="1"/>
          </p:cNvSpPr>
          <p:nvPr/>
        </p:nvSpPr>
        <p:spPr bwMode="auto">
          <a:xfrm>
            <a:off x="4836318" y="5531643"/>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800" dirty="0">
                <a:solidFill>
                  <a:srgbClr val="000000"/>
                </a:solidFill>
              </a:rPr>
              <a:t>73</a:t>
            </a:r>
          </a:p>
        </p:txBody>
      </p:sp>
      <p:sp>
        <p:nvSpPr>
          <p:cNvPr id="25610" name="Rectangle 12"/>
          <p:cNvSpPr>
            <a:spLocks noChangeArrowheads="1"/>
          </p:cNvSpPr>
          <p:nvPr/>
        </p:nvSpPr>
        <p:spPr bwMode="auto">
          <a:xfrm>
            <a:off x="4671663" y="490515"/>
            <a:ext cx="6960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smtClean="0">
                <a:solidFill>
                  <a:srgbClr val="000000"/>
                </a:solidFill>
              </a:rPr>
              <a:t>6/27/17</a:t>
            </a:r>
            <a:endParaRPr lang="en-US" altLang="en-US" sz="1200" dirty="0">
              <a:solidFill>
                <a:srgbClr val="000000"/>
              </a:solidFill>
            </a:endParaRPr>
          </a:p>
        </p:txBody>
      </p:sp>
      <p:sp>
        <p:nvSpPr>
          <p:cNvPr id="25611" name="Rectangle 13"/>
          <p:cNvSpPr>
            <a:spLocks noChangeArrowheads="1"/>
          </p:cNvSpPr>
          <p:nvPr/>
        </p:nvSpPr>
        <p:spPr bwMode="auto">
          <a:xfrm>
            <a:off x="4753768" y="767514"/>
            <a:ext cx="520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1145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55302"/>
                                        </p:tgtEl>
                                        <p:attrNameLst>
                                          <p:attrName>style.visibility</p:attrName>
                                        </p:attrNameLst>
                                      </p:cBhvr>
                                      <p:to>
                                        <p:strVal val="visible"/>
                                      </p:to>
                                    </p:set>
                                    <p:animEffect transition="in" filter="wipe(up)">
                                      <p:cBhvr>
                                        <p:cTn id="7" dur="500"/>
                                        <p:tgtEl>
                                          <p:spTgt spid="55302"/>
                                        </p:tgtEl>
                                      </p:cBhvr>
                                    </p:animEffect>
                                  </p:childTnLst>
                                </p:cTn>
                              </p:par>
                            </p:childTnLst>
                          </p:cTn>
                        </p:par>
                        <p:par>
                          <p:cTn id="8" fill="hold" nodeType="afterGroup">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55303"/>
                                        </p:tgtEl>
                                        <p:attrNameLst>
                                          <p:attrName>style.visibility</p:attrName>
                                        </p:attrNameLst>
                                      </p:cBhvr>
                                      <p:to>
                                        <p:strVal val="visible"/>
                                      </p:to>
                                    </p:set>
                                    <p:animEffect transition="in" filter="wipe(right)">
                                      <p:cBhvr>
                                        <p:cTn id="11" dur="500"/>
                                        <p:tgtEl>
                                          <p:spTgt spid="55303"/>
                                        </p:tgtEl>
                                      </p:cBhvr>
                                    </p:animEffect>
                                  </p:childTnLst>
                                </p:cTn>
                              </p:par>
                            </p:childTnLst>
                          </p:cTn>
                        </p:par>
                        <p:par>
                          <p:cTn id="12" fill="hold" nodeType="afterGroup">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55305"/>
                                        </p:tgtEl>
                                        <p:attrNameLst>
                                          <p:attrName>style.visibility</p:attrName>
                                        </p:attrNameLst>
                                      </p:cBhvr>
                                      <p:to>
                                        <p:strVal val="visible"/>
                                      </p:to>
                                    </p:set>
                                    <p:animEffect transition="in" filter="wipe(right)">
                                      <p:cBhvr>
                                        <p:cTn id="15" dur="500"/>
                                        <p:tgtEl>
                                          <p:spTgt spid="55305"/>
                                        </p:tgtEl>
                                      </p:cBhvr>
                                    </p:animEffect>
                                  </p:childTnLst>
                                </p:cTn>
                              </p:par>
                            </p:childTnLst>
                          </p:cTn>
                        </p:par>
                        <p:par>
                          <p:cTn id="16" fill="hold" nodeType="afterGroup">
                            <p:stCondLst>
                              <p:cond delay="3000"/>
                            </p:stCondLst>
                            <p:childTnLst>
                              <p:par>
                                <p:cTn id="17" presetID="22" presetClass="entr" presetSubtype="2" fill="hold" grpId="0" nodeType="afterEffect">
                                  <p:stCondLst>
                                    <p:cond delay="500"/>
                                  </p:stCondLst>
                                  <p:childTnLst>
                                    <p:set>
                                      <p:cBhvr>
                                        <p:cTn id="18" dur="1" fill="hold">
                                          <p:stCondLst>
                                            <p:cond delay="0"/>
                                          </p:stCondLst>
                                        </p:cTn>
                                        <p:tgtEl>
                                          <p:spTgt spid="55304"/>
                                        </p:tgtEl>
                                        <p:attrNameLst>
                                          <p:attrName>style.visibility</p:attrName>
                                        </p:attrNameLst>
                                      </p:cBhvr>
                                      <p:to>
                                        <p:strVal val="visible"/>
                                      </p:to>
                                    </p:set>
                                    <p:animEffect transition="in" filter="wipe(right)">
                                      <p:cBhvr>
                                        <p:cTn id="19" dur="500"/>
                                        <p:tgtEl>
                                          <p:spTgt spid="55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55303" grpId="0" animBg="1"/>
      <p:bldP spid="55304" grpId="0" animBg="1"/>
      <p:bldP spid="553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5837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58371" name="Rectangle 3"/>
          <p:cNvSpPr>
            <a:spLocks noGrp="1" noChangeArrowheads="1"/>
          </p:cNvSpPr>
          <p:nvPr>
            <p:ph type="body" idx="1"/>
          </p:nvPr>
        </p:nvSpPr>
        <p:spPr/>
        <p:txBody>
          <a:bodyPr/>
          <a:lstStyle/>
          <a:p>
            <a:pPr marL="609600" indent="-609600" eaLnBrk="1" hangingPunct="1">
              <a:defRPr/>
            </a:pPr>
            <a:r>
              <a:rPr lang="en-US" dirty="0" smtClean="0"/>
              <a:t>Evacuation Status Categories</a:t>
            </a:r>
          </a:p>
          <a:p>
            <a:pPr marL="990600" lvl="1" indent="-533400" eaLnBrk="1" hangingPunct="1">
              <a:buFontTx/>
              <a:buChar char="•"/>
              <a:defRPr/>
            </a:pPr>
            <a:r>
              <a:rPr lang="en-US" dirty="0" smtClean="0"/>
              <a:t>During </a:t>
            </a:r>
            <a:r>
              <a:rPr lang="en-US" u="sng" dirty="0" smtClean="0"/>
              <a:t>planned multiple facility evacuations</a:t>
            </a:r>
            <a:r>
              <a:rPr lang="en-US" dirty="0" smtClean="0"/>
              <a:t> field level response personnel, under the direction of the Incident Commander, will make contact with each Long Term Care Facility in the evacuation zone.  Each facility will be evaluated on their ability to evacuate and placed into one of four Evacuation Status Categories. See Form LTC 402 </a:t>
            </a:r>
          </a:p>
          <a:p>
            <a:pPr marL="990600" lvl="1" indent="-533400" eaLnBrk="1" hangingPunct="1">
              <a:buFontTx/>
              <a:buNone/>
              <a:defRPr/>
            </a:pPr>
            <a:endParaRPr lang="en-US" dirty="0" smtClean="0"/>
          </a:p>
        </p:txBody>
      </p:sp>
      <p:pic>
        <p:nvPicPr>
          <p:cNvPr id="2662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2663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Effect transition="in" filter="wipe(left)">
                                      <p:cBhvr>
                                        <p:cTn id="7" dur="500"/>
                                        <p:tgtEl>
                                          <p:spTgt spid="58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4301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43011" name="Rectangle 3"/>
          <p:cNvSpPr>
            <a:spLocks noGrp="1" noChangeArrowheads="1"/>
          </p:cNvSpPr>
          <p:nvPr>
            <p:ph type="body" idx="1"/>
          </p:nvPr>
        </p:nvSpPr>
        <p:spPr/>
        <p:txBody>
          <a:bodyPr/>
          <a:lstStyle/>
          <a:p>
            <a:pPr marL="609600" indent="-609600" eaLnBrk="1" hangingPunct="1">
              <a:defRPr/>
            </a:pPr>
            <a:r>
              <a:rPr lang="en-US" sz="2800" smtClean="0"/>
              <a:t>Evacuation Status Categories</a:t>
            </a:r>
          </a:p>
          <a:p>
            <a:pPr marL="990600" lvl="1" indent="-533400" eaLnBrk="1" hangingPunct="1">
              <a:buFontTx/>
              <a:buChar char="•"/>
              <a:defRPr/>
            </a:pPr>
            <a:r>
              <a:rPr lang="en-US" sz="2400" u="sng" smtClean="0"/>
              <a:t>STATUS A:</a:t>
            </a:r>
            <a:r>
              <a:rPr lang="en-US" sz="2400" smtClean="0"/>
              <a:t> The facility </a:t>
            </a:r>
            <a:r>
              <a:rPr lang="en-US" sz="2400" smtClean="0">
                <a:solidFill>
                  <a:srgbClr val="FFFF00"/>
                </a:solidFill>
              </a:rPr>
              <a:t>has a destination</a:t>
            </a:r>
            <a:r>
              <a:rPr lang="en-US" sz="2400" smtClean="0"/>
              <a:t> identified for its patients/residents and </a:t>
            </a:r>
            <a:r>
              <a:rPr lang="en-US" sz="2400" smtClean="0">
                <a:solidFill>
                  <a:srgbClr val="FFFF00"/>
                </a:solidFill>
              </a:rPr>
              <a:t>can evacuate/transport</a:t>
            </a:r>
            <a:r>
              <a:rPr lang="en-US" sz="2400" smtClean="0"/>
              <a:t> without assistance from outside agencies</a:t>
            </a:r>
          </a:p>
          <a:p>
            <a:pPr marL="990600" lvl="1" indent="-533400" eaLnBrk="1" hangingPunct="1">
              <a:buFontTx/>
              <a:buChar char="•"/>
              <a:defRPr/>
            </a:pPr>
            <a:endParaRPr lang="en-US" sz="2400" smtClean="0"/>
          </a:p>
          <a:p>
            <a:pPr marL="990600" lvl="1" indent="-533400" eaLnBrk="1" hangingPunct="1">
              <a:buFontTx/>
              <a:buChar char="•"/>
              <a:defRPr/>
            </a:pPr>
            <a:r>
              <a:rPr lang="en-US" sz="2400" u="sng" smtClean="0"/>
              <a:t>STATUS B:</a:t>
            </a:r>
            <a:r>
              <a:rPr lang="en-US" sz="2400" smtClean="0"/>
              <a:t> The facility </a:t>
            </a:r>
            <a:r>
              <a:rPr lang="en-US" sz="2400" smtClean="0">
                <a:solidFill>
                  <a:srgbClr val="FFFF00"/>
                </a:solidFill>
              </a:rPr>
              <a:t>does not have a destination</a:t>
            </a:r>
            <a:r>
              <a:rPr lang="en-US" sz="2400" smtClean="0"/>
              <a:t> identified for its patients/residents but </a:t>
            </a:r>
            <a:r>
              <a:rPr lang="en-US" sz="2400" smtClean="0">
                <a:solidFill>
                  <a:srgbClr val="FFFF00"/>
                </a:solidFill>
              </a:rPr>
              <a:t>can evacuate/transport</a:t>
            </a:r>
            <a:r>
              <a:rPr lang="en-US" sz="2400" smtClean="0"/>
              <a:t> its residents without assistance from outside agencies if provided a destination. </a:t>
            </a:r>
          </a:p>
        </p:txBody>
      </p:sp>
      <p:pic>
        <p:nvPicPr>
          <p:cNvPr id="2765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2765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animEffect transition="in" filter="slide(fromLeft)">
                                      <p:cBhvr>
                                        <p:cTn id="7" dur="500"/>
                                        <p:tgtEl>
                                          <p:spTgt spid="4301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43011">
                                            <p:txEl>
                                              <p:pRg st="3" end="3"/>
                                            </p:txEl>
                                          </p:spTgt>
                                        </p:tgtEl>
                                        <p:attrNameLst>
                                          <p:attrName>style.visibility</p:attrName>
                                        </p:attrNameLst>
                                      </p:cBhvr>
                                      <p:to>
                                        <p:strVal val="visible"/>
                                      </p:to>
                                    </p:set>
                                    <p:animEffect transition="in" filter="slide(fromLeft)">
                                      <p:cBhvr>
                                        <p:cTn id="12" dur="5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11161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11619" name="Rectangle 3"/>
          <p:cNvSpPr>
            <a:spLocks noGrp="1" noChangeArrowheads="1"/>
          </p:cNvSpPr>
          <p:nvPr>
            <p:ph type="body" idx="1"/>
          </p:nvPr>
        </p:nvSpPr>
        <p:spPr>
          <a:xfrm>
            <a:off x="609600" y="1600200"/>
            <a:ext cx="8001000" cy="4530725"/>
          </a:xfrm>
        </p:spPr>
        <p:txBody>
          <a:bodyPr/>
          <a:lstStyle/>
          <a:p>
            <a:pPr eaLnBrk="1" hangingPunct="1">
              <a:defRPr/>
            </a:pPr>
            <a:r>
              <a:rPr lang="en-US" dirty="0" smtClean="0"/>
              <a:t>At the conclusion of this training session participants will be able to:</a:t>
            </a:r>
          </a:p>
          <a:p>
            <a:pPr lvl="1" eaLnBrk="1" hangingPunct="1">
              <a:buFontTx/>
              <a:buChar char="•"/>
              <a:defRPr/>
            </a:pPr>
            <a:r>
              <a:rPr lang="en-US" dirty="0" smtClean="0"/>
              <a:t>Identify the purpose, scope and authority of the plan</a:t>
            </a:r>
          </a:p>
          <a:p>
            <a:pPr lvl="1" eaLnBrk="1" hangingPunct="1">
              <a:buFontTx/>
              <a:buNone/>
              <a:defRPr/>
            </a:pPr>
            <a:endParaRPr lang="en-US" sz="1200" dirty="0" smtClean="0"/>
          </a:p>
          <a:p>
            <a:pPr lvl="1" eaLnBrk="1" hangingPunct="1">
              <a:buFontTx/>
              <a:buChar char="•"/>
              <a:defRPr/>
            </a:pPr>
            <a:r>
              <a:rPr lang="en-US" dirty="0" smtClean="0"/>
              <a:t>Identify the related concepts of operation (ICS, mutual aid, etc.)</a:t>
            </a:r>
          </a:p>
          <a:p>
            <a:pPr lvl="1" eaLnBrk="1" hangingPunct="1">
              <a:buFontTx/>
              <a:buNone/>
              <a:defRPr/>
            </a:pPr>
            <a:endParaRPr lang="en-US" sz="1200" dirty="0" smtClean="0"/>
          </a:p>
          <a:p>
            <a:pPr lvl="1" eaLnBrk="1" hangingPunct="1">
              <a:buFontTx/>
              <a:buChar char="•"/>
              <a:defRPr/>
            </a:pPr>
            <a:r>
              <a:rPr lang="en-US" dirty="0" smtClean="0"/>
              <a:t>Explain the three Emergency Evacuation Destination Categories (Levels I, II, III)</a:t>
            </a:r>
          </a:p>
          <a:p>
            <a:pPr lvl="1" eaLnBrk="1" hangingPunct="1">
              <a:buFontTx/>
              <a:buNone/>
              <a:defRPr/>
            </a:pPr>
            <a:endParaRPr lang="en-US" dirty="0" smtClean="0"/>
          </a:p>
          <a:p>
            <a:pPr lvl="1" eaLnBrk="1" hangingPunct="1">
              <a:buFontTx/>
              <a:buChar char="•"/>
              <a:defRPr/>
            </a:pPr>
            <a:endParaRPr lang="en-US" dirty="0" smtClean="0"/>
          </a:p>
          <a:p>
            <a:pPr lvl="1" eaLnBrk="1" hangingPunct="1">
              <a:defRPr/>
            </a:pPr>
            <a:endParaRPr lang="en-US" dirty="0" smtClean="0"/>
          </a:p>
          <a:p>
            <a:pPr eaLnBrk="1" hangingPunct="1">
              <a:buFont typeface="Wingdings" pitchFamily="2" charset="2"/>
              <a:buNone/>
              <a:defRPr/>
            </a:pPr>
            <a:endParaRPr lang="en-US" dirty="0" smtClean="0"/>
          </a:p>
        </p:txBody>
      </p:sp>
      <p:pic>
        <p:nvPicPr>
          <p:cNvPr id="614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615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animEffect transition="in" filter="slide(fromLeft)">
                                      <p:cBhvr>
                                        <p:cTn id="7" dur="500"/>
                                        <p:tgtEl>
                                          <p:spTgt spid="11161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11619">
                                            <p:txEl>
                                              <p:pRg st="3" end="3"/>
                                            </p:txEl>
                                          </p:spTgt>
                                        </p:tgtEl>
                                        <p:attrNameLst>
                                          <p:attrName>style.visibility</p:attrName>
                                        </p:attrNameLst>
                                      </p:cBhvr>
                                      <p:to>
                                        <p:strVal val="visible"/>
                                      </p:to>
                                    </p:set>
                                    <p:animEffect transition="in" filter="slide(fromLeft)">
                                      <p:cBhvr>
                                        <p:cTn id="12" dur="500"/>
                                        <p:tgtEl>
                                          <p:spTgt spid="11161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nodeType="clickEffect">
                                  <p:stCondLst>
                                    <p:cond delay="0"/>
                                  </p:stCondLst>
                                  <p:childTnLst>
                                    <p:set>
                                      <p:cBhvr>
                                        <p:cTn id="16" dur="1" fill="hold">
                                          <p:stCondLst>
                                            <p:cond delay="0"/>
                                          </p:stCondLst>
                                        </p:cTn>
                                        <p:tgtEl>
                                          <p:spTgt spid="111619">
                                            <p:txEl>
                                              <p:pRg st="5" end="5"/>
                                            </p:txEl>
                                          </p:spTgt>
                                        </p:tgtEl>
                                        <p:attrNameLst>
                                          <p:attrName>style.visibility</p:attrName>
                                        </p:attrNameLst>
                                      </p:cBhvr>
                                      <p:to>
                                        <p:strVal val="visible"/>
                                      </p:to>
                                    </p:set>
                                    <p:animEffect transition="in" filter="slide(fromLeft)">
                                      <p:cBhvr>
                                        <p:cTn id="17" dur="500"/>
                                        <p:tgtEl>
                                          <p:spTgt spid="111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5734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57347" name="Rectangle 3"/>
          <p:cNvSpPr>
            <a:spLocks noGrp="1" noChangeArrowheads="1"/>
          </p:cNvSpPr>
          <p:nvPr>
            <p:ph type="body" idx="1"/>
          </p:nvPr>
        </p:nvSpPr>
        <p:spPr/>
        <p:txBody>
          <a:bodyPr/>
          <a:lstStyle/>
          <a:p>
            <a:pPr marL="609600" indent="-609600" eaLnBrk="1" hangingPunct="1">
              <a:defRPr/>
            </a:pPr>
            <a:r>
              <a:rPr lang="en-US" sz="2800" dirty="0" smtClean="0"/>
              <a:t>Evacuation Status Categories</a:t>
            </a:r>
          </a:p>
          <a:p>
            <a:pPr marL="990600" lvl="1" indent="-533400" eaLnBrk="1" hangingPunct="1">
              <a:buFontTx/>
              <a:buChar char="•"/>
              <a:defRPr/>
            </a:pPr>
            <a:r>
              <a:rPr lang="en-US" sz="2400" u="sng" dirty="0" smtClean="0"/>
              <a:t>STATUS C:</a:t>
            </a:r>
            <a:r>
              <a:rPr lang="en-US" sz="2400" dirty="0" smtClean="0"/>
              <a:t> The facility </a:t>
            </a:r>
            <a:r>
              <a:rPr lang="en-US" sz="2400" dirty="0" smtClean="0">
                <a:solidFill>
                  <a:srgbClr val="FFFF00"/>
                </a:solidFill>
              </a:rPr>
              <a:t>has a destination</a:t>
            </a:r>
            <a:r>
              <a:rPr lang="en-US" sz="2400" dirty="0" smtClean="0"/>
              <a:t> identified for its patients/residents and </a:t>
            </a:r>
            <a:r>
              <a:rPr lang="en-US" sz="2400" dirty="0" smtClean="0">
                <a:solidFill>
                  <a:srgbClr val="FFFF00"/>
                </a:solidFill>
              </a:rPr>
              <a:t>only requires evacuation/transportation assistance</a:t>
            </a:r>
            <a:r>
              <a:rPr lang="en-US" sz="2400" dirty="0" smtClean="0"/>
              <a:t> from outside agencies.</a:t>
            </a:r>
          </a:p>
          <a:p>
            <a:pPr marL="990600" lvl="1" indent="-533400" eaLnBrk="1" hangingPunct="1">
              <a:buFontTx/>
              <a:buChar char="•"/>
              <a:defRPr/>
            </a:pPr>
            <a:endParaRPr lang="en-US" sz="2400" dirty="0" smtClean="0"/>
          </a:p>
          <a:p>
            <a:pPr marL="990600" lvl="1" indent="-533400" eaLnBrk="1" hangingPunct="1">
              <a:buFontTx/>
              <a:buChar char="•"/>
              <a:defRPr/>
            </a:pPr>
            <a:r>
              <a:rPr lang="en-US" sz="2400" u="sng" dirty="0" smtClean="0"/>
              <a:t>STATUS D:</a:t>
            </a:r>
            <a:r>
              <a:rPr lang="en-US" sz="2400" dirty="0" smtClean="0"/>
              <a:t> The facility </a:t>
            </a:r>
            <a:r>
              <a:rPr lang="en-US" sz="2400" dirty="0" smtClean="0">
                <a:solidFill>
                  <a:srgbClr val="FFFF00"/>
                </a:solidFill>
              </a:rPr>
              <a:t>does not have a destination</a:t>
            </a:r>
            <a:r>
              <a:rPr lang="en-US" sz="2400" dirty="0" smtClean="0"/>
              <a:t> identified for its patients/residents and </a:t>
            </a:r>
            <a:r>
              <a:rPr lang="en-US" sz="2400" dirty="0" smtClean="0">
                <a:solidFill>
                  <a:srgbClr val="FFFF00"/>
                </a:solidFill>
              </a:rPr>
              <a:t>requires evacuation/transportation assistance</a:t>
            </a:r>
            <a:r>
              <a:rPr lang="en-US" sz="2400" dirty="0" smtClean="0"/>
              <a:t> from outside agencies. </a:t>
            </a:r>
          </a:p>
        </p:txBody>
      </p:sp>
      <p:pic>
        <p:nvPicPr>
          <p:cNvPr id="2867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2868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57347">
                                            <p:txEl>
                                              <p:pRg st="3" end="3"/>
                                            </p:txEl>
                                          </p:spTgt>
                                        </p:tgtEl>
                                        <p:attrNameLst>
                                          <p:attrName>style.visibility</p:attrName>
                                        </p:attrNameLst>
                                      </p:cBhvr>
                                      <p:to>
                                        <p:strVal val="visible"/>
                                      </p:to>
                                    </p:set>
                                    <p:animEffect transition="in" filter="slide(fromLeft)">
                                      <p:cBhvr>
                                        <p:cTn id="7" dur="500"/>
                                        <p:tgtEl>
                                          <p:spTgt spid="573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6" name="Rectangle 13"/>
          <p:cNvSpPr>
            <a:spLocks noChangeArrowheads="1"/>
          </p:cNvSpPr>
          <p:nvPr/>
        </p:nvSpPr>
        <p:spPr bwMode="auto">
          <a:xfrm>
            <a:off x="5334000" y="381000"/>
            <a:ext cx="3581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lgn="ctr">
              <a:spcBef>
                <a:spcPct val="0"/>
              </a:spcBef>
              <a:buClrTx/>
              <a:buSzTx/>
              <a:buFontTx/>
              <a:buNone/>
            </a:pPr>
            <a:r>
              <a:rPr lang="en-US" altLang="en-US" sz="2800" b="1">
                <a:solidFill>
                  <a:srgbClr val="FFFF00"/>
                </a:solidFill>
              </a:rPr>
              <a:t>Form LTC 402</a:t>
            </a:r>
          </a:p>
          <a:p>
            <a:pPr algn="ctr">
              <a:spcBef>
                <a:spcPct val="0"/>
              </a:spcBef>
              <a:buClrTx/>
              <a:buSzTx/>
              <a:buFontTx/>
              <a:buNone/>
            </a:pPr>
            <a:r>
              <a:rPr lang="en-US" altLang="en-US" sz="2800">
                <a:solidFill>
                  <a:srgbClr val="FFFF00"/>
                </a:solidFill>
              </a:rPr>
              <a:t>Enter the Evacuation</a:t>
            </a:r>
          </a:p>
          <a:p>
            <a:pPr algn="ctr">
              <a:spcBef>
                <a:spcPct val="0"/>
              </a:spcBef>
              <a:buClrTx/>
              <a:buSzTx/>
              <a:buFontTx/>
              <a:buNone/>
            </a:pPr>
            <a:r>
              <a:rPr lang="en-US" altLang="en-US" sz="2800">
                <a:solidFill>
                  <a:srgbClr val="FFFF00"/>
                </a:solidFill>
              </a:rPr>
              <a:t>Status Category</a:t>
            </a:r>
          </a:p>
        </p:txBody>
      </p:sp>
      <p:sp>
        <p:nvSpPr>
          <p:cNvPr id="29710" name="Line 17"/>
          <p:cNvSpPr>
            <a:spLocks noChangeShapeType="1"/>
          </p:cNvSpPr>
          <p:nvPr/>
        </p:nvSpPr>
        <p:spPr bwMode="auto">
          <a:xfrm flipH="1">
            <a:off x="5334000" y="2286000"/>
            <a:ext cx="1752600"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1" name="Line 18"/>
          <p:cNvSpPr>
            <a:spLocks noChangeShapeType="1"/>
          </p:cNvSpPr>
          <p:nvPr/>
        </p:nvSpPr>
        <p:spPr bwMode="auto">
          <a:xfrm>
            <a:off x="7086600" y="1752600"/>
            <a:ext cx="0" cy="5334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1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25" y="76200"/>
            <a:ext cx="5120300" cy="657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0" name="Rectangle 7"/>
          <p:cNvSpPr>
            <a:spLocks noChangeArrowheads="1"/>
          </p:cNvSpPr>
          <p:nvPr/>
        </p:nvSpPr>
        <p:spPr bwMode="auto">
          <a:xfrm>
            <a:off x="1676400" y="625475"/>
            <a:ext cx="2474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Joe Rescue, City Fire Department</a:t>
            </a:r>
          </a:p>
        </p:txBody>
      </p:sp>
      <p:sp>
        <p:nvSpPr>
          <p:cNvPr id="29701" name="Rectangle 8"/>
          <p:cNvSpPr>
            <a:spLocks noChangeArrowheads="1"/>
          </p:cNvSpPr>
          <p:nvPr/>
        </p:nvSpPr>
        <p:spPr bwMode="auto">
          <a:xfrm>
            <a:off x="2010568" y="381000"/>
            <a:ext cx="18065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Ima Gonatakecareofyou</a:t>
            </a:r>
          </a:p>
        </p:txBody>
      </p:sp>
      <p:sp>
        <p:nvSpPr>
          <p:cNvPr id="29699" name="Rectangle 6"/>
          <p:cNvSpPr>
            <a:spLocks noChangeArrowheads="1"/>
          </p:cNvSpPr>
          <p:nvPr/>
        </p:nvSpPr>
        <p:spPr bwMode="auto">
          <a:xfrm>
            <a:off x="1371600" y="85725"/>
            <a:ext cx="1816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Best Darn Care In Town</a:t>
            </a:r>
          </a:p>
        </p:txBody>
      </p:sp>
      <p:sp>
        <p:nvSpPr>
          <p:cNvPr id="29704" name="Rectangle 11"/>
          <p:cNvSpPr>
            <a:spLocks noChangeArrowheads="1"/>
          </p:cNvSpPr>
          <p:nvPr/>
        </p:nvSpPr>
        <p:spPr bwMode="auto">
          <a:xfrm>
            <a:off x="4724400" y="20574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2400" dirty="0">
                <a:solidFill>
                  <a:srgbClr val="000000"/>
                </a:solidFill>
              </a:rPr>
              <a:t>X</a:t>
            </a:r>
          </a:p>
        </p:txBody>
      </p:sp>
      <p:sp>
        <p:nvSpPr>
          <p:cNvPr id="29703" name="Rectangle 10"/>
          <p:cNvSpPr>
            <a:spLocks noChangeArrowheads="1"/>
          </p:cNvSpPr>
          <p:nvPr/>
        </p:nvSpPr>
        <p:spPr bwMode="auto">
          <a:xfrm>
            <a:off x="4591050" y="381000"/>
            <a:ext cx="520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1433</a:t>
            </a:r>
          </a:p>
        </p:txBody>
      </p:sp>
      <p:sp>
        <p:nvSpPr>
          <p:cNvPr id="29702" name="Rectangle 9"/>
          <p:cNvSpPr>
            <a:spLocks noChangeArrowheads="1"/>
          </p:cNvSpPr>
          <p:nvPr/>
        </p:nvSpPr>
        <p:spPr bwMode="auto">
          <a:xfrm>
            <a:off x="4503388" y="76200"/>
            <a:ext cx="6960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smtClean="0">
                <a:solidFill>
                  <a:srgbClr val="000000"/>
                </a:solidFill>
              </a:rPr>
              <a:t>6/27/17</a:t>
            </a:r>
            <a:endParaRPr lang="en-US" altLang="en-US" sz="1200" dirty="0">
              <a:solidFill>
                <a:srgbClr val="000000"/>
              </a:solidFill>
            </a:endParaRPr>
          </a:p>
        </p:txBody>
      </p:sp>
      <p:sp>
        <p:nvSpPr>
          <p:cNvPr id="29705" name="Rectangle 12"/>
          <p:cNvSpPr>
            <a:spLocks noChangeArrowheads="1"/>
          </p:cNvSpPr>
          <p:nvPr/>
        </p:nvSpPr>
        <p:spPr bwMode="auto">
          <a:xfrm>
            <a:off x="381000" y="53340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The facility can handle the evacuation on their own.  </a:t>
            </a:r>
          </a:p>
          <a:p>
            <a:pPr>
              <a:spcBef>
                <a:spcPct val="0"/>
              </a:spcBef>
              <a:buClrTx/>
              <a:buSzTx/>
              <a:buFontTx/>
              <a:buNone/>
            </a:pPr>
            <a:r>
              <a:rPr lang="en-US" altLang="en-US" sz="1200" dirty="0">
                <a:solidFill>
                  <a:srgbClr val="000000"/>
                </a:solidFill>
              </a:rPr>
              <a:t>Will start transporting patients/residents by 1500 hours.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pPr>
              <a:defRPr/>
            </a:pPr>
            <a:r>
              <a:rPr lang="en-US"/>
              <a:t>Long Term Care Evacuation Plan </a:t>
            </a:r>
          </a:p>
        </p:txBody>
      </p:sp>
      <p:sp>
        <p:nvSpPr>
          <p:cNvPr id="4403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44035" name="Rectangle 3"/>
          <p:cNvSpPr>
            <a:spLocks noGrp="1" noChangeArrowheads="1"/>
          </p:cNvSpPr>
          <p:nvPr>
            <p:ph type="body" idx="1"/>
          </p:nvPr>
        </p:nvSpPr>
        <p:spPr/>
        <p:txBody>
          <a:bodyPr/>
          <a:lstStyle/>
          <a:p>
            <a:pPr marL="609600" indent="-609600" eaLnBrk="1" hangingPunct="1">
              <a:defRPr/>
            </a:pPr>
            <a:r>
              <a:rPr lang="en-US" dirty="0" smtClean="0"/>
              <a:t>Evacuation Procedures </a:t>
            </a:r>
            <a:r>
              <a:rPr lang="en-US" sz="2000" dirty="0" smtClean="0"/>
              <a:t>(Single &amp; Multiple Facilities)</a:t>
            </a:r>
          </a:p>
          <a:p>
            <a:pPr marL="990600" lvl="1" indent="-533400" eaLnBrk="1" hangingPunct="1">
              <a:buFontTx/>
              <a:buChar char="•"/>
              <a:defRPr/>
            </a:pPr>
            <a:r>
              <a:rPr lang="en-US" dirty="0" smtClean="0"/>
              <a:t>Two Types of Evacuations:</a:t>
            </a:r>
          </a:p>
          <a:p>
            <a:pPr marL="1371600" lvl="2" indent="-457200" eaLnBrk="1" hangingPunct="1">
              <a:buClr>
                <a:schemeClr val="tx1"/>
              </a:buClr>
              <a:buFont typeface="Wingdings" pitchFamily="2" charset="2"/>
              <a:buAutoNum type="arabicPeriod"/>
              <a:defRPr/>
            </a:pPr>
            <a:r>
              <a:rPr lang="en-US" sz="2800" dirty="0" smtClean="0"/>
              <a:t>Emergent</a:t>
            </a:r>
          </a:p>
          <a:p>
            <a:pPr marL="1371600" lvl="2" indent="-457200" eaLnBrk="1" hangingPunct="1">
              <a:buClr>
                <a:schemeClr val="tx1"/>
              </a:buClr>
              <a:buFont typeface="Wingdings" pitchFamily="2" charset="2"/>
              <a:buAutoNum type="arabicPeriod"/>
              <a:defRPr/>
            </a:pPr>
            <a:r>
              <a:rPr lang="en-US" sz="2800" dirty="0" smtClean="0"/>
              <a:t>Planned</a:t>
            </a:r>
          </a:p>
          <a:p>
            <a:pPr marL="1371600" lvl="2" indent="-457200" eaLnBrk="1" hangingPunct="1">
              <a:buClr>
                <a:schemeClr val="tx1"/>
              </a:buClr>
              <a:buFontTx/>
              <a:buNone/>
              <a:defRPr/>
            </a:pPr>
            <a:r>
              <a:rPr lang="en-US" sz="2800" dirty="0" smtClean="0"/>
              <a:t>	</a:t>
            </a:r>
          </a:p>
        </p:txBody>
      </p:sp>
      <p:pic>
        <p:nvPicPr>
          <p:cNvPr id="30725"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7"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0728"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30729" name="Picture 26" descr="MCj015360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352800"/>
            <a:ext cx="33528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9" descr="MCj009274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4800600"/>
            <a:ext cx="28956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animEffect transition="in" filter="wipe(left)">
                                      <p:cBhvr>
                                        <p:cTn id="7" dur="500"/>
                                        <p:tgtEl>
                                          <p:spTgt spid="4403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035">
                                            <p:txEl>
                                              <p:pRg st="3" end="3"/>
                                            </p:txEl>
                                          </p:spTgt>
                                        </p:tgtEl>
                                        <p:attrNameLst>
                                          <p:attrName>style.visibility</p:attrName>
                                        </p:attrNameLst>
                                      </p:cBhvr>
                                      <p:to>
                                        <p:strVal val="visible"/>
                                      </p:to>
                                    </p:set>
                                    <p:animEffect transition="in" filter="wipe(left)">
                                      <p:cBhvr>
                                        <p:cTn id="12"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6451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64515" name="Rectangle 3"/>
          <p:cNvSpPr>
            <a:spLocks noGrp="1" noChangeArrowheads="1"/>
          </p:cNvSpPr>
          <p:nvPr>
            <p:ph type="body" idx="1"/>
          </p:nvPr>
        </p:nvSpPr>
        <p:spPr/>
        <p:txBody>
          <a:bodyPr/>
          <a:lstStyle/>
          <a:p>
            <a:pPr marL="609600" indent="-609600" eaLnBrk="1" hangingPunct="1">
              <a:defRPr/>
            </a:pPr>
            <a:r>
              <a:rPr lang="en-US" dirty="0" smtClean="0"/>
              <a:t>Evacuation Procedures</a:t>
            </a:r>
          </a:p>
          <a:p>
            <a:pPr marL="990600" lvl="1" indent="-533400" eaLnBrk="1" hangingPunct="1">
              <a:buFontTx/>
              <a:buChar char="•"/>
              <a:defRPr/>
            </a:pPr>
            <a:r>
              <a:rPr lang="en-US" sz="3200" dirty="0" smtClean="0"/>
              <a:t>Emergent Evacuation</a:t>
            </a:r>
          </a:p>
          <a:p>
            <a:pPr marL="1371600" lvl="2" indent="-457200" eaLnBrk="1" hangingPunct="1">
              <a:buClr>
                <a:schemeClr val="tx1"/>
              </a:buClr>
              <a:buFontTx/>
              <a:buNone/>
              <a:defRPr/>
            </a:pPr>
            <a:r>
              <a:rPr lang="en-US" sz="2800" dirty="0" smtClean="0"/>
              <a:t>	An unplanned spontaneous movement of patients/residents out of the facility due to an immediate threat that renders the facility unsafe for occupancy.  </a:t>
            </a:r>
          </a:p>
        </p:txBody>
      </p:sp>
      <p:pic>
        <p:nvPicPr>
          <p:cNvPr id="3174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175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6144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61443"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Example of an Emergent Evacuation:</a:t>
            </a:r>
          </a:p>
          <a:p>
            <a:pPr marL="1371600" lvl="2" indent="-457200" eaLnBrk="1" hangingPunct="1">
              <a:defRPr/>
            </a:pPr>
            <a:r>
              <a:rPr lang="en-US" smtClean="0"/>
              <a:t>A fire breaks out in the facility prompting the immediate evacuation of all patients/residents and staff. Property damage is severe and the facility is determined to be unsafe for occupancy.  Patients/residents are transported to other facilities for care. </a:t>
            </a:r>
          </a:p>
        </p:txBody>
      </p:sp>
      <p:pic>
        <p:nvPicPr>
          <p:cNvPr id="3277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277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32777" name="Picture 9" descr="MCj029029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191000"/>
            <a:ext cx="21971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6246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62467" name="Rectangle 3"/>
          <p:cNvSpPr>
            <a:spLocks noGrp="1" noChangeArrowheads="1"/>
          </p:cNvSpPr>
          <p:nvPr>
            <p:ph type="body" idx="1"/>
          </p:nvPr>
        </p:nvSpPr>
        <p:spPr/>
        <p:txBody>
          <a:bodyPr/>
          <a:lstStyle/>
          <a:p>
            <a:pPr marL="609600" indent="-609600" eaLnBrk="1" hangingPunct="1">
              <a:defRPr/>
            </a:pPr>
            <a:r>
              <a:rPr lang="en-US" dirty="0" smtClean="0"/>
              <a:t>Evacuation Procedures</a:t>
            </a:r>
          </a:p>
          <a:p>
            <a:pPr marL="990600" lvl="1" indent="-533400" eaLnBrk="1" hangingPunct="1">
              <a:buFontTx/>
              <a:buChar char="•"/>
              <a:defRPr/>
            </a:pPr>
            <a:r>
              <a:rPr lang="en-US" sz="3200" dirty="0" smtClean="0"/>
              <a:t>Planned Evacuation</a:t>
            </a:r>
          </a:p>
          <a:p>
            <a:pPr marL="1371600" lvl="2" indent="-457200" eaLnBrk="1" hangingPunct="1">
              <a:buClr>
                <a:schemeClr val="tx1"/>
              </a:buClr>
              <a:buFontTx/>
              <a:buNone/>
              <a:defRPr/>
            </a:pPr>
            <a:r>
              <a:rPr lang="en-US" sz="2800" dirty="0" smtClean="0"/>
              <a:t>	</a:t>
            </a:r>
            <a:r>
              <a:rPr lang="en-US" dirty="0" smtClean="0"/>
              <a:t>A planned evacuation is defined as a situation where the threat to the facility is not immediate and time is available to conduct orderly patient/resident movement.  Patients/residents can remain within the facility without danger to their well being for a limited amount of time until relocation arrangements are made.</a:t>
            </a:r>
          </a:p>
        </p:txBody>
      </p:sp>
      <p:pic>
        <p:nvPicPr>
          <p:cNvPr id="3379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380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6349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63491" name="Rectangle 3"/>
          <p:cNvSpPr>
            <a:spLocks noGrp="1" noChangeArrowheads="1"/>
          </p:cNvSpPr>
          <p:nvPr>
            <p:ph type="body" idx="1"/>
          </p:nvPr>
        </p:nvSpPr>
        <p:spPr/>
        <p:txBody>
          <a:bodyPr/>
          <a:lstStyle/>
          <a:p>
            <a:pPr marL="609600" indent="-609600" eaLnBrk="1" hangingPunct="1">
              <a:defRPr/>
            </a:pPr>
            <a:r>
              <a:rPr lang="en-US" dirty="0" smtClean="0"/>
              <a:t>Evacuation Procedures </a:t>
            </a:r>
          </a:p>
          <a:p>
            <a:pPr marL="990600" lvl="1" indent="-533400" eaLnBrk="1" hangingPunct="1">
              <a:buFontTx/>
              <a:buChar char="•"/>
              <a:defRPr/>
            </a:pPr>
            <a:r>
              <a:rPr lang="en-US" dirty="0" smtClean="0"/>
              <a:t>Example of a Planned Evacuation:</a:t>
            </a:r>
          </a:p>
          <a:p>
            <a:pPr marL="1371600" lvl="2" indent="-457200" eaLnBrk="1" hangingPunct="1">
              <a:defRPr/>
            </a:pPr>
            <a:r>
              <a:rPr lang="en-US" dirty="0" smtClean="0"/>
              <a:t>A facility experiences an air conditioning system failure at 6:00 AM.  Temperatures are forecasted to reach a high of 110 degrees by 4:30 PM.  Facility officials determine that if they are unable to repair the air conditioning system in time they will need to evacuate patients/residents to another facility.  Adequate time is available to make arrangements for patients/residents to be moved to other facilities in the area.</a:t>
            </a:r>
          </a:p>
        </p:txBody>
      </p:sp>
      <p:pic>
        <p:nvPicPr>
          <p:cNvPr id="3482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482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34825" name="Picture 8" descr="MCj041362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572000"/>
            <a:ext cx="1379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p:cNvSpPr>
            <a:spLocks noGrp="1"/>
          </p:cNvSpPr>
          <p:nvPr>
            <p:ph type="ftr" sz="quarter" idx="11"/>
          </p:nvPr>
        </p:nvSpPr>
        <p:spPr/>
        <p:txBody>
          <a:bodyPr/>
          <a:lstStyle/>
          <a:p>
            <a:pPr>
              <a:defRPr/>
            </a:pPr>
            <a:r>
              <a:rPr lang="en-US"/>
              <a:t>Long Term Care Evacuation Plan </a:t>
            </a:r>
          </a:p>
        </p:txBody>
      </p:sp>
      <p:sp>
        <p:nvSpPr>
          <p:cNvPr id="4505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pic>
        <p:nvPicPr>
          <p:cNvPr id="35844"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6"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5847"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
        <p:nvSpPr>
          <p:cNvPr id="35848" name="Line 11"/>
          <p:cNvSpPr>
            <a:spLocks noChangeShapeType="1"/>
          </p:cNvSpPr>
          <p:nvPr/>
        </p:nvSpPr>
        <p:spPr bwMode="auto">
          <a:xfrm>
            <a:off x="4419600" y="2590800"/>
            <a:ext cx="0" cy="9144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9" name="Line 12"/>
          <p:cNvSpPr>
            <a:spLocks noChangeShapeType="1"/>
          </p:cNvSpPr>
          <p:nvPr/>
        </p:nvSpPr>
        <p:spPr bwMode="auto">
          <a:xfrm flipH="1">
            <a:off x="2209800" y="4114800"/>
            <a:ext cx="46482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0" name="Text Box 13"/>
          <p:cNvSpPr txBox="1">
            <a:spLocks noChangeArrowheads="1"/>
          </p:cNvSpPr>
          <p:nvPr/>
        </p:nvSpPr>
        <p:spPr bwMode="auto">
          <a:xfrm>
            <a:off x="2971800" y="3429000"/>
            <a:ext cx="311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Must Evacuate Immediately?</a:t>
            </a:r>
          </a:p>
        </p:txBody>
      </p:sp>
      <p:sp>
        <p:nvSpPr>
          <p:cNvPr id="35851" name="AutoShape 15"/>
          <p:cNvSpPr>
            <a:spLocks noChangeArrowheads="1"/>
          </p:cNvSpPr>
          <p:nvPr/>
        </p:nvSpPr>
        <p:spPr bwMode="auto">
          <a:xfrm rot="930919">
            <a:off x="3276600" y="1600200"/>
            <a:ext cx="2438400" cy="14478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endParaRPr lang="en-US" altLang="en-US" sz="1800"/>
          </a:p>
        </p:txBody>
      </p:sp>
      <p:sp>
        <p:nvSpPr>
          <p:cNvPr id="35852" name="Text Box 16"/>
          <p:cNvSpPr txBox="1">
            <a:spLocks noChangeArrowheads="1"/>
          </p:cNvSpPr>
          <p:nvPr/>
        </p:nvSpPr>
        <p:spPr bwMode="auto">
          <a:xfrm>
            <a:off x="3657600" y="2133600"/>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Event Occurs</a:t>
            </a:r>
          </a:p>
        </p:txBody>
      </p:sp>
      <p:sp>
        <p:nvSpPr>
          <p:cNvPr id="35853" name="Line 17"/>
          <p:cNvSpPr>
            <a:spLocks noChangeShapeType="1"/>
          </p:cNvSpPr>
          <p:nvPr/>
        </p:nvSpPr>
        <p:spPr bwMode="auto">
          <a:xfrm>
            <a:off x="4419600" y="3810000"/>
            <a:ext cx="0" cy="3048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4" name="Text Box 18"/>
          <p:cNvSpPr txBox="1">
            <a:spLocks noChangeArrowheads="1"/>
          </p:cNvSpPr>
          <p:nvPr/>
        </p:nvSpPr>
        <p:spPr bwMode="auto">
          <a:xfrm>
            <a:off x="1752600" y="396240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No</a:t>
            </a:r>
          </a:p>
        </p:txBody>
      </p:sp>
      <p:sp>
        <p:nvSpPr>
          <p:cNvPr id="35855" name="Text Box 19"/>
          <p:cNvSpPr txBox="1">
            <a:spLocks noChangeArrowheads="1"/>
          </p:cNvSpPr>
          <p:nvPr/>
        </p:nvSpPr>
        <p:spPr bwMode="auto">
          <a:xfrm>
            <a:off x="6781800" y="388620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Yes</a:t>
            </a:r>
          </a:p>
        </p:txBody>
      </p:sp>
      <p:sp>
        <p:nvSpPr>
          <p:cNvPr id="35856" name="Line 20"/>
          <p:cNvSpPr>
            <a:spLocks noChangeShapeType="1"/>
          </p:cNvSpPr>
          <p:nvPr/>
        </p:nvSpPr>
        <p:spPr bwMode="auto">
          <a:xfrm>
            <a:off x="1981200" y="4267200"/>
            <a:ext cx="0" cy="304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7" name="Line 21"/>
          <p:cNvSpPr>
            <a:spLocks noChangeShapeType="1"/>
          </p:cNvSpPr>
          <p:nvPr/>
        </p:nvSpPr>
        <p:spPr bwMode="auto">
          <a:xfrm>
            <a:off x="7086600" y="4191000"/>
            <a:ext cx="0" cy="304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8" name="Text Box 22"/>
          <p:cNvSpPr txBox="1">
            <a:spLocks noChangeArrowheads="1"/>
          </p:cNvSpPr>
          <p:nvPr/>
        </p:nvSpPr>
        <p:spPr bwMode="auto">
          <a:xfrm>
            <a:off x="914400" y="457200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Planned Evacuation</a:t>
            </a:r>
          </a:p>
        </p:txBody>
      </p:sp>
      <p:sp>
        <p:nvSpPr>
          <p:cNvPr id="35859" name="Text Box 23"/>
          <p:cNvSpPr txBox="1">
            <a:spLocks noChangeArrowheads="1"/>
          </p:cNvSpPr>
          <p:nvPr/>
        </p:nvSpPr>
        <p:spPr bwMode="auto">
          <a:xfrm>
            <a:off x="5943600" y="4495800"/>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Emergent Evacuation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7782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77827" name="Rectangle 3"/>
          <p:cNvSpPr>
            <a:spLocks noGrp="1" noChangeArrowheads="1"/>
          </p:cNvSpPr>
          <p:nvPr>
            <p:ph type="body" idx="1"/>
          </p:nvPr>
        </p:nvSpPr>
        <p:spPr/>
        <p:txBody>
          <a:bodyPr/>
          <a:lstStyle/>
          <a:p>
            <a:pPr marL="609600" indent="-609600" eaLnBrk="1" hangingPunct="1">
              <a:defRPr/>
            </a:pPr>
            <a:r>
              <a:rPr lang="en-US" dirty="0" smtClean="0"/>
              <a:t>Evacuation Procedures</a:t>
            </a:r>
          </a:p>
          <a:p>
            <a:pPr marL="990600" lvl="1" indent="-533400" eaLnBrk="1" hangingPunct="1">
              <a:buFontTx/>
              <a:buChar char="•"/>
              <a:defRPr/>
            </a:pPr>
            <a:r>
              <a:rPr lang="en-US" dirty="0" smtClean="0"/>
              <a:t>Emergent Notifications:</a:t>
            </a:r>
          </a:p>
          <a:p>
            <a:pPr marL="1371600" lvl="2" indent="-457200" eaLnBrk="1" hangingPunct="1">
              <a:defRPr/>
            </a:pPr>
            <a:r>
              <a:rPr lang="en-US" dirty="0" smtClean="0"/>
              <a:t>Facility Notifies</a:t>
            </a:r>
          </a:p>
          <a:p>
            <a:pPr marL="1752600" lvl="3" indent="-381000" eaLnBrk="1" hangingPunct="1">
              <a:buFontTx/>
              <a:buChar char="•"/>
              <a:defRPr/>
            </a:pPr>
            <a:r>
              <a:rPr lang="en-US" dirty="0" smtClean="0"/>
              <a:t>9-1-1</a:t>
            </a:r>
          </a:p>
          <a:p>
            <a:pPr marL="1752600" lvl="3" indent="-381000" eaLnBrk="1" hangingPunct="1">
              <a:buFontTx/>
              <a:buChar char="•"/>
              <a:defRPr/>
            </a:pPr>
            <a:r>
              <a:rPr lang="en-US" dirty="0" smtClean="0"/>
              <a:t>Once it is assured that all patients/residents have been removed from harm’s way, the evacuating facility is responsible to notify applicable State and county authorities. </a:t>
            </a:r>
          </a:p>
          <a:p>
            <a:pPr marL="1752600" lvl="3" indent="-381000" eaLnBrk="1" hangingPunct="1">
              <a:buFontTx/>
              <a:buChar char="•"/>
              <a:defRPr/>
            </a:pPr>
            <a:endParaRPr lang="en-US" dirty="0" smtClean="0"/>
          </a:p>
        </p:txBody>
      </p:sp>
      <p:pic>
        <p:nvPicPr>
          <p:cNvPr id="3686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687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36873" name="Picture 9" descr="MCj041227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648200"/>
            <a:ext cx="18065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7885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78851" name="Rectangle 3"/>
          <p:cNvSpPr>
            <a:spLocks noGrp="1" noChangeArrowheads="1"/>
          </p:cNvSpPr>
          <p:nvPr>
            <p:ph type="body" idx="1"/>
          </p:nvPr>
        </p:nvSpPr>
        <p:spPr/>
        <p:txBody>
          <a:bodyPr/>
          <a:lstStyle/>
          <a:p>
            <a:pPr marL="609600" indent="-609600" eaLnBrk="1" hangingPunct="1">
              <a:lnSpc>
                <a:spcPct val="90000"/>
              </a:lnSpc>
              <a:defRPr/>
            </a:pPr>
            <a:r>
              <a:rPr lang="en-US" sz="2800" dirty="0" smtClean="0"/>
              <a:t>Evacuation Procedures</a:t>
            </a:r>
          </a:p>
          <a:p>
            <a:pPr marL="990600" lvl="1" indent="-533400" eaLnBrk="1" hangingPunct="1">
              <a:lnSpc>
                <a:spcPct val="90000"/>
              </a:lnSpc>
              <a:buFontTx/>
              <a:buChar char="•"/>
              <a:defRPr/>
            </a:pPr>
            <a:r>
              <a:rPr lang="en-US" sz="2400" dirty="0" smtClean="0"/>
              <a:t>Emergent Notifications</a:t>
            </a:r>
          </a:p>
          <a:p>
            <a:pPr marL="1371600" lvl="2" indent="-457200" eaLnBrk="1" hangingPunct="1">
              <a:lnSpc>
                <a:spcPct val="90000"/>
              </a:lnSpc>
              <a:defRPr/>
            </a:pPr>
            <a:r>
              <a:rPr lang="en-US" dirty="0" smtClean="0"/>
              <a:t>State Licensing Authorities:</a:t>
            </a:r>
          </a:p>
          <a:p>
            <a:pPr marL="1752600" lvl="3" indent="-381000" eaLnBrk="1" hangingPunct="1">
              <a:lnSpc>
                <a:spcPct val="90000"/>
              </a:lnSpc>
              <a:buFontTx/>
              <a:buChar char="•"/>
              <a:defRPr/>
            </a:pPr>
            <a:r>
              <a:rPr lang="en-US" dirty="0" smtClean="0"/>
              <a:t>California Department of Public Health Licensing &amp; Certification</a:t>
            </a:r>
          </a:p>
          <a:p>
            <a:pPr marL="1752600" lvl="3" indent="-381000" eaLnBrk="1" hangingPunct="1">
              <a:lnSpc>
                <a:spcPct val="90000"/>
              </a:lnSpc>
              <a:buFontTx/>
              <a:buNone/>
              <a:defRPr/>
            </a:pPr>
            <a:endParaRPr lang="en-US" sz="1800" dirty="0" smtClean="0"/>
          </a:p>
          <a:p>
            <a:pPr marL="1371600" lvl="2" indent="-457200" eaLnBrk="1" hangingPunct="1">
              <a:lnSpc>
                <a:spcPct val="90000"/>
              </a:lnSpc>
              <a:defRPr/>
            </a:pPr>
            <a:r>
              <a:rPr lang="en-US" dirty="0" smtClean="0"/>
              <a:t>County Authorities:</a:t>
            </a:r>
          </a:p>
          <a:p>
            <a:pPr marL="1752600" lvl="3" indent="-381000" eaLnBrk="1" hangingPunct="1">
              <a:lnSpc>
                <a:spcPct val="90000"/>
              </a:lnSpc>
              <a:buFontTx/>
              <a:buChar char="•"/>
              <a:defRPr/>
            </a:pPr>
            <a:r>
              <a:rPr lang="en-US" dirty="0" smtClean="0"/>
              <a:t>EMS Agency Duty Officer</a:t>
            </a:r>
          </a:p>
          <a:p>
            <a:pPr marL="1752600" lvl="3" indent="-381000" eaLnBrk="1" hangingPunct="1">
              <a:lnSpc>
                <a:spcPct val="90000"/>
              </a:lnSpc>
              <a:buFontTx/>
              <a:buChar char="•"/>
              <a:defRPr/>
            </a:pPr>
            <a:r>
              <a:rPr lang="en-US" dirty="0" smtClean="0"/>
              <a:t>Public Health Services</a:t>
            </a:r>
          </a:p>
          <a:p>
            <a:pPr marL="1752600" lvl="3" indent="-381000" eaLnBrk="1" hangingPunct="1">
              <a:lnSpc>
                <a:spcPct val="90000"/>
              </a:lnSpc>
              <a:buFontTx/>
              <a:buChar char="•"/>
              <a:defRPr/>
            </a:pPr>
            <a:r>
              <a:rPr lang="en-US" dirty="0" smtClean="0"/>
              <a:t>Human Services Agency Ombudsman</a:t>
            </a:r>
          </a:p>
          <a:p>
            <a:pPr marL="1371600" lvl="2" indent="-457200" eaLnBrk="1" hangingPunct="1">
              <a:lnSpc>
                <a:spcPct val="90000"/>
              </a:lnSpc>
              <a:buClr>
                <a:schemeClr val="tx1"/>
              </a:buClr>
              <a:buFont typeface="Wingdings" pitchFamily="2" charset="2"/>
              <a:buNone/>
              <a:defRPr/>
            </a:pPr>
            <a:r>
              <a:rPr lang="en-US" sz="2000" dirty="0" smtClean="0"/>
              <a:t>  </a:t>
            </a:r>
          </a:p>
          <a:p>
            <a:pPr marL="1752600" lvl="3" indent="-381000" eaLnBrk="1" hangingPunct="1">
              <a:lnSpc>
                <a:spcPct val="90000"/>
              </a:lnSpc>
              <a:buFontTx/>
              <a:buChar char="•"/>
              <a:defRPr/>
            </a:pPr>
            <a:endParaRPr lang="en-US" sz="1800" dirty="0" smtClean="0"/>
          </a:p>
        </p:txBody>
      </p:sp>
      <p:pic>
        <p:nvPicPr>
          <p:cNvPr id="3789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789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851">
                                            <p:txEl>
                                              <p:pRg st="5" end="5"/>
                                            </p:txEl>
                                          </p:spTgt>
                                        </p:tgtEl>
                                        <p:attrNameLst>
                                          <p:attrName>style.visibility</p:attrName>
                                        </p:attrNameLst>
                                      </p:cBhvr>
                                      <p:to>
                                        <p:strVal val="visible"/>
                                      </p:to>
                                    </p:set>
                                    <p:animEffect transition="in" filter="wipe(left)">
                                      <p:cBhvr>
                                        <p:cTn id="7" dur="500"/>
                                        <p:tgtEl>
                                          <p:spTgt spid="78851">
                                            <p:txEl>
                                              <p:pRg st="5" end="5"/>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8851">
                                            <p:txEl>
                                              <p:pRg st="6" end="6"/>
                                            </p:txEl>
                                          </p:spTgt>
                                        </p:tgtEl>
                                        <p:attrNameLst>
                                          <p:attrName>style.visibility</p:attrName>
                                        </p:attrNameLst>
                                      </p:cBhvr>
                                      <p:to>
                                        <p:strVal val="visible"/>
                                      </p:to>
                                    </p:set>
                                    <p:animEffect transition="in" filter="wipe(left)">
                                      <p:cBhvr>
                                        <p:cTn id="10" dur="500"/>
                                        <p:tgtEl>
                                          <p:spTgt spid="78851">
                                            <p:txEl>
                                              <p:pRg st="6" end="6"/>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8851">
                                            <p:txEl>
                                              <p:pRg st="7" end="7"/>
                                            </p:txEl>
                                          </p:spTgt>
                                        </p:tgtEl>
                                        <p:attrNameLst>
                                          <p:attrName>style.visibility</p:attrName>
                                        </p:attrNameLst>
                                      </p:cBhvr>
                                      <p:to>
                                        <p:strVal val="visible"/>
                                      </p:to>
                                    </p:set>
                                    <p:animEffect transition="in" filter="wipe(left)">
                                      <p:cBhvr>
                                        <p:cTn id="13" dur="500"/>
                                        <p:tgtEl>
                                          <p:spTgt spid="78851">
                                            <p:txEl>
                                              <p:pRg st="7" end="7"/>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78851">
                                            <p:txEl>
                                              <p:pRg st="8" end="8"/>
                                            </p:txEl>
                                          </p:spTgt>
                                        </p:tgtEl>
                                        <p:attrNameLst>
                                          <p:attrName>style.visibility</p:attrName>
                                        </p:attrNameLst>
                                      </p:cBhvr>
                                      <p:to>
                                        <p:strVal val="visible"/>
                                      </p:to>
                                    </p:set>
                                    <p:animEffect transition="in" filter="wipe(left)">
                                      <p:cBhvr>
                                        <p:cTn id="16" dur="500"/>
                                        <p:tgtEl>
                                          <p:spTgt spid="788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11264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12643" name="Rectangle 3"/>
          <p:cNvSpPr>
            <a:spLocks noGrp="1" noChangeArrowheads="1"/>
          </p:cNvSpPr>
          <p:nvPr>
            <p:ph type="body" idx="1"/>
          </p:nvPr>
        </p:nvSpPr>
        <p:spPr>
          <a:xfrm>
            <a:off x="609600" y="1600200"/>
            <a:ext cx="8001000" cy="4530725"/>
          </a:xfrm>
        </p:spPr>
        <p:txBody>
          <a:bodyPr/>
          <a:lstStyle/>
          <a:p>
            <a:pPr eaLnBrk="1" hangingPunct="1">
              <a:defRPr/>
            </a:pPr>
            <a:r>
              <a:rPr lang="en-US" dirty="0" smtClean="0"/>
              <a:t>be able to ….</a:t>
            </a:r>
          </a:p>
          <a:p>
            <a:pPr lvl="1" eaLnBrk="1" hangingPunct="1">
              <a:buFontTx/>
              <a:buChar char="•"/>
              <a:defRPr/>
            </a:pPr>
            <a:r>
              <a:rPr lang="en-US" dirty="0" smtClean="0"/>
              <a:t>Explain the four  Evacuation Status Categories (Status A, B, C &amp; D)</a:t>
            </a:r>
          </a:p>
          <a:p>
            <a:pPr lvl="1" eaLnBrk="1" hangingPunct="1">
              <a:buFontTx/>
              <a:buNone/>
              <a:defRPr/>
            </a:pPr>
            <a:endParaRPr lang="en-US" sz="1200" dirty="0" smtClean="0"/>
          </a:p>
          <a:p>
            <a:pPr lvl="1" eaLnBrk="1" hangingPunct="1">
              <a:buFontTx/>
              <a:buChar char="•"/>
              <a:defRPr/>
            </a:pPr>
            <a:r>
              <a:rPr lang="en-US" dirty="0" smtClean="0"/>
              <a:t>Identify the difference between an </a:t>
            </a:r>
            <a:r>
              <a:rPr lang="en-US" u="sng" dirty="0" smtClean="0"/>
              <a:t>emergent</a:t>
            </a:r>
            <a:r>
              <a:rPr lang="en-US" dirty="0" smtClean="0"/>
              <a:t> and </a:t>
            </a:r>
            <a:r>
              <a:rPr lang="en-US" u="sng" dirty="0" smtClean="0"/>
              <a:t>planned</a:t>
            </a:r>
            <a:r>
              <a:rPr lang="en-US" dirty="0" smtClean="0"/>
              <a:t> evacuation</a:t>
            </a:r>
          </a:p>
          <a:p>
            <a:pPr lvl="1" eaLnBrk="1" hangingPunct="1">
              <a:buFontTx/>
              <a:buNone/>
              <a:defRPr/>
            </a:pPr>
            <a:endParaRPr lang="en-US" sz="1200" dirty="0" smtClean="0"/>
          </a:p>
          <a:p>
            <a:pPr lvl="1" eaLnBrk="1" hangingPunct="1">
              <a:buFontTx/>
              <a:buChar char="•"/>
              <a:defRPr/>
            </a:pPr>
            <a:r>
              <a:rPr lang="en-US" dirty="0" smtClean="0"/>
              <a:t>Identify the difference between a </a:t>
            </a:r>
            <a:r>
              <a:rPr lang="en-US" u="sng" dirty="0" smtClean="0"/>
              <a:t>single</a:t>
            </a:r>
            <a:r>
              <a:rPr lang="en-US" dirty="0" smtClean="0"/>
              <a:t> and </a:t>
            </a:r>
            <a:r>
              <a:rPr lang="en-US" u="sng" dirty="0" smtClean="0"/>
              <a:t>multiple</a:t>
            </a:r>
            <a:r>
              <a:rPr lang="en-US" dirty="0" smtClean="0"/>
              <a:t> facility evacuation </a:t>
            </a:r>
          </a:p>
        </p:txBody>
      </p:sp>
      <p:pic>
        <p:nvPicPr>
          <p:cNvPr id="717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717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2643">
                                            <p:txEl>
                                              <p:pRg st="3" end="3"/>
                                            </p:txEl>
                                          </p:spTgt>
                                        </p:tgtEl>
                                        <p:attrNameLst>
                                          <p:attrName>style.visibility</p:attrName>
                                        </p:attrNameLst>
                                      </p:cBhvr>
                                      <p:to>
                                        <p:strVal val="visible"/>
                                      </p:to>
                                    </p:set>
                                    <p:animEffect transition="in" filter="slide(fromLeft)">
                                      <p:cBhvr>
                                        <p:cTn id="7" dur="500"/>
                                        <p:tgtEl>
                                          <p:spTgt spid="112643">
                                            <p:txEl>
                                              <p:pRg st="3" end="3"/>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12643">
                                            <p:txEl>
                                              <p:pRg st="5" end="5"/>
                                            </p:txEl>
                                          </p:spTgt>
                                        </p:tgtEl>
                                        <p:attrNameLst>
                                          <p:attrName>style.visibility</p:attrName>
                                        </p:attrNameLst>
                                      </p:cBhvr>
                                      <p:to>
                                        <p:strVal val="visible"/>
                                      </p:to>
                                    </p:set>
                                    <p:animEffect transition="in" filter="slide(fromLeft)">
                                      <p:cBhvr>
                                        <p:cTn id="12" dur="500"/>
                                        <p:tgtEl>
                                          <p:spTgt spid="1126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7987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79875" name="Rectangle 3"/>
          <p:cNvSpPr>
            <a:spLocks noGrp="1" noChangeArrowheads="1"/>
          </p:cNvSpPr>
          <p:nvPr>
            <p:ph type="body" idx="1"/>
          </p:nvPr>
        </p:nvSpPr>
        <p:spPr/>
        <p:txBody>
          <a:bodyPr/>
          <a:lstStyle/>
          <a:p>
            <a:pPr marL="609600" indent="-609600" eaLnBrk="1" hangingPunct="1">
              <a:defRPr/>
            </a:pPr>
            <a:r>
              <a:rPr lang="en-US" dirty="0" smtClean="0"/>
              <a:t>Evacuation Procedures</a:t>
            </a:r>
          </a:p>
          <a:p>
            <a:pPr marL="990600" lvl="1" indent="-533400" eaLnBrk="1" hangingPunct="1">
              <a:buFontTx/>
              <a:buChar char="•"/>
              <a:defRPr/>
            </a:pPr>
            <a:r>
              <a:rPr lang="en-US" dirty="0" smtClean="0"/>
              <a:t>Emergent Notifications:</a:t>
            </a:r>
          </a:p>
          <a:p>
            <a:pPr marL="1371600" lvl="2" indent="-457200" eaLnBrk="1" hangingPunct="1">
              <a:defRPr/>
            </a:pPr>
            <a:r>
              <a:rPr lang="en-US" dirty="0" smtClean="0"/>
              <a:t>Medical Group or Patient Transportation Group Supervisor notifies:</a:t>
            </a:r>
          </a:p>
          <a:p>
            <a:pPr marL="1752600" lvl="3" indent="-381000" eaLnBrk="1" hangingPunct="1">
              <a:buFontTx/>
              <a:buChar char="•"/>
              <a:defRPr/>
            </a:pPr>
            <a:r>
              <a:rPr lang="en-US" dirty="0" smtClean="0"/>
              <a:t>Disaster Control Facility – San Joaquin General Hospital</a:t>
            </a:r>
          </a:p>
          <a:p>
            <a:pPr marL="1752600" lvl="3" indent="-381000" eaLnBrk="1" hangingPunct="1">
              <a:buFontTx/>
              <a:buNone/>
              <a:defRPr/>
            </a:pPr>
            <a:endParaRPr lang="en-US" dirty="0" smtClean="0"/>
          </a:p>
        </p:txBody>
      </p:sp>
      <p:pic>
        <p:nvPicPr>
          <p:cNvPr id="3891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892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38921" name="Picture 10" descr="MCj028056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962400"/>
            <a:ext cx="1430338"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8089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80899" name="Rectangle 3"/>
          <p:cNvSpPr>
            <a:spLocks noGrp="1" noChangeArrowheads="1"/>
          </p:cNvSpPr>
          <p:nvPr>
            <p:ph type="body" idx="1"/>
          </p:nvPr>
        </p:nvSpPr>
        <p:spPr/>
        <p:txBody>
          <a:bodyPr/>
          <a:lstStyle/>
          <a:p>
            <a:pPr marL="609600" indent="-609600" eaLnBrk="1" hangingPunct="1">
              <a:defRPr/>
            </a:pPr>
            <a:r>
              <a:rPr lang="en-US" dirty="0" smtClean="0"/>
              <a:t>Evacuation Procedures</a:t>
            </a:r>
          </a:p>
          <a:p>
            <a:pPr marL="990600" lvl="1" indent="-533400" eaLnBrk="1" hangingPunct="1">
              <a:buFontTx/>
              <a:buChar char="•"/>
              <a:defRPr/>
            </a:pPr>
            <a:r>
              <a:rPr lang="en-US" dirty="0" smtClean="0"/>
              <a:t>Emergent Notifications:</a:t>
            </a:r>
          </a:p>
          <a:p>
            <a:pPr marL="1371600" lvl="2" indent="-457200" eaLnBrk="1" hangingPunct="1">
              <a:defRPr/>
            </a:pPr>
            <a:r>
              <a:rPr lang="en-US" dirty="0" smtClean="0"/>
              <a:t>Disaster Control Facility (DCF) notifies:</a:t>
            </a:r>
          </a:p>
          <a:p>
            <a:pPr marL="1752600" lvl="3" indent="-381000" eaLnBrk="1" hangingPunct="1">
              <a:buFontTx/>
              <a:buChar char="•"/>
              <a:defRPr/>
            </a:pPr>
            <a:r>
              <a:rPr lang="en-US" dirty="0" smtClean="0"/>
              <a:t>Acute Care Hospitals</a:t>
            </a:r>
          </a:p>
          <a:p>
            <a:pPr marL="1752600" lvl="3" indent="-381000" eaLnBrk="1" hangingPunct="1">
              <a:buFontTx/>
              <a:buChar char="•"/>
              <a:defRPr/>
            </a:pPr>
            <a:r>
              <a:rPr lang="en-US" dirty="0" smtClean="0"/>
              <a:t>EMS Agency Duty Officer</a:t>
            </a:r>
          </a:p>
          <a:p>
            <a:pPr marL="1752600" lvl="3" indent="-381000" eaLnBrk="1" hangingPunct="1">
              <a:buFontTx/>
              <a:buChar char="•"/>
              <a:defRPr/>
            </a:pPr>
            <a:endParaRPr lang="en-US" dirty="0" smtClean="0"/>
          </a:p>
          <a:p>
            <a:pPr marL="1371600" lvl="2" indent="-457200" eaLnBrk="1" hangingPunct="1">
              <a:defRPr/>
            </a:pPr>
            <a:r>
              <a:rPr lang="en-US" dirty="0" smtClean="0"/>
              <a:t>Acute Care Hospitals notifies:</a:t>
            </a:r>
          </a:p>
          <a:p>
            <a:pPr marL="1752600" lvl="3" indent="-381000" eaLnBrk="1" hangingPunct="1">
              <a:buFontTx/>
              <a:buChar char="•"/>
              <a:defRPr/>
            </a:pPr>
            <a:r>
              <a:rPr lang="en-US" dirty="0" smtClean="0"/>
              <a:t>Designated Skilled Nursing Facilities</a:t>
            </a:r>
          </a:p>
          <a:p>
            <a:pPr marL="1752600" lvl="3" indent="-381000" eaLnBrk="1" hangingPunct="1">
              <a:buFontTx/>
              <a:buNone/>
              <a:defRPr/>
            </a:pPr>
            <a:endParaRPr lang="en-US" dirty="0" smtClean="0"/>
          </a:p>
        </p:txBody>
      </p:sp>
      <p:pic>
        <p:nvPicPr>
          <p:cNvPr id="3994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3994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39945" name="Picture 15" descr="MCj028686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962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0899">
                                            <p:txEl>
                                              <p:pRg st="6" end="6"/>
                                            </p:txEl>
                                          </p:spTgt>
                                        </p:tgtEl>
                                        <p:attrNameLst>
                                          <p:attrName>style.visibility</p:attrName>
                                        </p:attrNameLst>
                                      </p:cBhvr>
                                      <p:to>
                                        <p:strVal val="visible"/>
                                      </p:to>
                                    </p:set>
                                    <p:animEffect transition="in" filter="wipe(left)">
                                      <p:cBhvr>
                                        <p:cTn id="7" dur="500"/>
                                        <p:tgtEl>
                                          <p:spTgt spid="80899">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0899">
                                            <p:txEl>
                                              <p:pRg st="7" end="7"/>
                                            </p:txEl>
                                          </p:spTgt>
                                        </p:tgtEl>
                                        <p:attrNameLst>
                                          <p:attrName>style.visibility</p:attrName>
                                        </p:attrNameLst>
                                      </p:cBhvr>
                                      <p:to>
                                        <p:strVal val="visible"/>
                                      </p:to>
                                    </p:set>
                                    <p:animEffect transition="in" filter="wipe(left)">
                                      <p:cBhvr>
                                        <p:cTn id="10" dur="500"/>
                                        <p:tgtEl>
                                          <p:spTgt spid="808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10649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06499" name="Rectangle 3"/>
          <p:cNvSpPr>
            <a:spLocks noGrp="1" noChangeArrowheads="1"/>
          </p:cNvSpPr>
          <p:nvPr>
            <p:ph type="body" idx="1"/>
          </p:nvPr>
        </p:nvSpPr>
        <p:spPr>
          <a:xfrm>
            <a:off x="457200" y="1600200"/>
            <a:ext cx="8534400" cy="4530725"/>
          </a:xfrm>
        </p:spPr>
        <p:txBody>
          <a:bodyPr/>
          <a:lstStyle/>
          <a:p>
            <a:pPr marL="609600" indent="-609600" eaLnBrk="1" hangingPunct="1">
              <a:lnSpc>
                <a:spcPct val="90000"/>
              </a:lnSpc>
              <a:defRPr/>
            </a:pPr>
            <a:r>
              <a:rPr lang="en-US" sz="2800" dirty="0" smtClean="0"/>
              <a:t>Disaster Control Facility/Acute Care Hospital - Skilled Nursing Facility Evacuation Procedures</a:t>
            </a:r>
          </a:p>
          <a:p>
            <a:pPr marL="990600" lvl="1" indent="-533400" eaLnBrk="1" hangingPunct="1">
              <a:lnSpc>
                <a:spcPct val="90000"/>
              </a:lnSpc>
              <a:buFontTx/>
              <a:buChar char="•"/>
              <a:defRPr/>
            </a:pPr>
            <a:r>
              <a:rPr lang="en-US" sz="2400" dirty="0" smtClean="0"/>
              <a:t>The Disaster Control Facility will contact all acute care hospitals in San Joaquin County.</a:t>
            </a:r>
          </a:p>
          <a:p>
            <a:pPr marL="990600" lvl="1" indent="-533400" eaLnBrk="1" hangingPunct="1">
              <a:lnSpc>
                <a:spcPct val="90000"/>
              </a:lnSpc>
              <a:buFontTx/>
              <a:buChar char="•"/>
              <a:defRPr/>
            </a:pPr>
            <a:endParaRPr lang="en-US" sz="2400" dirty="0" smtClean="0"/>
          </a:p>
          <a:p>
            <a:pPr marL="990600" lvl="1" indent="-533400" eaLnBrk="1" hangingPunct="1">
              <a:lnSpc>
                <a:spcPct val="90000"/>
              </a:lnSpc>
              <a:buFontTx/>
              <a:buChar char="•"/>
              <a:defRPr/>
            </a:pPr>
            <a:r>
              <a:rPr lang="en-US" sz="2400" dirty="0" smtClean="0"/>
              <a:t>Each hospital Emergency Department will be notified by the Disaster Control Facility of the evacuation by EMSystem® and/or MCI “Blast Phone”.</a:t>
            </a:r>
          </a:p>
          <a:p>
            <a:pPr marL="990600" lvl="1" indent="-533400" eaLnBrk="1" hangingPunct="1">
              <a:lnSpc>
                <a:spcPct val="90000"/>
              </a:lnSpc>
              <a:buFontTx/>
              <a:buChar char="•"/>
              <a:defRPr/>
            </a:pPr>
            <a:endParaRPr lang="en-US" sz="2400" dirty="0" smtClean="0"/>
          </a:p>
          <a:p>
            <a:pPr marL="990600" lvl="1" indent="-533400" eaLnBrk="1" hangingPunct="1">
              <a:lnSpc>
                <a:spcPct val="90000"/>
              </a:lnSpc>
              <a:buFontTx/>
              <a:buChar char="•"/>
              <a:defRPr/>
            </a:pPr>
            <a:r>
              <a:rPr lang="en-US" sz="2400" dirty="0" smtClean="0"/>
              <a:t>Each acute care hospital will contact their assigned Skilled Nursing Facilities and obtain the number of patients/residents each can accept.</a:t>
            </a:r>
          </a:p>
          <a:p>
            <a:pPr marL="1371600" lvl="2" indent="-457200" eaLnBrk="1" hangingPunct="1">
              <a:lnSpc>
                <a:spcPct val="90000"/>
              </a:lnSpc>
              <a:buFont typeface="Wingdings" pitchFamily="2" charset="2"/>
              <a:buNone/>
              <a:defRPr/>
            </a:pPr>
            <a:endParaRPr lang="en-US" sz="2000" dirty="0" smtClean="0"/>
          </a:p>
          <a:p>
            <a:pPr marL="1752600" lvl="3" indent="-381000" eaLnBrk="1" hangingPunct="1">
              <a:lnSpc>
                <a:spcPct val="90000"/>
              </a:lnSpc>
              <a:buFontTx/>
              <a:buNone/>
              <a:defRPr/>
            </a:pPr>
            <a:endParaRPr lang="en-US" sz="1800" dirty="0" smtClean="0"/>
          </a:p>
        </p:txBody>
      </p:sp>
      <p:pic>
        <p:nvPicPr>
          <p:cNvPr id="4198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4199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animEffect transition="in" filter="slide(fromLeft)">
                                      <p:cBhvr>
                                        <p:cTn id="7" dur="500"/>
                                        <p:tgtEl>
                                          <p:spTgt spid="1064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06499">
                                            <p:txEl>
                                              <p:pRg st="3" end="3"/>
                                            </p:txEl>
                                          </p:spTgt>
                                        </p:tgtEl>
                                        <p:attrNameLst>
                                          <p:attrName>style.visibility</p:attrName>
                                        </p:attrNameLst>
                                      </p:cBhvr>
                                      <p:to>
                                        <p:strVal val="visible"/>
                                      </p:to>
                                    </p:set>
                                    <p:animEffect transition="in" filter="slide(fromLeft)">
                                      <p:cBhvr>
                                        <p:cTn id="12" dur="500"/>
                                        <p:tgtEl>
                                          <p:spTgt spid="10649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nodeType="clickEffect">
                                  <p:stCondLst>
                                    <p:cond delay="0"/>
                                  </p:stCondLst>
                                  <p:childTnLst>
                                    <p:set>
                                      <p:cBhvr>
                                        <p:cTn id="16" dur="1" fill="hold">
                                          <p:stCondLst>
                                            <p:cond delay="0"/>
                                          </p:stCondLst>
                                        </p:cTn>
                                        <p:tgtEl>
                                          <p:spTgt spid="106499">
                                            <p:txEl>
                                              <p:pRg st="5" end="5"/>
                                            </p:txEl>
                                          </p:spTgt>
                                        </p:tgtEl>
                                        <p:attrNameLst>
                                          <p:attrName>style.visibility</p:attrName>
                                        </p:attrNameLst>
                                      </p:cBhvr>
                                      <p:to>
                                        <p:strVal val="visible"/>
                                      </p:to>
                                    </p:set>
                                    <p:animEffect transition="in" filter="slide(fromLeft)">
                                      <p:cBhvr>
                                        <p:cTn id="17" dur="500"/>
                                        <p:tgtEl>
                                          <p:spTgt spid="1064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0"/>
            <a:ext cx="4619625" cy="635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10752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07523" name="Rectangle 3"/>
          <p:cNvSpPr>
            <a:spLocks noGrp="1" noChangeArrowheads="1"/>
          </p:cNvSpPr>
          <p:nvPr>
            <p:ph type="body" idx="1"/>
          </p:nvPr>
        </p:nvSpPr>
        <p:spPr/>
        <p:txBody>
          <a:bodyPr/>
          <a:lstStyle/>
          <a:p>
            <a:pPr marL="609600" indent="-609600" eaLnBrk="1" hangingPunct="1">
              <a:defRPr/>
            </a:pPr>
            <a:r>
              <a:rPr lang="en-US" sz="2800" smtClean="0"/>
              <a:t>Disaster Control Facility/Acute Care Hospital - Skilled Nursing Facility Evacuation Procedures</a:t>
            </a:r>
          </a:p>
          <a:p>
            <a:pPr marL="990600" lvl="1" indent="-533400" eaLnBrk="1" hangingPunct="1">
              <a:buFontTx/>
              <a:buChar char="•"/>
              <a:defRPr/>
            </a:pPr>
            <a:r>
              <a:rPr lang="en-US" sz="2400" smtClean="0"/>
              <a:t>The hospitals will report back to the Disaster Control Facility, on the MCI “Blast Phone”, the number(s) of patients/residents each of their assigned Skilled Nursing Facilities can accept. </a:t>
            </a:r>
          </a:p>
          <a:p>
            <a:pPr marL="990600" lvl="1" indent="-533400" eaLnBrk="1" hangingPunct="1">
              <a:buFontTx/>
              <a:buNone/>
              <a:defRPr/>
            </a:pPr>
            <a:endParaRPr lang="en-US" sz="2400" smtClean="0"/>
          </a:p>
          <a:p>
            <a:pPr marL="990600" lvl="1" indent="-533400" eaLnBrk="1" hangingPunct="1">
              <a:buFontTx/>
              <a:buChar char="•"/>
              <a:defRPr/>
            </a:pPr>
            <a:r>
              <a:rPr lang="en-US" sz="2400" smtClean="0"/>
              <a:t>The DCF will instruct the Medical Group Supervisor, or Patient Transportation Group Supervisor if assigned, where to take each patient/resident.</a:t>
            </a:r>
          </a:p>
          <a:p>
            <a:pPr marL="1752600" lvl="3" indent="-381000" eaLnBrk="1" hangingPunct="1">
              <a:buFontTx/>
              <a:buNone/>
              <a:defRPr/>
            </a:pPr>
            <a:endParaRPr lang="en-US" sz="2400" smtClean="0"/>
          </a:p>
        </p:txBody>
      </p:sp>
      <p:pic>
        <p:nvPicPr>
          <p:cNvPr id="4301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4301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07523">
                                            <p:txEl>
                                              <p:pRg st="1" end="1"/>
                                            </p:txEl>
                                          </p:spTgt>
                                        </p:tgtEl>
                                        <p:attrNameLst>
                                          <p:attrName>style.visibility</p:attrName>
                                        </p:attrNameLst>
                                      </p:cBhvr>
                                      <p:to>
                                        <p:strVal val="visible"/>
                                      </p:to>
                                    </p:set>
                                    <p:animEffect transition="in" filter="slide(fromLeft)">
                                      <p:cBhvr>
                                        <p:cTn id="7" dur="500"/>
                                        <p:tgtEl>
                                          <p:spTgt spid="10752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07523">
                                            <p:txEl>
                                              <p:pRg st="3" end="3"/>
                                            </p:txEl>
                                          </p:spTgt>
                                        </p:tgtEl>
                                        <p:attrNameLst>
                                          <p:attrName>style.visibility</p:attrName>
                                        </p:attrNameLst>
                                      </p:cBhvr>
                                      <p:to>
                                        <p:strVal val="visible"/>
                                      </p:to>
                                    </p:set>
                                    <p:animEffect transition="in" filter="slide(fromLeft)">
                                      <p:cBhvr>
                                        <p:cTn id="12" dur="500"/>
                                        <p:tgtEl>
                                          <p:spTgt spid="1075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10854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08547" name="Rectangle 3"/>
          <p:cNvSpPr>
            <a:spLocks noGrp="1" noChangeArrowheads="1"/>
          </p:cNvSpPr>
          <p:nvPr>
            <p:ph type="body" idx="1"/>
          </p:nvPr>
        </p:nvSpPr>
        <p:spPr/>
        <p:txBody>
          <a:bodyPr/>
          <a:lstStyle/>
          <a:p>
            <a:pPr marL="609600" indent="-609600" eaLnBrk="1" hangingPunct="1">
              <a:defRPr/>
            </a:pPr>
            <a:r>
              <a:rPr lang="en-US" sz="2800" dirty="0" smtClean="0"/>
              <a:t>Disaster Control Facility/Acute Care Hospital - Skilled Nursing Facility Evacuation Procedures</a:t>
            </a:r>
          </a:p>
          <a:p>
            <a:pPr marL="990600" lvl="1" indent="-533400" eaLnBrk="1" hangingPunct="1">
              <a:buFontTx/>
              <a:buChar char="•"/>
              <a:defRPr/>
            </a:pPr>
            <a:r>
              <a:rPr lang="en-US" sz="2400" dirty="0" smtClean="0"/>
              <a:t>The DCF will track the number of patients/residents transported to each destination.</a:t>
            </a:r>
          </a:p>
          <a:p>
            <a:pPr marL="990600" lvl="1" indent="-533400" eaLnBrk="1" hangingPunct="1">
              <a:buFontTx/>
              <a:buChar char="•"/>
              <a:defRPr/>
            </a:pPr>
            <a:endParaRPr lang="en-US" sz="2400" dirty="0" smtClean="0"/>
          </a:p>
          <a:p>
            <a:pPr marL="990600" lvl="1" indent="-533400" eaLnBrk="1" hangingPunct="1">
              <a:buFontTx/>
              <a:buChar char="•"/>
              <a:defRPr/>
            </a:pPr>
            <a:r>
              <a:rPr lang="en-US" sz="2400" dirty="0" smtClean="0"/>
              <a:t>The Patient Transportation Group Supervisor and facility personnel </a:t>
            </a:r>
            <a:r>
              <a:rPr lang="en-US" sz="2400" u="sng" dirty="0" smtClean="0"/>
              <a:t>share the responsibility for tracking the name(s) and destination(s) of each patient/resident.</a:t>
            </a:r>
          </a:p>
          <a:p>
            <a:pPr marL="1371600" lvl="2" indent="-457200" eaLnBrk="1" hangingPunct="1">
              <a:buSzTx/>
              <a:buFontTx/>
              <a:buChar char="•"/>
              <a:defRPr/>
            </a:pPr>
            <a:endParaRPr lang="en-US" sz="2800" dirty="0" smtClean="0"/>
          </a:p>
          <a:p>
            <a:pPr marL="1752600" lvl="3" indent="-381000" eaLnBrk="1" hangingPunct="1">
              <a:buFontTx/>
              <a:buNone/>
              <a:defRPr/>
            </a:pPr>
            <a:endParaRPr lang="en-US" sz="1800" dirty="0" smtClean="0"/>
          </a:p>
        </p:txBody>
      </p:sp>
      <p:pic>
        <p:nvPicPr>
          <p:cNvPr id="4403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4404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animEffect transition="in" filter="slide(fromLeft)">
                                      <p:cBhvr>
                                        <p:cTn id="7" dur="500"/>
                                        <p:tgtEl>
                                          <p:spTgt spid="1085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08547">
                                            <p:txEl>
                                              <p:pRg st="3" end="3"/>
                                            </p:txEl>
                                          </p:spTgt>
                                        </p:tgtEl>
                                        <p:attrNameLst>
                                          <p:attrName>style.visibility</p:attrName>
                                        </p:attrNameLst>
                                      </p:cBhvr>
                                      <p:to>
                                        <p:strVal val="visible"/>
                                      </p:to>
                                    </p:set>
                                    <p:animEffect transition="in" filter="slide(fromLeft)">
                                      <p:cBhvr>
                                        <p:cTn id="12" dur="500"/>
                                        <p:tgtEl>
                                          <p:spTgt spid="1085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8192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81923" name="Rectangle 3"/>
          <p:cNvSpPr>
            <a:spLocks noGrp="1" noChangeArrowheads="1"/>
          </p:cNvSpPr>
          <p:nvPr>
            <p:ph type="body" idx="1"/>
          </p:nvPr>
        </p:nvSpPr>
        <p:spPr/>
        <p:txBody>
          <a:bodyPr/>
          <a:lstStyle/>
          <a:p>
            <a:pPr marL="609600" indent="-609600" eaLnBrk="1" hangingPunct="1">
              <a:defRPr/>
            </a:pPr>
            <a:r>
              <a:rPr lang="en-US" sz="2800" dirty="0" smtClean="0"/>
              <a:t>Evacuation Procedures</a:t>
            </a:r>
          </a:p>
          <a:p>
            <a:pPr marL="990600" lvl="1" indent="-533400" eaLnBrk="1" hangingPunct="1">
              <a:buFontTx/>
              <a:buChar char="•"/>
              <a:defRPr/>
            </a:pPr>
            <a:r>
              <a:rPr lang="en-US" sz="2400" dirty="0" smtClean="0"/>
              <a:t>Emergent Patient Movement:</a:t>
            </a:r>
          </a:p>
          <a:p>
            <a:pPr marL="1371600" lvl="2" indent="-457200" eaLnBrk="1" hangingPunct="1">
              <a:defRPr/>
            </a:pPr>
            <a:r>
              <a:rPr lang="en-US" sz="2000" dirty="0" smtClean="0"/>
              <a:t>Patients/residents will be evacuated to the closest safe area outside of the facility, e.g. parking lot, lawns, or other buildings, in accordance with the facility’s Emergency Operations Plan.</a:t>
            </a:r>
          </a:p>
          <a:p>
            <a:pPr marL="1371600" lvl="2" indent="-457200" eaLnBrk="1" hangingPunct="1">
              <a:buFont typeface="Wingdings" pitchFamily="2" charset="2"/>
              <a:buNone/>
              <a:defRPr/>
            </a:pPr>
            <a:endParaRPr lang="en-US" sz="2000" dirty="0" smtClean="0"/>
          </a:p>
          <a:p>
            <a:pPr marL="1371600" lvl="2" indent="-457200" eaLnBrk="1" hangingPunct="1">
              <a:defRPr/>
            </a:pPr>
            <a:r>
              <a:rPr lang="en-US" sz="2000" dirty="0" smtClean="0"/>
              <a:t>The Disaster Control Facility will be contacted for final patient/resident destination decisions, other than movement to a home setting.  Contact with the Disaster Control Facility will be made by the Medical Group Supervisor or Patient Transportation Group Supervisor. See Form LTC 403</a:t>
            </a:r>
          </a:p>
          <a:p>
            <a:pPr marL="1371600" lvl="2" indent="-457200" eaLnBrk="1" hangingPunct="1">
              <a:defRPr/>
            </a:pPr>
            <a:endParaRPr lang="en-US" sz="2000" dirty="0" smtClean="0"/>
          </a:p>
          <a:p>
            <a:pPr marL="1371600" lvl="2" indent="-457200" eaLnBrk="1" hangingPunct="1">
              <a:defRPr/>
            </a:pPr>
            <a:endParaRPr lang="en-US" sz="2000" dirty="0" smtClean="0"/>
          </a:p>
          <a:p>
            <a:pPr marL="1752600" lvl="3" indent="-381000" eaLnBrk="1" hangingPunct="1">
              <a:buFontTx/>
              <a:buNone/>
              <a:defRPr/>
            </a:pPr>
            <a:endParaRPr lang="en-US" sz="1800" dirty="0" smtClean="0"/>
          </a:p>
        </p:txBody>
      </p:sp>
      <p:pic>
        <p:nvPicPr>
          <p:cNvPr id="4506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4506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81923">
                                            <p:txEl>
                                              <p:pRg st="2" end="2"/>
                                            </p:txEl>
                                          </p:spTgt>
                                        </p:tgtEl>
                                        <p:attrNameLst>
                                          <p:attrName>style.visibility</p:attrName>
                                        </p:attrNameLst>
                                      </p:cBhvr>
                                      <p:to>
                                        <p:strVal val="visible"/>
                                      </p:to>
                                    </p:set>
                                    <p:animEffect transition="in" filter="slide(fromLeft)">
                                      <p:cBhvr>
                                        <p:cTn id="7" dur="500"/>
                                        <p:tgtEl>
                                          <p:spTgt spid="8192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81923">
                                            <p:txEl>
                                              <p:pRg st="4" end="4"/>
                                            </p:txEl>
                                          </p:spTgt>
                                        </p:tgtEl>
                                        <p:attrNameLst>
                                          <p:attrName>style.visibility</p:attrName>
                                        </p:attrNameLst>
                                      </p:cBhvr>
                                      <p:to>
                                        <p:strVal val="visible"/>
                                      </p:to>
                                    </p:set>
                                    <p:animEffect transition="in" filter="slide(fromLeft)">
                                      <p:cBhvr>
                                        <p:cTn id="12" dur="500"/>
                                        <p:tgtEl>
                                          <p:spTgt spid="819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6738"/>
            <a:ext cx="9191625" cy="572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106" name="Text Box 18"/>
          <p:cNvSpPr txBox="1">
            <a:spLocks noChangeArrowheads="1"/>
          </p:cNvSpPr>
          <p:nvPr/>
        </p:nvSpPr>
        <p:spPr bwMode="auto">
          <a:xfrm>
            <a:off x="1371600" y="5943600"/>
            <a:ext cx="4454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Les Movemout (PTGS) and Will Keeptrackofthem (Facility Rep)</a:t>
            </a:r>
          </a:p>
        </p:txBody>
      </p:sp>
      <p:sp>
        <p:nvSpPr>
          <p:cNvPr id="89094" name="Rectangle 6"/>
          <p:cNvSpPr>
            <a:spLocks noChangeArrowheads="1"/>
          </p:cNvSpPr>
          <p:nvPr/>
        </p:nvSpPr>
        <p:spPr bwMode="auto">
          <a:xfrm>
            <a:off x="7315200" y="700881"/>
            <a:ext cx="6960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smtClean="0">
                <a:solidFill>
                  <a:srgbClr val="000000"/>
                </a:solidFill>
              </a:rPr>
              <a:t>6/27/17</a:t>
            </a:r>
            <a:endParaRPr lang="en-US" altLang="en-US" sz="1200" dirty="0">
              <a:solidFill>
                <a:srgbClr val="000000"/>
              </a:solidFill>
            </a:endParaRPr>
          </a:p>
        </p:txBody>
      </p:sp>
      <p:sp>
        <p:nvSpPr>
          <p:cNvPr id="89093" name="Rectangle 5"/>
          <p:cNvSpPr>
            <a:spLocks noChangeArrowheads="1"/>
          </p:cNvSpPr>
          <p:nvPr/>
        </p:nvSpPr>
        <p:spPr bwMode="auto">
          <a:xfrm>
            <a:off x="3124200" y="693717"/>
            <a:ext cx="1858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Best Darn Care In Town </a:t>
            </a:r>
          </a:p>
        </p:txBody>
      </p:sp>
      <p:sp>
        <p:nvSpPr>
          <p:cNvPr id="89096" name="Oval 8"/>
          <p:cNvSpPr>
            <a:spLocks noChangeArrowheads="1"/>
          </p:cNvSpPr>
          <p:nvPr/>
        </p:nvSpPr>
        <p:spPr bwMode="auto">
          <a:xfrm>
            <a:off x="8534400" y="1311275"/>
            <a:ext cx="228600" cy="228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endParaRPr lang="en-US" altLang="en-US" sz="1800"/>
          </a:p>
        </p:txBody>
      </p:sp>
      <p:sp>
        <p:nvSpPr>
          <p:cNvPr id="89098" name="Rectangle 10"/>
          <p:cNvSpPr>
            <a:spLocks noChangeArrowheads="1"/>
          </p:cNvSpPr>
          <p:nvPr/>
        </p:nvSpPr>
        <p:spPr bwMode="auto">
          <a:xfrm>
            <a:off x="76200" y="1288256"/>
            <a:ext cx="446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Yes</a:t>
            </a:r>
          </a:p>
        </p:txBody>
      </p:sp>
      <p:sp>
        <p:nvSpPr>
          <p:cNvPr id="89101" name="Rectangle 13"/>
          <p:cNvSpPr>
            <a:spLocks noChangeArrowheads="1"/>
          </p:cNvSpPr>
          <p:nvPr/>
        </p:nvSpPr>
        <p:spPr bwMode="auto">
          <a:xfrm>
            <a:off x="838200" y="1311275"/>
            <a:ext cx="438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N/A</a:t>
            </a:r>
          </a:p>
        </p:txBody>
      </p:sp>
      <p:sp>
        <p:nvSpPr>
          <p:cNvPr id="89097" name="Rectangle 9"/>
          <p:cNvSpPr>
            <a:spLocks noChangeArrowheads="1"/>
          </p:cNvSpPr>
          <p:nvPr/>
        </p:nvSpPr>
        <p:spPr bwMode="auto">
          <a:xfrm>
            <a:off x="1752600" y="1311275"/>
            <a:ext cx="4714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BLS</a:t>
            </a:r>
          </a:p>
        </p:txBody>
      </p:sp>
      <p:sp>
        <p:nvSpPr>
          <p:cNvPr id="89103" name="Rectangle 15"/>
          <p:cNvSpPr>
            <a:spLocks noChangeArrowheads="1"/>
          </p:cNvSpPr>
          <p:nvPr/>
        </p:nvSpPr>
        <p:spPr bwMode="auto">
          <a:xfrm>
            <a:off x="2590800" y="1311275"/>
            <a:ext cx="8524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XYZ Care</a:t>
            </a:r>
          </a:p>
        </p:txBody>
      </p:sp>
      <p:sp>
        <p:nvSpPr>
          <p:cNvPr id="89095" name="Rectangle 7"/>
          <p:cNvSpPr>
            <a:spLocks noChangeArrowheads="1"/>
          </p:cNvSpPr>
          <p:nvPr/>
        </p:nvSpPr>
        <p:spPr bwMode="auto">
          <a:xfrm>
            <a:off x="3886200" y="1316039"/>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Medic 20</a:t>
            </a:r>
          </a:p>
        </p:txBody>
      </p:sp>
      <p:sp>
        <p:nvSpPr>
          <p:cNvPr id="89104" name="Rectangle 16"/>
          <p:cNvSpPr>
            <a:spLocks noChangeArrowheads="1"/>
          </p:cNvSpPr>
          <p:nvPr/>
        </p:nvSpPr>
        <p:spPr bwMode="auto">
          <a:xfrm>
            <a:off x="5021263" y="1316039"/>
            <a:ext cx="18522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smtClean="0">
                <a:solidFill>
                  <a:srgbClr val="000000"/>
                </a:solidFill>
              </a:rPr>
              <a:t>S. </a:t>
            </a:r>
            <a:r>
              <a:rPr lang="en-US" altLang="en-US" sz="1200" dirty="0">
                <a:solidFill>
                  <a:srgbClr val="000000"/>
                </a:solidFill>
              </a:rPr>
              <a:t>Huffman, </a:t>
            </a:r>
            <a:r>
              <a:rPr lang="en-US" altLang="en-US" sz="1400" dirty="0">
                <a:solidFill>
                  <a:srgbClr val="000000"/>
                </a:solidFill>
              </a:rPr>
              <a:t> </a:t>
            </a:r>
            <a:r>
              <a:rPr lang="en-US" altLang="en-US" sz="1200" dirty="0">
                <a:solidFill>
                  <a:srgbClr val="000000"/>
                </a:solidFill>
              </a:rPr>
              <a:t>#12345678</a:t>
            </a:r>
          </a:p>
        </p:txBody>
      </p:sp>
      <p:sp>
        <p:nvSpPr>
          <p:cNvPr id="89099" name="Rectangle 11"/>
          <p:cNvSpPr>
            <a:spLocks noChangeArrowheads="1"/>
          </p:cNvSpPr>
          <p:nvPr/>
        </p:nvSpPr>
        <p:spPr bwMode="auto">
          <a:xfrm>
            <a:off x="7142512" y="1316039"/>
            <a:ext cx="520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1518</a:t>
            </a:r>
          </a:p>
        </p:txBody>
      </p:sp>
      <p:sp>
        <p:nvSpPr>
          <p:cNvPr id="89100" name="Rectangle 12"/>
          <p:cNvSpPr>
            <a:spLocks noChangeArrowheads="1"/>
          </p:cNvSpPr>
          <p:nvPr/>
        </p:nvSpPr>
        <p:spPr bwMode="auto">
          <a:xfrm>
            <a:off x="7748972" y="1331427"/>
            <a:ext cx="5245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200" dirty="0" smtClean="0">
                <a:solidFill>
                  <a:srgbClr val="000000"/>
                </a:solidFill>
              </a:rPr>
              <a:t>1542</a:t>
            </a:r>
            <a:endParaRPr lang="en-US" altLang="en-US" sz="12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8909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909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8909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89101"/>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89097"/>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89103"/>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89095"/>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89104"/>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8909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89100"/>
                                        </p:tgtEl>
                                        <p:attrNameLst>
                                          <p:attrName>style.visibility</p:attrName>
                                        </p:attrNameLst>
                                      </p:cBhvr>
                                      <p:to>
                                        <p:strVal val="visible"/>
                                      </p:to>
                                    </p:set>
                                  </p:childTnLst>
                                </p:cTn>
                              </p:par>
                            </p:childTnLst>
                          </p:cTn>
                        </p:par>
                        <p:par>
                          <p:cTn id="34" fill="hold" nodeType="afterGroup">
                            <p:stCondLst>
                              <p:cond delay="5000"/>
                            </p:stCondLst>
                            <p:childTnLst>
                              <p:par>
                                <p:cTn id="35" presetID="22" presetClass="entr" presetSubtype="8" fill="hold" grpId="0" nodeType="afterEffect">
                                  <p:stCondLst>
                                    <p:cond delay="500"/>
                                  </p:stCondLst>
                                  <p:childTnLst>
                                    <p:set>
                                      <p:cBhvr>
                                        <p:cTn id="36" dur="1" fill="hold">
                                          <p:stCondLst>
                                            <p:cond delay="0"/>
                                          </p:stCondLst>
                                        </p:cTn>
                                        <p:tgtEl>
                                          <p:spTgt spid="89096"/>
                                        </p:tgtEl>
                                        <p:attrNameLst>
                                          <p:attrName>style.visibility</p:attrName>
                                        </p:attrNameLst>
                                      </p:cBhvr>
                                      <p:to>
                                        <p:strVal val="visible"/>
                                      </p:to>
                                    </p:set>
                                    <p:animEffect transition="in" filter="wipe(left)">
                                      <p:cBhvr>
                                        <p:cTn id="37" dur="500"/>
                                        <p:tgtEl>
                                          <p:spTgt spid="89096"/>
                                        </p:tgtEl>
                                      </p:cBhvr>
                                    </p:animEffect>
                                  </p:childTnLst>
                                </p:cTn>
                              </p:par>
                            </p:childTnLst>
                          </p:cTn>
                        </p:par>
                        <p:par>
                          <p:cTn id="38" fill="hold" nodeType="afterGroup">
                            <p:stCondLst>
                              <p:cond delay="6000"/>
                            </p:stCondLst>
                            <p:childTnLst>
                              <p:par>
                                <p:cTn id="39" presetID="22" presetClass="entr" presetSubtype="8" fill="hold" grpId="0" nodeType="afterEffect">
                                  <p:stCondLst>
                                    <p:cond delay="500"/>
                                  </p:stCondLst>
                                  <p:childTnLst>
                                    <p:set>
                                      <p:cBhvr>
                                        <p:cTn id="40" dur="1" fill="hold">
                                          <p:stCondLst>
                                            <p:cond delay="0"/>
                                          </p:stCondLst>
                                        </p:cTn>
                                        <p:tgtEl>
                                          <p:spTgt spid="89106"/>
                                        </p:tgtEl>
                                        <p:attrNameLst>
                                          <p:attrName>style.visibility</p:attrName>
                                        </p:attrNameLst>
                                      </p:cBhvr>
                                      <p:to>
                                        <p:strVal val="visible"/>
                                      </p:to>
                                    </p:set>
                                    <p:animEffect transition="in" filter="wipe(left)">
                                      <p:cBhvr>
                                        <p:cTn id="41" dur="500"/>
                                        <p:tgtEl>
                                          <p:spTgt spid="89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6" grpId="0"/>
      <p:bldP spid="89094" grpId="0"/>
      <p:bldP spid="89093" grpId="0"/>
      <p:bldP spid="89096" grpId="0" animBg="1"/>
      <p:bldP spid="89098" grpId="0"/>
      <p:bldP spid="89101" grpId="0"/>
      <p:bldP spid="89097" grpId="0"/>
      <p:bldP spid="89103" grpId="0"/>
      <p:bldP spid="89095" grpId="0"/>
      <p:bldP spid="89104" grpId="0"/>
      <p:bldP spid="89099" grpId="0"/>
      <p:bldP spid="891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8294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82947"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Emergent Patient Movement:</a:t>
            </a:r>
          </a:p>
          <a:p>
            <a:pPr marL="1371600" lvl="2" indent="-457200" eaLnBrk="1" hangingPunct="1">
              <a:defRPr/>
            </a:pPr>
            <a:r>
              <a:rPr lang="en-US" smtClean="0"/>
              <a:t>The county designated EMS dispatch center is the single point of contact for all EMS and transportation resources.  Suitable transportation will be determined by the Medical Group Supervisor, e.g. ambulance, wheel chair van, bus or other. </a:t>
            </a:r>
          </a:p>
          <a:p>
            <a:pPr marL="1752600" lvl="3" indent="-381000" eaLnBrk="1" hangingPunct="1">
              <a:buFontTx/>
              <a:buNone/>
              <a:defRPr/>
            </a:pPr>
            <a:endParaRPr lang="en-US" smtClean="0"/>
          </a:p>
        </p:txBody>
      </p:sp>
      <p:pic>
        <p:nvPicPr>
          <p:cNvPr id="4710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4711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8397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83971" name="Rectangle 3"/>
          <p:cNvSpPr>
            <a:spLocks noGrp="1" noChangeArrowheads="1"/>
          </p:cNvSpPr>
          <p:nvPr>
            <p:ph type="body" idx="1"/>
          </p:nvPr>
        </p:nvSpPr>
        <p:spPr/>
        <p:txBody>
          <a:bodyPr/>
          <a:lstStyle/>
          <a:p>
            <a:pPr marL="609600" indent="-609600" eaLnBrk="1" hangingPunct="1">
              <a:defRPr/>
            </a:pPr>
            <a:r>
              <a:rPr lang="en-US" smtClean="0"/>
              <a:t>Evacuation Procedures </a:t>
            </a:r>
          </a:p>
          <a:p>
            <a:pPr marL="990600" lvl="1" indent="-533400" eaLnBrk="1" hangingPunct="1">
              <a:buFontTx/>
              <a:buChar char="•"/>
              <a:defRPr/>
            </a:pPr>
            <a:r>
              <a:rPr lang="en-US" smtClean="0"/>
              <a:t>Planned Evacuation Notifications:</a:t>
            </a:r>
          </a:p>
          <a:p>
            <a:pPr marL="1371600" lvl="2" indent="-457200" eaLnBrk="1" hangingPunct="1">
              <a:defRPr/>
            </a:pPr>
            <a:r>
              <a:rPr lang="en-US" smtClean="0"/>
              <a:t>Facility Notifies</a:t>
            </a:r>
          </a:p>
          <a:p>
            <a:pPr marL="1752600" lvl="3" indent="-381000" eaLnBrk="1" hangingPunct="1">
              <a:buFontTx/>
              <a:buChar char="•"/>
              <a:defRPr/>
            </a:pPr>
            <a:r>
              <a:rPr lang="en-US" smtClean="0"/>
              <a:t>EMS Agency Duty Officer</a:t>
            </a:r>
          </a:p>
          <a:p>
            <a:pPr marL="1752600" lvl="3" indent="-381000" eaLnBrk="1" hangingPunct="1">
              <a:buFontTx/>
              <a:buChar char="•"/>
              <a:defRPr/>
            </a:pPr>
            <a:r>
              <a:rPr lang="en-US" smtClean="0"/>
              <a:t>Applicable State and county authorities</a:t>
            </a:r>
          </a:p>
          <a:p>
            <a:pPr marL="1752600" lvl="3" indent="-381000" eaLnBrk="1" hangingPunct="1">
              <a:buFontTx/>
              <a:buChar char="•"/>
              <a:defRPr/>
            </a:pPr>
            <a:endParaRPr lang="en-US" smtClean="0"/>
          </a:p>
        </p:txBody>
      </p:sp>
      <p:pic>
        <p:nvPicPr>
          <p:cNvPr id="4813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4813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48137" name="Picture 8" descr="MCj041227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648200"/>
            <a:ext cx="18065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11366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13667" name="Rectangle 3"/>
          <p:cNvSpPr>
            <a:spLocks noGrp="1" noChangeArrowheads="1"/>
          </p:cNvSpPr>
          <p:nvPr>
            <p:ph type="body" idx="1"/>
          </p:nvPr>
        </p:nvSpPr>
        <p:spPr>
          <a:xfrm>
            <a:off x="609600" y="1600200"/>
            <a:ext cx="8001000" cy="4530725"/>
          </a:xfrm>
        </p:spPr>
        <p:txBody>
          <a:bodyPr/>
          <a:lstStyle/>
          <a:p>
            <a:pPr eaLnBrk="1" hangingPunct="1">
              <a:lnSpc>
                <a:spcPct val="90000"/>
              </a:lnSpc>
              <a:defRPr/>
            </a:pPr>
            <a:r>
              <a:rPr lang="en-US" dirty="0" smtClean="0"/>
              <a:t>be able to ….</a:t>
            </a:r>
          </a:p>
          <a:p>
            <a:pPr lvl="1" eaLnBrk="1" hangingPunct="1">
              <a:lnSpc>
                <a:spcPct val="90000"/>
              </a:lnSpc>
              <a:buFontTx/>
              <a:buChar char="•"/>
              <a:defRPr/>
            </a:pPr>
            <a:r>
              <a:rPr lang="en-US" dirty="0" smtClean="0"/>
              <a:t>Explain how to activate this plan and the required notifications</a:t>
            </a:r>
          </a:p>
          <a:p>
            <a:pPr lvl="1" eaLnBrk="1" hangingPunct="1">
              <a:lnSpc>
                <a:spcPct val="90000"/>
              </a:lnSpc>
              <a:buFontTx/>
              <a:buNone/>
              <a:defRPr/>
            </a:pPr>
            <a:endParaRPr lang="en-US" sz="1200" dirty="0" smtClean="0"/>
          </a:p>
          <a:p>
            <a:pPr lvl="1" eaLnBrk="1" hangingPunct="1">
              <a:lnSpc>
                <a:spcPct val="90000"/>
              </a:lnSpc>
              <a:buFontTx/>
              <a:buChar char="•"/>
              <a:defRPr/>
            </a:pPr>
            <a:r>
              <a:rPr lang="en-US" dirty="0" smtClean="0"/>
              <a:t>Describe how to “Shelter-in-Place” and explain when this action would be preferred over an evacuation</a:t>
            </a:r>
          </a:p>
          <a:p>
            <a:pPr lvl="1" eaLnBrk="1" hangingPunct="1">
              <a:lnSpc>
                <a:spcPct val="90000"/>
              </a:lnSpc>
              <a:buFontTx/>
              <a:buNone/>
              <a:defRPr/>
            </a:pPr>
            <a:endParaRPr lang="en-US" sz="1200" dirty="0" smtClean="0"/>
          </a:p>
          <a:p>
            <a:pPr lvl="1" eaLnBrk="1" hangingPunct="1">
              <a:lnSpc>
                <a:spcPct val="90000"/>
              </a:lnSpc>
              <a:buFontTx/>
              <a:buChar char="•"/>
              <a:defRPr/>
            </a:pPr>
            <a:r>
              <a:rPr lang="en-US" dirty="0" smtClean="0"/>
              <a:t>How to incorporate the county plan into your facility’s evacuation plan </a:t>
            </a:r>
          </a:p>
        </p:txBody>
      </p:sp>
      <p:pic>
        <p:nvPicPr>
          <p:cNvPr id="819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820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3667">
                                            <p:txEl>
                                              <p:pRg st="3" end="3"/>
                                            </p:txEl>
                                          </p:spTgt>
                                        </p:tgtEl>
                                        <p:attrNameLst>
                                          <p:attrName>style.visibility</p:attrName>
                                        </p:attrNameLst>
                                      </p:cBhvr>
                                      <p:to>
                                        <p:strVal val="visible"/>
                                      </p:to>
                                    </p:set>
                                    <p:animEffect transition="in" filter="slide(fromLeft)">
                                      <p:cBhvr>
                                        <p:cTn id="7" dur="500"/>
                                        <p:tgtEl>
                                          <p:spTgt spid="113667">
                                            <p:txEl>
                                              <p:pRg st="3" end="3"/>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13667">
                                            <p:txEl>
                                              <p:pRg st="5" end="5"/>
                                            </p:txEl>
                                          </p:spTgt>
                                        </p:tgtEl>
                                        <p:attrNameLst>
                                          <p:attrName>style.visibility</p:attrName>
                                        </p:attrNameLst>
                                      </p:cBhvr>
                                      <p:to>
                                        <p:strVal val="visible"/>
                                      </p:to>
                                    </p:set>
                                    <p:animEffect transition="in" filter="slide(fromLeft)">
                                      <p:cBhvr>
                                        <p:cTn id="12" dur="500"/>
                                        <p:tgtEl>
                                          <p:spTgt spid="1136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pPr>
              <a:defRPr/>
            </a:pPr>
            <a:r>
              <a:rPr lang="en-US"/>
              <a:t>Long Term Care Evacuation Plan </a:t>
            </a:r>
          </a:p>
        </p:txBody>
      </p:sp>
      <p:sp>
        <p:nvSpPr>
          <p:cNvPr id="8499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84995"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Planned Evacuation Notifications:</a:t>
            </a:r>
          </a:p>
          <a:p>
            <a:pPr marL="1371600" lvl="2" indent="-457200" eaLnBrk="1" hangingPunct="1">
              <a:defRPr/>
            </a:pPr>
            <a:r>
              <a:rPr lang="en-US" smtClean="0"/>
              <a:t>EMS Agency Duty Officer notifies:</a:t>
            </a:r>
          </a:p>
          <a:p>
            <a:pPr marL="1752600" lvl="3" indent="-381000" eaLnBrk="1" hangingPunct="1">
              <a:buFontTx/>
              <a:buChar char="•"/>
              <a:defRPr/>
            </a:pPr>
            <a:r>
              <a:rPr lang="en-US" smtClean="0"/>
              <a:t>Local fire and law enforcement</a:t>
            </a:r>
          </a:p>
          <a:p>
            <a:pPr marL="1752600" lvl="3" indent="-381000" eaLnBrk="1" hangingPunct="1">
              <a:buFontTx/>
              <a:buChar char="•"/>
              <a:defRPr/>
            </a:pPr>
            <a:r>
              <a:rPr lang="en-US" smtClean="0"/>
              <a:t>Other outside agencies and organizations as needed (Public Health Services, Ambulance providers, OES, etc.)</a:t>
            </a:r>
          </a:p>
        </p:txBody>
      </p:sp>
      <p:pic>
        <p:nvPicPr>
          <p:cNvPr id="4915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4916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49161" name="Picture 20" descr="MCTN00399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953000"/>
            <a:ext cx="28003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23" descr="MCj015756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5029200"/>
            <a:ext cx="180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25" descr="MCTN00626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029200"/>
            <a:ext cx="16764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8601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86019" name="Rectangle 3"/>
          <p:cNvSpPr>
            <a:spLocks noGrp="1" noChangeArrowheads="1"/>
          </p:cNvSpPr>
          <p:nvPr>
            <p:ph type="body" idx="1"/>
          </p:nvPr>
        </p:nvSpPr>
        <p:spPr/>
        <p:txBody>
          <a:bodyPr/>
          <a:lstStyle/>
          <a:p>
            <a:pPr marL="609600" indent="-609600" eaLnBrk="1" hangingPunct="1">
              <a:defRPr/>
            </a:pPr>
            <a:r>
              <a:rPr lang="en-US" dirty="0" smtClean="0"/>
              <a:t>Evacuation Procedures</a:t>
            </a:r>
          </a:p>
          <a:p>
            <a:pPr marL="990600" lvl="1" indent="-533400" eaLnBrk="1" hangingPunct="1">
              <a:buFontTx/>
              <a:buChar char="•"/>
              <a:defRPr/>
            </a:pPr>
            <a:r>
              <a:rPr lang="en-US" dirty="0" smtClean="0"/>
              <a:t>Planned Patient Movement:</a:t>
            </a:r>
          </a:p>
          <a:p>
            <a:pPr marL="1371600" lvl="2" indent="-457200" eaLnBrk="1" hangingPunct="1">
              <a:defRPr/>
            </a:pPr>
            <a:r>
              <a:rPr lang="en-US" dirty="0" smtClean="0"/>
              <a:t>The evacuating facility will implement its Emergency Operations Plan.  The senior facility administrator will remain available to work with the responding EMS Agency Duty Officer to form a Unified Command. The facility administrator working as part of the Unified Command must have the authority to evacuate the facility and make time critical financial decisions.  </a:t>
            </a:r>
          </a:p>
          <a:p>
            <a:pPr marL="1371600" lvl="2" indent="-457200" eaLnBrk="1" hangingPunct="1">
              <a:buFont typeface="Wingdings" pitchFamily="2" charset="2"/>
              <a:buNone/>
              <a:defRPr/>
            </a:pPr>
            <a:endParaRPr lang="en-US" dirty="0" smtClean="0"/>
          </a:p>
          <a:p>
            <a:pPr marL="1752600" lvl="3" indent="-381000" eaLnBrk="1" hangingPunct="1">
              <a:buFontTx/>
              <a:buNone/>
              <a:defRPr/>
            </a:pPr>
            <a:endParaRPr lang="en-US" dirty="0" smtClean="0"/>
          </a:p>
        </p:txBody>
      </p:sp>
      <p:pic>
        <p:nvPicPr>
          <p:cNvPr id="5018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018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pPr>
              <a:defRPr/>
            </a:pPr>
            <a:r>
              <a:rPr lang="en-US"/>
              <a:t>Long Term Care Evacuation Plan </a:t>
            </a:r>
          </a:p>
        </p:txBody>
      </p:sp>
      <p:sp>
        <p:nvSpPr>
          <p:cNvPr id="12288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22883"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Planned Patient Movement: </a:t>
            </a:r>
          </a:p>
          <a:p>
            <a:pPr marL="1371600" lvl="2" indent="-457200" eaLnBrk="1" hangingPunct="1">
              <a:defRPr/>
            </a:pPr>
            <a:r>
              <a:rPr lang="en-US" smtClean="0"/>
              <a:t>There will be three destination options for patient/resident movement: </a:t>
            </a:r>
          </a:p>
          <a:p>
            <a:pPr marL="1752600" lvl="3" indent="-381000" eaLnBrk="1" hangingPunct="1">
              <a:buFontTx/>
              <a:buAutoNum type="arabicPeriod"/>
              <a:defRPr/>
            </a:pPr>
            <a:r>
              <a:rPr lang="en-US" smtClean="0"/>
              <a:t>Home Setting</a:t>
            </a:r>
          </a:p>
          <a:p>
            <a:pPr marL="1752600" lvl="3" indent="-381000" eaLnBrk="1" hangingPunct="1">
              <a:buFontTx/>
              <a:buAutoNum type="arabicPeriod"/>
              <a:defRPr/>
            </a:pPr>
            <a:r>
              <a:rPr lang="en-US" smtClean="0"/>
              <a:t>Like Facility</a:t>
            </a:r>
          </a:p>
          <a:p>
            <a:pPr marL="1752600" lvl="3" indent="-381000" eaLnBrk="1" hangingPunct="1">
              <a:buFontTx/>
              <a:buAutoNum type="arabicPeriod"/>
              <a:defRPr/>
            </a:pPr>
            <a:r>
              <a:rPr lang="en-US" smtClean="0"/>
              <a:t>Alternate Care Site</a:t>
            </a:r>
          </a:p>
          <a:p>
            <a:pPr marL="1752600" lvl="3" indent="-381000" eaLnBrk="1" hangingPunct="1">
              <a:buFontTx/>
              <a:buNone/>
              <a:defRPr/>
            </a:pPr>
            <a:endParaRPr lang="en-US" smtClean="0"/>
          </a:p>
        </p:txBody>
      </p:sp>
      <p:pic>
        <p:nvPicPr>
          <p:cNvPr id="51205"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7"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1208"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51209" name="Picture 8" descr="MCj042476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876800"/>
            <a:ext cx="12128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9" descr="MCj023965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876800"/>
            <a:ext cx="1730375"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0" descr="MCSL00229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724400"/>
            <a:ext cx="19050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pPr>
              <a:defRPr/>
            </a:pPr>
            <a:r>
              <a:rPr lang="en-US"/>
              <a:t>Long Term Care Evacuation Plan </a:t>
            </a:r>
          </a:p>
        </p:txBody>
      </p:sp>
      <p:sp>
        <p:nvSpPr>
          <p:cNvPr id="14029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40291"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Planned Patient Movement: </a:t>
            </a:r>
          </a:p>
          <a:p>
            <a:pPr marL="1371600" lvl="2" indent="-457200" eaLnBrk="1" hangingPunct="1">
              <a:defRPr/>
            </a:pPr>
            <a:r>
              <a:rPr lang="en-US" smtClean="0"/>
              <a:t>Alternate Care Site</a:t>
            </a:r>
          </a:p>
          <a:p>
            <a:pPr marL="1371600" lvl="2" indent="-457200" eaLnBrk="1" hangingPunct="1">
              <a:buFont typeface="Wingdings" pitchFamily="2" charset="2"/>
              <a:buNone/>
              <a:defRPr/>
            </a:pPr>
            <a:r>
              <a:rPr lang="en-US" b="1" i="1" smtClean="0">
                <a:solidFill>
                  <a:srgbClr val="FFFF00"/>
                </a:solidFill>
              </a:rPr>
              <a:t>     </a:t>
            </a:r>
            <a:r>
              <a:rPr lang="en-US" sz="2800" b="1" i="1" smtClean="0">
                <a:solidFill>
                  <a:srgbClr val="FFFF00"/>
                </a:solidFill>
              </a:rPr>
              <a:t>In this case, staff from the evacuating facility will accompany and stay with patients/residents in the Alternate Care Site</a:t>
            </a:r>
          </a:p>
          <a:p>
            <a:pPr marL="1752600" lvl="3" indent="-381000" eaLnBrk="1" hangingPunct="1">
              <a:buFontTx/>
              <a:buNone/>
              <a:defRPr/>
            </a:pPr>
            <a:endParaRPr lang="en-US" sz="2800" smtClean="0"/>
          </a:p>
        </p:txBody>
      </p:sp>
      <p:pic>
        <p:nvPicPr>
          <p:cNvPr id="5222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223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52233" name="Picture 10" descr="MCSL00229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24400"/>
            <a:ext cx="19050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AutoShape 12"/>
          <p:cNvSpPr>
            <a:spLocks noChangeArrowheads="1"/>
          </p:cNvSpPr>
          <p:nvPr/>
        </p:nvSpPr>
        <p:spPr bwMode="auto">
          <a:xfrm>
            <a:off x="3200400" y="5410200"/>
            <a:ext cx="2209800" cy="609600"/>
          </a:xfrm>
          <a:prstGeom prst="rightArrow">
            <a:avLst>
              <a:gd name="adj1" fmla="val 50000"/>
              <a:gd name="adj2" fmla="val 9062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9pPr>
          </a:lstStyle>
          <a:p>
            <a:pPr>
              <a:spcBef>
                <a:spcPct val="0"/>
              </a:spcBef>
              <a:buClrTx/>
              <a:buSzTx/>
              <a:buFontTx/>
              <a:buNone/>
            </a:pPr>
            <a:r>
              <a:rPr lang="en-US" altLang="en-US" sz="1800" b="1">
                <a:solidFill>
                  <a:srgbClr val="000000"/>
                </a:solidFill>
              </a:rPr>
              <a:t>          ACS</a:t>
            </a:r>
          </a:p>
        </p:txBody>
      </p:sp>
      <p:pic>
        <p:nvPicPr>
          <p:cNvPr id="140303" name="Picture 15" descr="MCj0432521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4648200"/>
            <a:ext cx="7461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3000"/>
                                  </p:stCondLst>
                                  <p:childTnLst>
                                    <p:set>
                                      <p:cBhvr>
                                        <p:cTn id="6" dur="1" fill="hold">
                                          <p:stCondLst>
                                            <p:cond delay="0"/>
                                          </p:stCondLst>
                                        </p:cTn>
                                        <p:tgtEl>
                                          <p:spTgt spid="140303"/>
                                        </p:tgtEl>
                                        <p:attrNameLst>
                                          <p:attrName>style.visibility</p:attrName>
                                        </p:attrNameLst>
                                      </p:cBhvr>
                                      <p:to>
                                        <p:strVal val="visible"/>
                                      </p:to>
                                    </p:set>
                                    <p:animEffect transition="in" filter="box(out)">
                                      <p:cBhvr>
                                        <p:cTn id="7" dur="500"/>
                                        <p:tgtEl>
                                          <p:spTgt spid="140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8704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87043"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Medical Control (Planned Evacuations):</a:t>
            </a:r>
          </a:p>
          <a:p>
            <a:pPr marL="1371600" lvl="2" indent="-457200" eaLnBrk="1" hangingPunct="1">
              <a:defRPr/>
            </a:pPr>
            <a:r>
              <a:rPr lang="en-US" smtClean="0"/>
              <a:t>The patient’s or resident’s physician will continue to render care to their patient.  The receiving facility will notify physicians of the temporary transfer of patients to the new facility.</a:t>
            </a:r>
          </a:p>
          <a:p>
            <a:pPr marL="1371600" lvl="2" indent="-457200" eaLnBrk="1" hangingPunct="1">
              <a:defRPr/>
            </a:pPr>
            <a:endParaRPr lang="en-US" smtClean="0"/>
          </a:p>
        </p:txBody>
      </p:sp>
      <p:pic>
        <p:nvPicPr>
          <p:cNvPr id="5325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325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53257" name="Picture 10" descr="MCj040421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572000"/>
            <a:ext cx="18224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8806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88067"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Planned Evacuation Medical Control:</a:t>
            </a:r>
          </a:p>
          <a:p>
            <a:pPr marL="1371600" lvl="2" indent="-457200" eaLnBrk="1" hangingPunct="1">
              <a:defRPr/>
            </a:pPr>
            <a:r>
              <a:rPr lang="en-US" smtClean="0"/>
              <a:t>The evacuating facility is responsible for ensuring that all patients are moved with the following items physically with them:  </a:t>
            </a:r>
          </a:p>
          <a:p>
            <a:pPr marL="1752600" lvl="3" indent="-381000" eaLnBrk="1" hangingPunct="1">
              <a:buFontTx/>
              <a:buChar char="•"/>
              <a:defRPr/>
            </a:pPr>
            <a:r>
              <a:rPr lang="en-US" smtClean="0"/>
              <a:t>Pertinent Personal and Medical information</a:t>
            </a:r>
          </a:p>
          <a:p>
            <a:pPr marL="1752600" lvl="3" indent="-381000" eaLnBrk="1" hangingPunct="1">
              <a:buFontTx/>
              <a:buChar char="•"/>
              <a:defRPr/>
            </a:pPr>
            <a:r>
              <a:rPr lang="en-US" smtClean="0"/>
              <a:t>Name of patient’s or resident’s physician and telephone number</a:t>
            </a:r>
          </a:p>
          <a:p>
            <a:pPr marL="1752600" lvl="3" indent="-381000" eaLnBrk="1" hangingPunct="1">
              <a:buFontTx/>
              <a:buChar char="•"/>
              <a:defRPr/>
            </a:pPr>
            <a:r>
              <a:rPr lang="en-US" smtClean="0"/>
              <a:t>Resident Identification (Arm Band or Disaster Tag)</a:t>
            </a:r>
          </a:p>
          <a:p>
            <a:pPr marL="1752600" lvl="3" indent="-381000" eaLnBrk="1" hangingPunct="1">
              <a:buFontTx/>
              <a:buChar char="•"/>
              <a:defRPr/>
            </a:pPr>
            <a:r>
              <a:rPr lang="en-US" smtClean="0"/>
              <a:t>Medications for a minimum of seventy-two hours</a:t>
            </a:r>
          </a:p>
          <a:p>
            <a:pPr marL="1752600" lvl="3" indent="-381000" eaLnBrk="1" hangingPunct="1">
              <a:buFontTx/>
              <a:buChar char="•"/>
              <a:defRPr/>
            </a:pPr>
            <a:r>
              <a:rPr lang="en-US" smtClean="0"/>
              <a:t>Change of clothes</a:t>
            </a:r>
          </a:p>
        </p:txBody>
      </p:sp>
      <p:pic>
        <p:nvPicPr>
          <p:cNvPr id="5427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428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9011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90115" name="Rectangle 3"/>
          <p:cNvSpPr>
            <a:spLocks noGrp="1" noChangeArrowheads="1"/>
          </p:cNvSpPr>
          <p:nvPr>
            <p:ph type="body" idx="1"/>
          </p:nvPr>
        </p:nvSpPr>
        <p:spPr/>
        <p:txBody>
          <a:bodyPr/>
          <a:lstStyle/>
          <a:p>
            <a:pPr marL="609600" indent="-609600" eaLnBrk="1" hangingPunct="1">
              <a:defRPr/>
            </a:pPr>
            <a:r>
              <a:rPr lang="en-US" dirty="0" smtClean="0"/>
              <a:t>Evacuation Procedures</a:t>
            </a:r>
          </a:p>
          <a:p>
            <a:pPr marL="990600" lvl="1" indent="-533400" eaLnBrk="1" hangingPunct="1">
              <a:buFontTx/>
              <a:buChar char="•"/>
              <a:defRPr/>
            </a:pPr>
            <a:r>
              <a:rPr lang="en-US" dirty="0" smtClean="0"/>
              <a:t>Shelter-In-Place</a:t>
            </a:r>
          </a:p>
          <a:p>
            <a:pPr marL="1371600" lvl="2" indent="-457200" eaLnBrk="1" hangingPunct="1">
              <a:defRPr/>
            </a:pPr>
            <a:r>
              <a:rPr lang="en-US" dirty="0" smtClean="0"/>
              <a:t>Patients/residents remain indoors and are moved to a safe refuge area within the facility.  Windows and doors are closed and the ventilation system closed to outside air. </a:t>
            </a:r>
          </a:p>
        </p:txBody>
      </p:sp>
      <p:pic>
        <p:nvPicPr>
          <p:cNvPr id="5530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530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55305" name="Picture 16" descr="Cajon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267200"/>
            <a:ext cx="38862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9113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91139"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Shelter-In-Place</a:t>
            </a:r>
          </a:p>
          <a:p>
            <a:pPr marL="1371600" lvl="2" indent="-457200" eaLnBrk="1" hangingPunct="1">
              <a:defRPr/>
            </a:pPr>
            <a:r>
              <a:rPr lang="en-US" b="1" i="1" smtClean="0"/>
              <a:t>Example: </a:t>
            </a:r>
            <a:r>
              <a:rPr lang="en-US" smtClean="0"/>
              <a:t>A train derailment occurs two miles upwind from the facility.  One of the railcars, containing 180,000 pound of chlorine (a toxic gas), is leaking.  Emergency personnel on scene estimate that the toxic gas will travel approximately five miles downwind, and advises the Incident Commander to issue a shelter-in-place order for all downwind residents and businesses within five miles of the release.</a:t>
            </a:r>
          </a:p>
        </p:txBody>
      </p:sp>
      <p:pic>
        <p:nvPicPr>
          <p:cNvPr id="56325"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6328"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9216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92163" name="Rectangle 3"/>
          <p:cNvSpPr>
            <a:spLocks noGrp="1" noChangeArrowheads="1"/>
          </p:cNvSpPr>
          <p:nvPr>
            <p:ph type="body" idx="1"/>
          </p:nvPr>
        </p:nvSpPr>
        <p:spPr/>
        <p:txBody>
          <a:bodyPr/>
          <a:lstStyle/>
          <a:p>
            <a:pPr marL="609600" indent="-609600" eaLnBrk="1" hangingPunct="1">
              <a:defRPr/>
            </a:pPr>
            <a:r>
              <a:rPr lang="en-US" smtClean="0"/>
              <a:t>Evacuation Procedures</a:t>
            </a:r>
          </a:p>
          <a:p>
            <a:pPr marL="990600" lvl="1" indent="-533400" eaLnBrk="1" hangingPunct="1">
              <a:buFontTx/>
              <a:buChar char="•"/>
              <a:defRPr/>
            </a:pPr>
            <a:r>
              <a:rPr lang="en-US" smtClean="0"/>
              <a:t>Shelter-In-Place (Chlorine Railcar Release)</a:t>
            </a:r>
          </a:p>
        </p:txBody>
      </p:sp>
      <p:pic>
        <p:nvPicPr>
          <p:cNvPr id="5734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735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57353" name="Picture 8" descr="Manteca Chlorine Rel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67000"/>
            <a:ext cx="55626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922838"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1" name="Rectangle 5"/>
          <p:cNvSpPr>
            <a:spLocks noChangeArrowheads="1"/>
          </p:cNvSpPr>
          <p:nvPr/>
        </p:nvSpPr>
        <p:spPr bwMode="auto">
          <a:xfrm>
            <a:off x="3048000" y="2463800"/>
            <a:ext cx="13509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000">
                <a:solidFill>
                  <a:srgbClr val="000000"/>
                </a:solidFill>
              </a:rPr>
              <a:t>Administration Office</a:t>
            </a:r>
          </a:p>
        </p:txBody>
      </p:sp>
      <p:sp>
        <p:nvSpPr>
          <p:cNvPr id="58372" name="Rectangle 6"/>
          <p:cNvSpPr>
            <a:spLocks noChangeArrowheads="1"/>
          </p:cNvSpPr>
          <p:nvPr/>
        </p:nvSpPr>
        <p:spPr bwMode="auto">
          <a:xfrm>
            <a:off x="2590800" y="4343400"/>
            <a:ext cx="13509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000">
                <a:solidFill>
                  <a:srgbClr val="000000"/>
                </a:solidFill>
              </a:rPr>
              <a:t>Administration Office</a:t>
            </a:r>
          </a:p>
        </p:txBody>
      </p:sp>
      <p:sp>
        <p:nvSpPr>
          <p:cNvPr id="58373" name="Rectangle 7"/>
          <p:cNvSpPr>
            <a:spLocks noChangeArrowheads="1"/>
          </p:cNvSpPr>
          <p:nvPr/>
        </p:nvSpPr>
        <p:spPr bwMode="auto">
          <a:xfrm>
            <a:off x="1295400" y="4876800"/>
            <a:ext cx="857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000">
                <a:solidFill>
                  <a:srgbClr val="000000"/>
                </a:solidFill>
              </a:rPr>
              <a:t>Engineering</a:t>
            </a:r>
          </a:p>
        </p:txBody>
      </p:sp>
      <p:sp>
        <p:nvSpPr>
          <p:cNvPr id="58374" name="Rectangle 8"/>
          <p:cNvSpPr>
            <a:spLocks noChangeArrowheads="1"/>
          </p:cNvSpPr>
          <p:nvPr/>
        </p:nvSpPr>
        <p:spPr bwMode="auto">
          <a:xfrm>
            <a:off x="990600" y="3505200"/>
            <a:ext cx="1293813" cy="244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000" dirty="0">
                <a:solidFill>
                  <a:srgbClr val="000000"/>
                </a:solidFill>
              </a:rPr>
              <a:t>North Engine Room</a:t>
            </a:r>
          </a:p>
        </p:txBody>
      </p:sp>
      <p:sp>
        <p:nvSpPr>
          <p:cNvPr id="58375" name="Text Box 9"/>
          <p:cNvSpPr txBox="1">
            <a:spLocks noChangeArrowheads="1"/>
          </p:cNvSpPr>
          <p:nvPr/>
        </p:nvSpPr>
        <p:spPr bwMode="auto">
          <a:xfrm>
            <a:off x="5410200" y="1295400"/>
            <a:ext cx="28749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lgn="ctr">
              <a:spcBef>
                <a:spcPct val="0"/>
              </a:spcBef>
              <a:buClrTx/>
              <a:buSzTx/>
              <a:buFontTx/>
              <a:buNone/>
            </a:pPr>
            <a:r>
              <a:rPr lang="en-US" altLang="en-US" sz="2800" b="1">
                <a:solidFill>
                  <a:srgbClr val="FFFF00"/>
                </a:solidFill>
              </a:rPr>
              <a:t>Shelter-In-Place</a:t>
            </a:r>
          </a:p>
          <a:p>
            <a:pPr algn="ctr">
              <a:spcBef>
                <a:spcPct val="0"/>
              </a:spcBef>
              <a:buClrTx/>
              <a:buSzTx/>
              <a:buFontTx/>
              <a:buNone/>
            </a:pPr>
            <a:r>
              <a:rPr lang="en-US" altLang="en-US" sz="2800" b="1">
                <a:solidFill>
                  <a:srgbClr val="FFFF00"/>
                </a:solidFill>
              </a:rPr>
              <a:t>Checklist</a:t>
            </a:r>
          </a:p>
        </p:txBody>
      </p:sp>
      <p:sp>
        <p:nvSpPr>
          <p:cNvPr id="93194" name="Rectangle 10"/>
          <p:cNvSpPr>
            <a:spLocks noChangeArrowheads="1"/>
          </p:cNvSpPr>
          <p:nvPr/>
        </p:nvSpPr>
        <p:spPr bwMode="auto">
          <a:xfrm>
            <a:off x="304800" y="6096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solidFill>
                  <a:srgbClr val="FF0000"/>
                </a:solidFill>
              </a:rPr>
              <a:t>X</a:t>
            </a:r>
          </a:p>
        </p:txBody>
      </p:sp>
      <p:sp>
        <p:nvSpPr>
          <p:cNvPr id="93195" name="Rectangle 11"/>
          <p:cNvSpPr>
            <a:spLocks noChangeArrowheads="1"/>
          </p:cNvSpPr>
          <p:nvPr/>
        </p:nvSpPr>
        <p:spPr bwMode="auto">
          <a:xfrm>
            <a:off x="304800" y="15240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solidFill>
                  <a:srgbClr val="FF0000"/>
                </a:solidFill>
              </a:rPr>
              <a:t>X</a:t>
            </a:r>
          </a:p>
        </p:txBody>
      </p:sp>
      <p:sp>
        <p:nvSpPr>
          <p:cNvPr id="93196" name="Rectangle 12"/>
          <p:cNvSpPr>
            <a:spLocks noChangeArrowheads="1"/>
          </p:cNvSpPr>
          <p:nvPr/>
        </p:nvSpPr>
        <p:spPr bwMode="auto">
          <a:xfrm>
            <a:off x="304800" y="21336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solidFill>
                  <a:srgbClr val="FF0000"/>
                </a:solidFill>
              </a:rPr>
              <a:t>X</a:t>
            </a:r>
          </a:p>
        </p:txBody>
      </p:sp>
      <p:sp>
        <p:nvSpPr>
          <p:cNvPr id="93197" name="Rectangle 13"/>
          <p:cNvSpPr>
            <a:spLocks noChangeArrowheads="1"/>
          </p:cNvSpPr>
          <p:nvPr/>
        </p:nvSpPr>
        <p:spPr bwMode="auto">
          <a:xfrm>
            <a:off x="304800" y="27432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solidFill>
                  <a:srgbClr val="FF0000"/>
                </a:solidFill>
              </a:rPr>
              <a:t>X</a:t>
            </a:r>
          </a:p>
        </p:txBody>
      </p:sp>
      <p:sp>
        <p:nvSpPr>
          <p:cNvPr id="93198" name="Rectangle 14"/>
          <p:cNvSpPr>
            <a:spLocks noChangeArrowheads="1"/>
          </p:cNvSpPr>
          <p:nvPr/>
        </p:nvSpPr>
        <p:spPr bwMode="auto">
          <a:xfrm>
            <a:off x="304800" y="41148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solidFill>
                  <a:srgbClr val="FF0000"/>
                </a:solidFill>
              </a:rPr>
              <a:t>X</a:t>
            </a:r>
          </a:p>
        </p:txBody>
      </p:sp>
      <p:sp>
        <p:nvSpPr>
          <p:cNvPr id="93199" name="Rectangle 15"/>
          <p:cNvSpPr>
            <a:spLocks noChangeArrowheads="1"/>
          </p:cNvSpPr>
          <p:nvPr/>
        </p:nvSpPr>
        <p:spPr bwMode="auto">
          <a:xfrm>
            <a:off x="304800" y="45720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solidFill>
                  <a:srgbClr val="FF0000"/>
                </a:solidFill>
              </a:rPr>
              <a:t>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9319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9319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9319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9319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93198">
                                            <p:txEl>
                                              <p:pRg st="0" end="0"/>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9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4" grpId="0"/>
      <p:bldP spid="93195" grpId="0"/>
      <p:bldP spid="93196" grpId="0"/>
      <p:bldP spid="93197" grpId="0"/>
      <p:bldP spid="931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11469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14691" name="Rectangle 3"/>
          <p:cNvSpPr>
            <a:spLocks noGrp="1" noChangeArrowheads="1"/>
          </p:cNvSpPr>
          <p:nvPr>
            <p:ph type="body" idx="1"/>
          </p:nvPr>
        </p:nvSpPr>
        <p:spPr>
          <a:xfrm>
            <a:off x="609600" y="1600200"/>
            <a:ext cx="8001000" cy="4530725"/>
          </a:xfrm>
        </p:spPr>
        <p:txBody>
          <a:bodyPr/>
          <a:lstStyle/>
          <a:p>
            <a:pPr eaLnBrk="1" hangingPunct="1">
              <a:defRPr/>
            </a:pPr>
            <a:r>
              <a:rPr lang="en-US" dirty="0" smtClean="0"/>
              <a:t>be able to ….</a:t>
            </a:r>
          </a:p>
          <a:p>
            <a:pPr lvl="1" eaLnBrk="1" hangingPunct="1">
              <a:buFontTx/>
              <a:buChar char="•"/>
              <a:defRPr/>
            </a:pPr>
            <a:r>
              <a:rPr lang="en-US" dirty="0" smtClean="0"/>
              <a:t>Complete the forms (LTC 401, 402, 403, etc.)</a:t>
            </a:r>
          </a:p>
          <a:p>
            <a:pPr lvl="1" eaLnBrk="1" hangingPunct="1">
              <a:buFontTx/>
              <a:buNone/>
              <a:defRPr/>
            </a:pPr>
            <a:endParaRPr lang="en-US" sz="1200" dirty="0" smtClean="0"/>
          </a:p>
          <a:p>
            <a:pPr lvl="1" eaLnBrk="1" hangingPunct="1">
              <a:buFontTx/>
              <a:buChar char="•"/>
              <a:defRPr/>
            </a:pPr>
            <a:r>
              <a:rPr lang="en-US" dirty="0" smtClean="0"/>
              <a:t>Use the Facility Evacuation Checklist and Flowchart</a:t>
            </a:r>
          </a:p>
          <a:p>
            <a:pPr lvl="1" eaLnBrk="1" hangingPunct="1">
              <a:buFontTx/>
              <a:buNone/>
              <a:defRPr/>
            </a:pPr>
            <a:endParaRPr lang="en-US" sz="1200" dirty="0" smtClean="0"/>
          </a:p>
          <a:p>
            <a:pPr lvl="1" eaLnBrk="1" hangingPunct="1">
              <a:buFontTx/>
              <a:buChar char="•"/>
              <a:defRPr/>
            </a:pPr>
            <a:r>
              <a:rPr lang="en-US" dirty="0" smtClean="0"/>
              <a:t>Signup to receive alerts from the California Health Alert Network (CAHAN)</a:t>
            </a:r>
          </a:p>
        </p:txBody>
      </p:sp>
      <p:pic>
        <p:nvPicPr>
          <p:cNvPr id="922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922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4691">
                                            <p:txEl>
                                              <p:pRg st="3" end="3"/>
                                            </p:txEl>
                                          </p:spTgt>
                                        </p:tgtEl>
                                        <p:attrNameLst>
                                          <p:attrName>style.visibility</p:attrName>
                                        </p:attrNameLst>
                                      </p:cBhvr>
                                      <p:to>
                                        <p:strVal val="visible"/>
                                      </p:to>
                                    </p:set>
                                    <p:animEffect transition="in" filter="slide(fromLeft)">
                                      <p:cBhvr>
                                        <p:cTn id="7" dur="500"/>
                                        <p:tgtEl>
                                          <p:spTgt spid="114691">
                                            <p:txEl>
                                              <p:pRg st="3" end="3"/>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14691">
                                            <p:txEl>
                                              <p:pRg st="5" end="5"/>
                                            </p:txEl>
                                          </p:spTgt>
                                        </p:tgtEl>
                                        <p:attrNameLst>
                                          <p:attrName>style.visibility</p:attrName>
                                        </p:attrNameLst>
                                      </p:cBhvr>
                                      <p:to>
                                        <p:strVal val="visible"/>
                                      </p:to>
                                    </p:set>
                                    <p:animEffect transition="in" filter="slide(fromLeft)">
                                      <p:cBhvr>
                                        <p:cTn id="12" dur="500"/>
                                        <p:tgtEl>
                                          <p:spTgt spid="114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6656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66563" name="Rectangle 3"/>
          <p:cNvSpPr>
            <a:spLocks noGrp="1" noChangeArrowheads="1"/>
          </p:cNvSpPr>
          <p:nvPr>
            <p:ph type="body" idx="1"/>
          </p:nvPr>
        </p:nvSpPr>
        <p:spPr/>
        <p:txBody>
          <a:bodyPr/>
          <a:lstStyle/>
          <a:p>
            <a:pPr eaLnBrk="1" hangingPunct="1">
              <a:lnSpc>
                <a:spcPct val="90000"/>
              </a:lnSpc>
              <a:defRPr/>
            </a:pPr>
            <a:r>
              <a:rPr lang="en-US" smtClean="0"/>
              <a:t>Evacuation Procedures – </a:t>
            </a:r>
            <a:r>
              <a:rPr lang="en-US" sz="2800" smtClean="0"/>
              <a:t>Multiple Facilities</a:t>
            </a:r>
          </a:p>
          <a:p>
            <a:pPr lvl="1" eaLnBrk="1" hangingPunct="1">
              <a:lnSpc>
                <a:spcPct val="90000"/>
              </a:lnSpc>
              <a:buFontTx/>
              <a:buChar char="•"/>
              <a:defRPr/>
            </a:pPr>
            <a:r>
              <a:rPr lang="en-US" smtClean="0"/>
              <a:t>In the event that more than one facility must be evacuated due to threatening conditions affecting a large geographic area, these procedures will become the guide for response and evacuation operations.</a:t>
            </a:r>
          </a:p>
          <a:p>
            <a:pPr lvl="1" eaLnBrk="1" hangingPunct="1">
              <a:lnSpc>
                <a:spcPct val="90000"/>
              </a:lnSpc>
              <a:buFontTx/>
              <a:buNone/>
              <a:defRPr/>
            </a:pPr>
            <a:r>
              <a:rPr lang="en-US" smtClean="0"/>
              <a:t>  </a:t>
            </a:r>
          </a:p>
          <a:p>
            <a:pPr lvl="1" eaLnBrk="1" hangingPunct="1">
              <a:lnSpc>
                <a:spcPct val="90000"/>
              </a:lnSpc>
              <a:buFontTx/>
              <a:buChar char="•"/>
              <a:defRPr/>
            </a:pPr>
            <a:r>
              <a:rPr lang="en-US" smtClean="0"/>
              <a:t>The procedures of the single facility evacuation will only remain operative to the extent that they conform to these procedures.</a:t>
            </a:r>
          </a:p>
        </p:txBody>
      </p:sp>
      <p:pic>
        <p:nvPicPr>
          <p:cNvPr id="5939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5940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66563">
                                            <p:txEl>
                                              <p:pRg st="1" end="1"/>
                                            </p:txEl>
                                          </p:spTgt>
                                        </p:tgtEl>
                                        <p:attrNameLst>
                                          <p:attrName>style.visibility</p:attrName>
                                        </p:attrNameLst>
                                      </p:cBhvr>
                                      <p:to>
                                        <p:strVal val="visible"/>
                                      </p:to>
                                    </p:set>
                                    <p:animEffect transition="in" filter="slide(fromLeft)">
                                      <p:cBhvr>
                                        <p:cTn id="7" dur="500"/>
                                        <p:tgtEl>
                                          <p:spTgt spid="66563">
                                            <p:txEl>
                                              <p:pRg st="1" end="1"/>
                                            </p:txEl>
                                          </p:spTgt>
                                        </p:tgtEl>
                                      </p:cBhvr>
                                    </p:animEffect>
                                  </p:childTnLst>
                                </p:cTn>
                              </p:par>
                              <p:par>
                                <p:cTn id="8" presetID="12" presetClass="entr" presetSubtype="8" fill="hold" nodeType="withEffect">
                                  <p:stCondLst>
                                    <p:cond delay="0"/>
                                  </p:stCondLst>
                                  <p:childTnLst>
                                    <p:set>
                                      <p:cBhvr>
                                        <p:cTn id="9" dur="1" fill="hold">
                                          <p:stCondLst>
                                            <p:cond delay="0"/>
                                          </p:stCondLst>
                                        </p:cTn>
                                        <p:tgtEl>
                                          <p:spTgt spid="66563">
                                            <p:txEl>
                                              <p:pRg st="2" end="2"/>
                                            </p:txEl>
                                          </p:spTgt>
                                        </p:tgtEl>
                                        <p:attrNameLst>
                                          <p:attrName>style.visibility</p:attrName>
                                        </p:attrNameLst>
                                      </p:cBhvr>
                                      <p:to>
                                        <p:strVal val="visible"/>
                                      </p:to>
                                    </p:set>
                                    <p:animEffect transition="in" filter="slide(fromLeft)">
                                      <p:cBhvr>
                                        <p:cTn id="10" dur="500"/>
                                        <p:tgtEl>
                                          <p:spTgt spid="66563">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nodeType="clickEffect">
                                  <p:stCondLst>
                                    <p:cond delay="0"/>
                                  </p:stCondLst>
                                  <p:childTnLst>
                                    <p:set>
                                      <p:cBhvr>
                                        <p:cTn id="14" dur="1" fill="hold">
                                          <p:stCondLst>
                                            <p:cond delay="0"/>
                                          </p:stCondLst>
                                        </p:cTn>
                                        <p:tgtEl>
                                          <p:spTgt spid="66563">
                                            <p:txEl>
                                              <p:pRg st="3" end="3"/>
                                            </p:txEl>
                                          </p:spTgt>
                                        </p:tgtEl>
                                        <p:attrNameLst>
                                          <p:attrName>style.visibility</p:attrName>
                                        </p:attrNameLst>
                                      </p:cBhvr>
                                      <p:to>
                                        <p:strVal val="visible"/>
                                      </p:to>
                                    </p:set>
                                    <p:animEffect transition="in" filter="slide(fromLeft)">
                                      <p:cBhvr>
                                        <p:cTn id="15" dur="500"/>
                                        <p:tgtEl>
                                          <p:spTgt spid="66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9421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94211" name="Rectangle 3"/>
          <p:cNvSpPr>
            <a:spLocks noGrp="1" noChangeArrowheads="1"/>
          </p:cNvSpPr>
          <p:nvPr>
            <p:ph type="body" idx="1"/>
          </p:nvPr>
        </p:nvSpPr>
        <p:spPr/>
        <p:txBody>
          <a:bodyPr/>
          <a:lstStyle/>
          <a:p>
            <a:pPr eaLnBrk="1" hangingPunct="1">
              <a:defRPr/>
            </a:pPr>
            <a:r>
              <a:rPr lang="en-US" sz="2800" smtClean="0"/>
              <a:t>Evacuation Procedures – </a:t>
            </a:r>
            <a:r>
              <a:rPr lang="en-US" sz="2400" smtClean="0"/>
              <a:t>Multiple Facilities</a:t>
            </a:r>
          </a:p>
          <a:p>
            <a:pPr lvl="1" eaLnBrk="1" hangingPunct="1">
              <a:buFontTx/>
              <a:buChar char="•"/>
              <a:defRPr/>
            </a:pPr>
            <a:r>
              <a:rPr lang="en-US" sz="2400" smtClean="0"/>
              <a:t>The most likely events that could require the nearly simultaneous evacuation of multiple facilities are as follows:</a:t>
            </a:r>
          </a:p>
          <a:p>
            <a:pPr lvl="2" eaLnBrk="1" hangingPunct="1">
              <a:buClr>
                <a:schemeClr val="tx1"/>
              </a:buClr>
              <a:buFontTx/>
              <a:buChar char="•"/>
              <a:defRPr/>
            </a:pPr>
            <a:r>
              <a:rPr lang="en-US" sz="2000" smtClean="0"/>
              <a:t>A flood or threatened flood within a geographic area of the county.</a:t>
            </a:r>
          </a:p>
          <a:p>
            <a:pPr lvl="2" eaLnBrk="1" hangingPunct="1">
              <a:buClr>
                <a:schemeClr val="tx1"/>
              </a:buClr>
              <a:buFontTx/>
              <a:buChar char="•"/>
              <a:defRPr/>
            </a:pPr>
            <a:r>
              <a:rPr lang="en-US" sz="2000" smtClean="0"/>
              <a:t>Extended loss of critical utilities over a large area that presents a health risk to patients/residents in more than one facility.</a:t>
            </a:r>
          </a:p>
          <a:p>
            <a:pPr lvl="2" eaLnBrk="1" hangingPunct="1">
              <a:buClr>
                <a:schemeClr val="tx1"/>
              </a:buClr>
              <a:buFontTx/>
              <a:buChar char="•"/>
              <a:defRPr/>
            </a:pPr>
            <a:r>
              <a:rPr lang="en-US" sz="2000" smtClean="0"/>
              <a:t>A major earthquake that creates the extended loss of critical utilities as discussed in item 2 above, and/or renders multiple facilities unsafe for occupancy due to structural damage.</a:t>
            </a:r>
          </a:p>
        </p:txBody>
      </p:sp>
      <p:pic>
        <p:nvPicPr>
          <p:cNvPr id="6042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6042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94211">
                                            <p:txEl>
                                              <p:pRg st="2" end="2"/>
                                            </p:txEl>
                                          </p:spTgt>
                                        </p:tgtEl>
                                        <p:attrNameLst>
                                          <p:attrName>style.visibility</p:attrName>
                                        </p:attrNameLst>
                                      </p:cBhvr>
                                      <p:to>
                                        <p:strVal val="visible"/>
                                      </p:to>
                                    </p:set>
                                    <p:animEffect transition="in" filter="slide(fromLeft)">
                                      <p:cBhvr>
                                        <p:cTn id="7" dur="500"/>
                                        <p:tgtEl>
                                          <p:spTgt spid="9421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94211">
                                            <p:txEl>
                                              <p:pRg st="3" end="3"/>
                                            </p:txEl>
                                          </p:spTgt>
                                        </p:tgtEl>
                                        <p:attrNameLst>
                                          <p:attrName>style.visibility</p:attrName>
                                        </p:attrNameLst>
                                      </p:cBhvr>
                                      <p:to>
                                        <p:strVal val="visible"/>
                                      </p:to>
                                    </p:set>
                                    <p:animEffect transition="in" filter="slide(fromLeft)">
                                      <p:cBhvr>
                                        <p:cTn id="12" dur="500"/>
                                        <p:tgtEl>
                                          <p:spTgt spid="9421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nodeType="clickEffect">
                                  <p:stCondLst>
                                    <p:cond delay="0"/>
                                  </p:stCondLst>
                                  <p:childTnLst>
                                    <p:set>
                                      <p:cBhvr>
                                        <p:cTn id="16" dur="1" fill="hold">
                                          <p:stCondLst>
                                            <p:cond delay="0"/>
                                          </p:stCondLst>
                                        </p:cTn>
                                        <p:tgtEl>
                                          <p:spTgt spid="94211">
                                            <p:txEl>
                                              <p:pRg st="4" end="4"/>
                                            </p:txEl>
                                          </p:spTgt>
                                        </p:tgtEl>
                                        <p:attrNameLst>
                                          <p:attrName>style.visibility</p:attrName>
                                        </p:attrNameLst>
                                      </p:cBhvr>
                                      <p:to>
                                        <p:strVal val="visible"/>
                                      </p:to>
                                    </p:set>
                                    <p:animEffect transition="in" filter="slide(fromLeft)">
                                      <p:cBhvr>
                                        <p:cTn id="17" dur="500"/>
                                        <p:tgtEl>
                                          <p:spTgt spid="942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AutoShape 11"/>
          <p:cNvSpPr>
            <a:spLocks noChangeArrowheads="1"/>
          </p:cNvSpPr>
          <p:nvPr/>
        </p:nvSpPr>
        <p:spPr bwMode="auto">
          <a:xfrm>
            <a:off x="4876800" y="533400"/>
            <a:ext cx="3733800" cy="5486400"/>
          </a:xfrm>
          <a:prstGeom prst="wedgeRectCallout">
            <a:avLst>
              <a:gd name="adj1" fmla="val -128829"/>
              <a:gd name="adj2" fmla="val -10704"/>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lgn="ctr">
              <a:spcBef>
                <a:spcPct val="0"/>
              </a:spcBef>
              <a:buClrTx/>
              <a:buSzTx/>
              <a:buFontTx/>
              <a:buNone/>
            </a:pPr>
            <a:endParaRPr lang="en-US" altLang="en-US" sz="1800"/>
          </a:p>
        </p:txBody>
      </p:sp>
      <p:pic>
        <p:nvPicPr>
          <p:cNvPr id="6144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609600"/>
            <a:ext cx="3567113"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51625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609600"/>
            <a:ext cx="3606800" cy="4267200"/>
          </a:xfrm>
          <a:prstGeom prst="rect">
            <a:avLst/>
          </a:prstGeom>
          <a:solidFill>
            <a:schemeClr val="bg1"/>
          </a:solidFill>
          <a:ln w="158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8" name="Rectangle 5"/>
          <p:cNvSpPr>
            <a:spLocks noChangeArrowheads="1"/>
          </p:cNvSpPr>
          <p:nvPr/>
        </p:nvSpPr>
        <p:spPr bwMode="auto">
          <a:xfrm>
            <a:off x="5638800" y="5105400"/>
            <a:ext cx="3505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9pPr>
          </a:lstStyle>
          <a:p>
            <a:pPr eaLnBrk="1" hangingPunct="1">
              <a:spcBef>
                <a:spcPct val="0"/>
              </a:spcBef>
              <a:buClrTx/>
              <a:buSzTx/>
              <a:buFontTx/>
              <a:buNone/>
            </a:pPr>
            <a:r>
              <a:rPr lang="en-US" altLang="en-US" sz="1400" b="1" i="1"/>
              <a:t>Source:</a:t>
            </a:r>
            <a:r>
              <a:rPr lang="en-US" altLang="en-US" sz="1400" i="1"/>
              <a:t> California Shake Map</a:t>
            </a:r>
          </a:p>
          <a:p>
            <a:pPr eaLnBrk="1" hangingPunct="1">
              <a:spcBef>
                <a:spcPct val="0"/>
              </a:spcBef>
              <a:buClrTx/>
              <a:buSzTx/>
              <a:buFontTx/>
              <a:buNone/>
            </a:pPr>
            <a:r>
              <a:rPr lang="en-US" altLang="en-US" sz="1400" i="1"/>
              <a:t>State of California, Spring 2003</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9728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97283" name="Rectangle 3"/>
          <p:cNvSpPr>
            <a:spLocks noGrp="1" noChangeArrowheads="1"/>
          </p:cNvSpPr>
          <p:nvPr>
            <p:ph type="body" idx="1"/>
          </p:nvPr>
        </p:nvSpPr>
        <p:spPr/>
        <p:txBody>
          <a:bodyPr/>
          <a:lstStyle/>
          <a:p>
            <a:pPr eaLnBrk="1" hangingPunct="1">
              <a:lnSpc>
                <a:spcPct val="90000"/>
              </a:lnSpc>
              <a:defRPr/>
            </a:pPr>
            <a:r>
              <a:rPr lang="en-US" smtClean="0"/>
              <a:t>Evacuation Procedures – </a:t>
            </a:r>
            <a:r>
              <a:rPr lang="en-US" sz="2800" smtClean="0"/>
              <a:t>Multiple Facilities</a:t>
            </a:r>
          </a:p>
          <a:p>
            <a:pPr lvl="1" eaLnBrk="1" hangingPunct="1">
              <a:lnSpc>
                <a:spcPct val="90000"/>
              </a:lnSpc>
              <a:buFontTx/>
              <a:buChar char="•"/>
              <a:defRPr/>
            </a:pPr>
            <a:r>
              <a:rPr lang="en-US" b="1" i="1" smtClean="0"/>
              <a:t>Example:</a:t>
            </a:r>
            <a:r>
              <a:rPr lang="en-US" b="1" smtClean="0"/>
              <a:t> </a:t>
            </a:r>
            <a:r>
              <a:rPr lang="en-US" smtClean="0"/>
              <a:t>A nearby river has been at flood stage and is now forecasted to reach danger stage within twenty-four hours, creating a significant risk of a levee failure and widespread flooding.  Government officials have issued an evacuation order for the area of greatest risk. The evacuation area includes a mixture of residential and commercial property, as well as five Long Term Care Facilities.</a:t>
            </a:r>
          </a:p>
        </p:txBody>
      </p:sp>
      <p:pic>
        <p:nvPicPr>
          <p:cNvPr id="6349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6349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97283">
                                            <p:txEl>
                                              <p:pRg st="1" end="1"/>
                                            </p:txEl>
                                          </p:spTgt>
                                        </p:tgtEl>
                                        <p:attrNameLst>
                                          <p:attrName>style.visibility</p:attrName>
                                        </p:attrNameLst>
                                      </p:cBhvr>
                                      <p:to>
                                        <p:strVal val="visible"/>
                                      </p:to>
                                    </p:set>
                                    <p:animEffect transition="in" filter="slide(fromLeft)">
                                      <p:cBhvr>
                                        <p:cTn id="7" dur="500"/>
                                        <p:tgtEl>
                                          <p:spTgt spid="972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11776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17763" name="Rectangle 3"/>
          <p:cNvSpPr>
            <a:spLocks noGrp="1" noChangeArrowheads="1"/>
          </p:cNvSpPr>
          <p:nvPr>
            <p:ph type="body" idx="1"/>
          </p:nvPr>
        </p:nvSpPr>
        <p:spPr/>
        <p:txBody>
          <a:bodyPr/>
          <a:lstStyle/>
          <a:p>
            <a:pPr eaLnBrk="1" hangingPunct="1">
              <a:defRPr/>
            </a:pPr>
            <a:r>
              <a:rPr lang="en-US" smtClean="0"/>
              <a:t>River Stages</a:t>
            </a:r>
            <a:endParaRPr lang="en-US" sz="2800" smtClean="0"/>
          </a:p>
        </p:txBody>
      </p:sp>
      <p:pic>
        <p:nvPicPr>
          <p:cNvPr id="64517"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1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6452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64521" name="Picture 9" descr="River_St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743200"/>
            <a:ext cx="76581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0" name="Oval 10"/>
          <p:cNvSpPr>
            <a:spLocks noChangeArrowheads="1"/>
          </p:cNvSpPr>
          <p:nvPr/>
        </p:nvSpPr>
        <p:spPr bwMode="auto">
          <a:xfrm>
            <a:off x="5029200" y="2895600"/>
            <a:ext cx="2362200" cy="5334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9pPr>
          </a:lstStyle>
          <a:p>
            <a:pPr>
              <a:spcBef>
                <a:spcPct val="0"/>
              </a:spcBef>
              <a:buClrTx/>
              <a:buSzTx/>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7770"/>
                                        </p:tgtEl>
                                        <p:attrNameLst>
                                          <p:attrName>style.visibility</p:attrName>
                                        </p:attrNameLst>
                                      </p:cBhvr>
                                      <p:to>
                                        <p:strVal val="visible"/>
                                      </p:to>
                                    </p:set>
                                    <p:animEffect transition="in" filter="wipe(left)">
                                      <p:cBhvr>
                                        <p:cTn id="7" dur="500"/>
                                        <p:tgtEl>
                                          <p:spTgt spid="117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9830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98307" name="Rectangle 3"/>
          <p:cNvSpPr>
            <a:spLocks noGrp="1" noChangeArrowheads="1"/>
          </p:cNvSpPr>
          <p:nvPr>
            <p:ph type="body" idx="1"/>
          </p:nvPr>
        </p:nvSpPr>
        <p:spPr/>
        <p:txBody>
          <a:bodyPr/>
          <a:lstStyle/>
          <a:p>
            <a:pPr marL="609600" indent="-609600" eaLnBrk="1" hangingPunct="1">
              <a:lnSpc>
                <a:spcPct val="90000"/>
              </a:lnSpc>
              <a:defRPr/>
            </a:pPr>
            <a:r>
              <a:rPr lang="en-US" dirty="0" smtClean="0"/>
              <a:t>Evacuation Procedures </a:t>
            </a:r>
          </a:p>
          <a:p>
            <a:pPr marL="990600" lvl="1" indent="-533400" eaLnBrk="1" hangingPunct="1">
              <a:lnSpc>
                <a:spcPct val="90000"/>
              </a:lnSpc>
              <a:buFontTx/>
              <a:buChar char="•"/>
              <a:defRPr/>
            </a:pPr>
            <a:r>
              <a:rPr lang="en-US" dirty="0" smtClean="0"/>
              <a:t>Multiple Facility Emergent Evacuation Notifications:</a:t>
            </a:r>
          </a:p>
          <a:p>
            <a:pPr marL="1371600" lvl="2" indent="-457200" eaLnBrk="1" hangingPunct="1">
              <a:lnSpc>
                <a:spcPct val="90000"/>
              </a:lnSpc>
              <a:defRPr/>
            </a:pPr>
            <a:r>
              <a:rPr lang="en-US" dirty="0" smtClean="0"/>
              <a:t>In addition the EMS Duty Officer will send out a California Health Alert Network (CAHAN) Alert to all Long Term Care Facilities in the county notifying them of the emergent evacuation and requesting information on how many patients/residents they are able to receive. </a:t>
            </a:r>
          </a:p>
          <a:p>
            <a:pPr marL="1371600" lvl="2" indent="-457200" eaLnBrk="1" hangingPunct="1">
              <a:lnSpc>
                <a:spcPct val="90000"/>
              </a:lnSpc>
              <a:buFont typeface="Wingdings" pitchFamily="2" charset="2"/>
              <a:buNone/>
              <a:defRPr/>
            </a:pPr>
            <a:endParaRPr lang="en-US" dirty="0" smtClean="0"/>
          </a:p>
          <a:p>
            <a:pPr marL="1371600" lvl="2" indent="-457200" eaLnBrk="1" hangingPunct="1">
              <a:lnSpc>
                <a:spcPct val="90000"/>
              </a:lnSpc>
              <a:defRPr/>
            </a:pPr>
            <a:r>
              <a:rPr lang="en-US" dirty="0">
                <a:effectLst/>
              </a:rPr>
              <a:t>To </a:t>
            </a:r>
            <a:r>
              <a:rPr lang="en-US" dirty="0" smtClean="0">
                <a:effectLst/>
              </a:rPr>
              <a:t>request a </a:t>
            </a:r>
            <a:r>
              <a:rPr lang="en-US" dirty="0">
                <a:effectLst/>
              </a:rPr>
              <a:t>CAHAN user </a:t>
            </a:r>
            <a:r>
              <a:rPr lang="en-US" dirty="0" smtClean="0">
                <a:effectLst/>
              </a:rPr>
              <a:t>account email </a:t>
            </a:r>
            <a:r>
              <a:rPr lang="en-US" dirty="0">
                <a:effectLst/>
              </a:rPr>
              <a:t>your request to </a:t>
            </a:r>
            <a:r>
              <a:rPr lang="en-US" u="sng" dirty="0">
                <a:effectLst/>
                <a:hlinkClick r:id="rId2"/>
              </a:rPr>
              <a:t>sjc-cahan@sjcphs.org</a:t>
            </a:r>
            <a:endParaRPr lang="en-US" dirty="0" smtClean="0"/>
          </a:p>
          <a:p>
            <a:pPr marL="1752600" lvl="3" indent="-381000" eaLnBrk="1" hangingPunct="1">
              <a:lnSpc>
                <a:spcPct val="90000"/>
              </a:lnSpc>
              <a:buFontTx/>
              <a:buChar char="•"/>
              <a:defRPr/>
            </a:pPr>
            <a:endParaRPr lang="en-US" dirty="0" smtClean="0"/>
          </a:p>
        </p:txBody>
      </p:sp>
      <p:pic>
        <p:nvPicPr>
          <p:cNvPr id="65541" name="Picture 4" descr="County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6554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10035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00355" name="Rectangle 3"/>
          <p:cNvSpPr>
            <a:spLocks noGrp="1" noChangeArrowheads="1"/>
          </p:cNvSpPr>
          <p:nvPr>
            <p:ph type="body" idx="1"/>
          </p:nvPr>
        </p:nvSpPr>
        <p:spPr/>
        <p:txBody>
          <a:bodyPr/>
          <a:lstStyle/>
          <a:p>
            <a:pPr marL="609600" indent="-609600" eaLnBrk="1" hangingPunct="1">
              <a:lnSpc>
                <a:spcPct val="80000"/>
              </a:lnSpc>
              <a:defRPr/>
            </a:pPr>
            <a:r>
              <a:rPr lang="en-US" sz="2800" dirty="0" smtClean="0"/>
              <a:t>Command and Control</a:t>
            </a:r>
          </a:p>
          <a:p>
            <a:pPr marL="990600" lvl="1" indent="-533400" eaLnBrk="1" hangingPunct="1">
              <a:lnSpc>
                <a:spcPct val="80000"/>
              </a:lnSpc>
              <a:buFontTx/>
              <a:buChar char="•"/>
              <a:defRPr/>
            </a:pPr>
            <a:r>
              <a:rPr lang="en-US" sz="2400" dirty="0" smtClean="0"/>
              <a:t>Upon activation of this plan, the EMS Agency Administrator and the Public Health Officer may establish the Medical/Health Branch at the Operational Area Emergency Operations Center (EOC), or in close communications with the Operational Area EOC, to perform functions identified in this plan.  </a:t>
            </a:r>
          </a:p>
          <a:p>
            <a:pPr marL="990600" lvl="1" indent="-533400" eaLnBrk="1" hangingPunct="1">
              <a:lnSpc>
                <a:spcPct val="80000"/>
              </a:lnSpc>
              <a:buFontTx/>
              <a:buChar char="•"/>
              <a:defRPr/>
            </a:pPr>
            <a:endParaRPr lang="en-US" sz="2400" dirty="0" smtClean="0"/>
          </a:p>
          <a:p>
            <a:pPr marL="990600" lvl="1" indent="-533400" eaLnBrk="1" hangingPunct="1">
              <a:lnSpc>
                <a:spcPct val="80000"/>
              </a:lnSpc>
              <a:buFontTx/>
              <a:buChar char="•"/>
              <a:defRPr/>
            </a:pPr>
            <a:r>
              <a:rPr lang="en-US" sz="2400" dirty="0" smtClean="0"/>
              <a:t>The Medical/Health Branch will work with elements of the community medical system as well as city, regional, and State officials to coordinate and control operations affecting community medical and Long Term Care Facilities.</a:t>
            </a:r>
          </a:p>
        </p:txBody>
      </p:sp>
      <p:pic>
        <p:nvPicPr>
          <p:cNvPr id="6758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6759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355">
                                            <p:txEl>
                                              <p:pRg st="1" end="1"/>
                                            </p:txEl>
                                          </p:spTgt>
                                        </p:tgtEl>
                                        <p:attrNameLst>
                                          <p:attrName>style.visibility</p:attrName>
                                        </p:attrNameLst>
                                      </p:cBhvr>
                                      <p:to>
                                        <p:strVal val="visible"/>
                                      </p:to>
                                    </p:set>
                                    <p:animEffect transition="in" filter="wipe(left)">
                                      <p:cBhvr>
                                        <p:cTn id="7" dur="500"/>
                                        <p:tgtEl>
                                          <p:spTgt spid="1003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355">
                                            <p:txEl>
                                              <p:pRg st="3" end="3"/>
                                            </p:txEl>
                                          </p:spTgt>
                                        </p:tgtEl>
                                        <p:attrNameLst>
                                          <p:attrName>style.visibility</p:attrName>
                                        </p:attrNameLst>
                                      </p:cBhvr>
                                      <p:to>
                                        <p:strVal val="visible"/>
                                      </p:to>
                                    </p:set>
                                    <p:animEffect transition="in" filter="wipe(left)">
                                      <p:cBhvr>
                                        <p:cTn id="12" dur="500"/>
                                        <p:tgtEl>
                                          <p:spTgt spid="1003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bldLvl="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10137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01379" name="Rectangle 3"/>
          <p:cNvSpPr>
            <a:spLocks noGrp="1" noChangeArrowheads="1"/>
          </p:cNvSpPr>
          <p:nvPr>
            <p:ph type="body" idx="1"/>
          </p:nvPr>
        </p:nvSpPr>
        <p:spPr/>
        <p:txBody>
          <a:bodyPr/>
          <a:lstStyle/>
          <a:p>
            <a:pPr marL="609600" indent="-609600" eaLnBrk="1" hangingPunct="1">
              <a:defRPr/>
            </a:pPr>
            <a:r>
              <a:rPr lang="en-US" dirty="0" smtClean="0"/>
              <a:t>Facility Contact &amp; Evacuation Capability Assessment</a:t>
            </a:r>
          </a:p>
          <a:p>
            <a:pPr marL="990600" lvl="1" indent="-533400" eaLnBrk="1" hangingPunct="1">
              <a:buFontTx/>
              <a:buChar char="•"/>
              <a:defRPr/>
            </a:pPr>
            <a:r>
              <a:rPr lang="en-US" dirty="0" smtClean="0"/>
              <a:t>Affected jurisdictions will identify which Evacuation Zones are affected by the evacuation order </a:t>
            </a:r>
          </a:p>
          <a:p>
            <a:pPr marL="990600" lvl="1" indent="-533400" eaLnBrk="1" hangingPunct="1">
              <a:buFontTx/>
              <a:buChar char="•"/>
              <a:defRPr/>
            </a:pPr>
            <a:r>
              <a:rPr lang="en-US" dirty="0" smtClean="0"/>
              <a:t>The public safety Incident Commander(s) will manage the evacuation within their jurisdiction(s).</a:t>
            </a:r>
          </a:p>
        </p:txBody>
      </p:sp>
      <p:pic>
        <p:nvPicPr>
          <p:cNvPr id="6861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6861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01379">
                                            <p:txEl>
                                              <p:pRg st="1" end="1"/>
                                            </p:txEl>
                                          </p:spTgt>
                                        </p:tgtEl>
                                        <p:attrNameLst>
                                          <p:attrName>style.visibility</p:attrName>
                                        </p:attrNameLst>
                                      </p:cBhvr>
                                      <p:to>
                                        <p:strVal val="visible"/>
                                      </p:to>
                                    </p:set>
                                    <p:animEffect transition="in" filter="slide(fromLeft)">
                                      <p:cBhvr>
                                        <p:cTn id="7" dur="500"/>
                                        <p:tgtEl>
                                          <p:spTgt spid="1013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01379">
                                            <p:txEl>
                                              <p:pRg st="2" end="2"/>
                                            </p:txEl>
                                          </p:spTgt>
                                        </p:tgtEl>
                                        <p:attrNameLst>
                                          <p:attrName>style.visibility</p:attrName>
                                        </p:attrNameLst>
                                      </p:cBhvr>
                                      <p:to>
                                        <p:strVal val="visible"/>
                                      </p:to>
                                    </p:set>
                                    <p:animEffect transition="in" filter="slide(fromLeft)">
                                      <p:cBhvr>
                                        <p:cTn id="12" dur="500"/>
                                        <p:tgtEl>
                                          <p:spTgt spid="1013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10240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02403" name="Rectangle 3"/>
          <p:cNvSpPr>
            <a:spLocks noGrp="1" noChangeArrowheads="1"/>
          </p:cNvSpPr>
          <p:nvPr>
            <p:ph type="body" idx="1"/>
          </p:nvPr>
        </p:nvSpPr>
        <p:spPr/>
        <p:txBody>
          <a:bodyPr/>
          <a:lstStyle/>
          <a:p>
            <a:pPr marL="609600" indent="-609600" eaLnBrk="1" hangingPunct="1">
              <a:defRPr/>
            </a:pPr>
            <a:r>
              <a:rPr lang="en-US" dirty="0" smtClean="0"/>
              <a:t>Facility Contact &amp; Evacuation Capability Assessment</a:t>
            </a:r>
          </a:p>
          <a:p>
            <a:pPr marL="990600" lvl="1" indent="-533400" eaLnBrk="1" hangingPunct="1">
              <a:buFontTx/>
              <a:buChar char="•"/>
              <a:defRPr/>
            </a:pPr>
            <a:r>
              <a:rPr lang="en-US" dirty="0" smtClean="0"/>
              <a:t>Evacuation Maps have been prepared for each Evacuation Zone and contain lists of known critical facilities, including Long Term Care Facilities. </a:t>
            </a:r>
          </a:p>
          <a:p>
            <a:pPr marL="1390650" lvl="2" indent="-533400" eaLnBrk="1" hangingPunct="1">
              <a:buFontTx/>
              <a:buChar char="•"/>
              <a:defRPr/>
            </a:pPr>
            <a:r>
              <a:rPr lang="en-US" dirty="0">
                <a:hlinkClick r:id="rId2"/>
              </a:rPr>
              <a:t>http://www.sjmap.org/evacmaps</a:t>
            </a:r>
            <a:r>
              <a:rPr lang="en-US" dirty="0" smtClean="0">
                <a:hlinkClick r:id="rId2"/>
              </a:rPr>
              <a:t>/</a:t>
            </a:r>
            <a:endParaRPr lang="en-US" dirty="0" smtClean="0"/>
          </a:p>
          <a:p>
            <a:pPr marL="857250" lvl="2" indent="0" eaLnBrk="1" hangingPunct="1">
              <a:buFont typeface="Wingdings" pitchFamily="2" charset="2"/>
              <a:buNone/>
              <a:defRPr/>
            </a:pPr>
            <a:endParaRPr lang="en-US" dirty="0" smtClean="0"/>
          </a:p>
        </p:txBody>
      </p:sp>
      <p:pic>
        <p:nvPicPr>
          <p:cNvPr id="69637" name="Picture 4" descr="County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9"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69640"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11571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15715" name="Rectangle 3"/>
          <p:cNvSpPr>
            <a:spLocks noGrp="1" noChangeArrowheads="1"/>
          </p:cNvSpPr>
          <p:nvPr>
            <p:ph type="body" idx="1"/>
          </p:nvPr>
        </p:nvSpPr>
        <p:spPr>
          <a:xfrm>
            <a:off x="609600" y="1600200"/>
            <a:ext cx="8001000" cy="4530725"/>
          </a:xfrm>
        </p:spPr>
        <p:txBody>
          <a:bodyPr/>
          <a:lstStyle/>
          <a:p>
            <a:pPr eaLnBrk="1" hangingPunct="1">
              <a:defRPr/>
            </a:pPr>
            <a:r>
              <a:rPr lang="en-US" dirty="0" smtClean="0"/>
              <a:t>be able to ….</a:t>
            </a:r>
          </a:p>
          <a:p>
            <a:pPr lvl="1" eaLnBrk="1" hangingPunct="1">
              <a:buFontTx/>
              <a:buChar char="•"/>
              <a:defRPr/>
            </a:pPr>
            <a:r>
              <a:rPr lang="en-US" dirty="0" smtClean="0"/>
              <a:t>Explain why you want to activate the plan early</a:t>
            </a:r>
          </a:p>
          <a:p>
            <a:pPr lvl="1" eaLnBrk="1" hangingPunct="1">
              <a:buFontTx/>
              <a:buNone/>
              <a:defRPr/>
            </a:pPr>
            <a:endParaRPr lang="en-US" sz="1200" dirty="0" smtClean="0"/>
          </a:p>
          <a:p>
            <a:pPr lvl="1" eaLnBrk="1" hangingPunct="1">
              <a:buFontTx/>
              <a:buChar char="•"/>
              <a:defRPr/>
            </a:pPr>
            <a:r>
              <a:rPr lang="en-US" dirty="0" smtClean="0"/>
              <a:t>Explain that you do not loose control of your facility by activating this plan</a:t>
            </a:r>
          </a:p>
        </p:txBody>
      </p:sp>
      <p:pic>
        <p:nvPicPr>
          <p:cNvPr id="10245"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0248"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115725" name="Picture 13" descr="MCBS02083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4419600"/>
            <a:ext cx="35115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2" name="Text Box 30"/>
          <p:cNvSpPr txBox="1">
            <a:spLocks noChangeArrowheads="1"/>
          </p:cNvSpPr>
          <p:nvPr/>
        </p:nvSpPr>
        <p:spPr bwMode="auto">
          <a:xfrm>
            <a:off x="3541712" y="5724525"/>
            <a:ext cx="209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400" b="1" i="1" dirty="0">
                <a:solidFill>
                  <a:srgbClr val="FFFF00"/>
                </a:solidFill>
                <a:effectLst>
                  <a:outerShdw blurRad="38100" dist="38100" dir="2700000" algn="tl">
                    <a:srgbClr val="000000"/>
                  </a:outerShdw>
                </a:effectLst>
              </a:rPr>
              <a:t>TEAM 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5715">
                                            <p:txEl>
                                              <p:pRg st="3" end="3"/>
                                            </p:txEl>
                                          </p:spTgt>
                                        </p:tgtEl>
                                        <p:attrNameLst>
                                          <p:attrName>style.visibility</p:attrName>
                                        </p:attrNameLst>
                                      </p:cBhvr>
                                      <p:to>
                                        <p:strVal val="visible"/>
                                      </p:to>
                                    </p:set>
                                    <p:animEffect transition="in" filter="slide(fromLeft)">
                                      <p:cBhvr>
                                        <p:cTn id="7" dur="500"/>
                                        <p:tgtEl>
                                          <p:spTgt spid="1157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5725"/>
                                        </p:tgtEl>
                                        <p:attrNameLst>
                                          <p:attrName>style.visibility</p:attrName>
                                        </p:attrNameLst>
                                      </p:cBhvr>
                                      <p:to>
                                        <p:strVal val="visible"/>
                                      </p:to>
                                    </p:set>
                                    <p:anim calcmode="lin" valueType="num">
                                      <p:cBhvr>
                                        <p:cTn id="12" dur="500" fill="hold"/>
                                        <p:tgtEl>
                                          <p:spTgt spid="115725"/>
                                        </p:tgtEl>
                                        <p:attrNameLst>
                                          <p:attrName>ppt_w</p:attrName>
                                        </p:attrNameLst>
                                      </p:cBhvr>
                                      <p:tavLst>
                                        <p:tav tm="0">
                                          <p:val>
                                            <p:fltVal val="0"/>
                                          </p:val>
                                        </p:tav>
                                        <p:tav tm="100000">
                                          <p:val>
                                            <p:strVal val="#ppt_w"/>
                                          </p:val>
                                        </p:tav>
                                      </p:tavLst>
                                    </p:anim>
                                    <p:anim calcmode="lin" valueType="num">
                                      <p:cBhvr>
                                        <p:cTn id="13" dur="500" fill="hold"/>
                                        <p:tgtEl>
                                          <p:spTgt spid="115725"/>
                                        </p:tgtEl>
                                        <p:attrNameLst>
                                          <p:attrName>ppt_h</p:attrName>
                                        </p:attrNameLst>
                                      </p:cBhvr>
                                      <p:tavLst>
                                        <p:tav tm="0">
                                          <p:val>
                                            <p:fltVal val="0"/>
                                          </p:val>
                                        </p:tav>
                                        <p:tav tm="100000">
                                          <p:val>
                                            <p:strVal val="#ppt_h"/>
                                          </p:val>
                                        </p:tav>
                                      </p:tavLst>
                                    </p:anim>
                                    <p:animEffect transition="in" filter="fade">
                                      <p:cBhvr>
                                        <p:cTn id="14" dur="500"/>
                                        <p:tgtEl>
                                          <p:spTgt spid="1157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5742"/>
                                        </p:tgtEl>
                                        <p:attrNameLst>
                                          <p:attrName>style.visibility</p:attrName>
                                        </p:attrNameLst>
                                      </p:cBhvr>
                                      <p:to>
                                        <p:strVal val="visible"/>
                                      </p:to>
                                    </p:set>
                                    <p:anim calcmode="lin" valueType="num">
                                      <p:cBhvr>
                                        <p:cTn id="17" dur="500" fill="hold"/>
                                        <p:tgtEl>
                                          <p:spTgt spid="115742"/>
                                        </p:tgtEl>
                                        <p:attrNameLst>
                                          <p:attrName>ppt_w</p:attrName>
                                        </p:attrNameLst>
                                      </p:cBhvr>
                                      <p:tavLst>
                                        <p:tav tm="0">
                                          <p:val>
                                            <p:fltVal val="0"/>
                                          </p:val>
                                        </p:tav>
                                        <p:tav tm="100000">
                                          <p:val>
                                            <p:strVal val="#ppt_w"/>
                                          </p:val>
                                        </p:tav>
                                      </p:tavLst>
                                    </p:anim>
                                    <p:anim calcmode="lin" valueType="num">
                                      <p:cBhvr>
                                        <p:cTn id="18" dur="500" fill="hold"/>
                                        <p:tgtEl>
                                          <p:spTgt spid="115742"/>
                                        </p:tgtEl>
                                        <p:attrNameLst>
                                          <p:attrName>ppt_h</p:attrName>
                                        </p:attrNameLst>
                                      </p:cBhvr>
                                      <p:tavLst>
                                        <p:tav tm="0">
                                          <p:val>
                                            <p:fltVal val="0"/>
                                          </p:val>
                                        </p:tav>
                                        <p:tav tm="100000">
                                          <p:val>
                                            <p:strVal val="#ppt_h"/>
                                          </p:val>
                                        </p:tav>
                                      </p:tavLst>
                                    </p:anim>
                                    <p:animEffect transition="in" filter="fade">
                                      <p:cBhvr>
                                        <p:cTn id="19" dur="500"/>
                                        <p:tgtEl>
                                          <p:spTgt spid="115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4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10342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03427" name="Rectangle 3"/>
          <p:cNvSpPr>
            <a:spLocks noGrp="1" noChangeArrowheads="1"/>
          </p:cNvSpPr>
          <p:nvPr>
            <p:ph type="body" idx="1"/>
          </p:nvPr>
        </p:nvSpPr>
        <p:spPr/>
        <p:txBody>
          <a:bodyPr/>
          <a:lstStyle/>
          <a:p>
            <a:pPr marL="609600" indent="-609600" eaLnBrk="1" hangingPunct="1">
              <a:lnSpc>
                <a:spcPct val="80000"/>
              </a:lnSpc>
              <a:defRPr/>
            </a:pPr>
            <a:r>
              <a:rPr lang="en-US" sz="2800" smtClean="0"/>
              <a:t>Facility Contact &amp; Evacuation Capability Assessment</a:t>
            </a:r>
          </a:p>
          <a:p>
            <a:pPr marL="990600" lvl="1" indent="-533400" eaLnBrk="1" hangingPunct="1">
              <a:lnSpc>
                <a:spcPct val="80000"/>
              </a:lnSpc>
              <a:buFontTx/>
              <a:buChar char="•"/>
              <a:defRPr/>
            </a:pPr>
            <a:r>
              <a:rPr lang="en-US" smtClean="0"/>
              <a:t>The Incident Commander will use these lists to ensure that contact is made with each Long Term Care Facility listed for the following purposes:</a:t>
            </a:r>
          </a:p>
          <a:p>
            <a:pPr marL="1371600" lvl="2" indent="-457200" eaLnBrk="1" hangingPunct="1">
              <a:lnSpc>
                <a:spcPct val="80000"/>
              </a:lnSpc>
              <a:buSzTx/>
              <a:buFontTx/>
              <a:buChar char="•"/>
              <a:defRPr/>
            </a:pPr>
            <a:r>
              <a:rPr lang="en-US" smtClean="0"/>
              <a:t>Ensure that the facility has received the evacuation order.</a:t>
            </a:r>
          </a:p>
          <a:p>
            <a:pPr marL="1371600" lvl="2" indent="-457200" eaLnBrk="1" hangingPunct="1">
              <a:lnSpc>
                <a:spcPct val="80000"/>
              </a:lnSpc>
              <a:buSzTx/>
              <a:buFontTx/>
              <a:buChar char="•"/>
              <a:defRPr/>
            </a:pPr>
            <a:r>
              <a:rPr lang="en-US" smtClean="0"/>
              <a:t>Assess the facility’s ability to carry out the evacuation order.  This assessment will place the facility in one of four Evacuation Status Categories (A to D). See Form LTC 402</a:t>
            </a:r>
          </a:p>
        </p:txBody>
      </p:sp>
      <p:pic>
        <p:nvPicPr>
          <p:cNvPr id="70661"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3"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70664"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03427">
                                            <p:txEl>
                                              <p:pRg st="2" end="2"/>
                                            </p:txEl>
                                          </p:spTgt>
                                        </p:tgtEl>
                                        <p:attrNameLst>
                                          <p:attrName>style.visibility</p:attrName>
                                        </p:attrNameLst>
                                      </p:cBhvr>
                                      <p:to>
                                        <p:strVal val="visible"/>
                                      </p:to>
                                    </p:set>
                                    <p:animEffect transition="in" filter="slide(fromLeft)">
                                      <p:cBhvr>
                                        <p:cTn id="7" dur="500"/>
                                        <p:tgtEl>
                                          <p:spTgt spid="10342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03427">
                                            <p:txEl>
                                              <p:pRg st="3" end="3"/>
                                            </p:txEl>
                                          </p:spTgt>
                                        </p:tgtEl>
                                        <p:attrNameLst>
                                          <p:attrName>style.visibility</p:attrName>
                                        </p:attrNameLst>
                                      </p:cBhvr>
                                      <p:to>
                                        <p:strVal val="visible"/>
                                      </p:to>
                                    </p:set>
                                    <p:animEffect transition="in" filter="slide(fromLeft)">
                                      <p:cBhvr>
                                        <p:cTn id="12" dur="500"/>
                                        <p:tgtEl>
                                          <p:spTgt spid="1034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Rectangle 6"/>
          <p:cNvSpPr>
            <a:spLocks noChangeArrowheads="1"/>
          </p:cNvSpPr>
          <p:nvPr/>
        </p:nvSpPr>
        <p:spPr bwMode="auto">
          <a:xfrm>
            <a:off x="4419600" y="152400"/>
            <a:ext cx="690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a:solidFill>
                  <a:srgbClr val="000000"/>
                </a:solidFill>
              </a:rPr>
              <a:t>11/1/07</a:t>
            </a:r>
          </a:p>
        </p:txBody>
      </p:sp>
      <p:sp>
        <p:nvSpPr>
          <p:cNvPr id="71687" name="Rectangle 7"/>
          <p:cNvSpPr>
            <a:spLocks noChangeArrowheads="1"/>
          </p:cNvSpPr>
          <p:nvPr/>
        </p:nvSpPr>
        <p:spPr bwMode="auto">
          <a:xfrm>
            <a:off x="4419600" y="381000"/>
            <a:ext cx="520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a:solidFill>
                  <a:srgbClr val="000000"/>
                </a:solidFill>
              </a:rPr>
              <a:t>1433</a:t>
            </a:r>
          </a:p>
        </p:txBody>
      </p:sp>
      <p:sp>
        <p:nvSpPr>
          <p:cNvPr id="71690" name="Rectangle 10"/>
          <p:cNvSpPr>
            <a:spLocks noChangeArrowheads="1"/>
          </p:cNvSpPr>
          <p:nvPr/>
        </p:nvSpPr>
        <p:spPr bwMode="auto">
          <a:xfrm>
            <a:off x="5334000" y="381000"/>
            <a:ext cx="3581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lgn="ctr">
              <a:spcBef>
                <a:spcPct val="0"/>
              </a:spcBef>
              <a:buClrTx/>
              <a:buSzTx/>
              <a:buFontTx/>
              <a:buNone/>
            </a:pPr>
            <a:r>
              <a:rPr lang="en-US" altLang="en-US" sz="2800" b="1">
                <a:solidFill>
                  <a:srgbClr val="FFFF00"/>
                </a:solidFill>
              </a:rPr>
              <a:t>Form LTC 402</a:t>
            </a:r>
          </a:p>
          <a:p>
            <a:pPr algn="ctr">
              <a:spcBef>
                <a:spcPct val="0"/>
              </a:spcBef>
              <a:buClrTx/>
              <a:buSzTx/>
              <a:buFontTx/>
              <a:buNone/>
            </a:pPr>
            <a:r>
              <a:rPr lang="en-US" altLang="en-US" sz="2800">
                <a:solidFill>
                  <a:srgbClr val="FFFF00"/>
                </a:solidFill>
              </a:rPr>
              <a:t>Enter the Evacuation</a:t>
            </a:r>
          </a:p>
          <a:p>
            <a:pPr algn="ctr">
              <a:spcBef>
                <a:spcPct val="0"/>
              </a:spcBef>
              <a:buClrTx/>
              <a:buSzTx/>
              <a:buFontTx/>
              <a:buNone/>
            </a:pPr>
            <a:r>
              <a:rPr lang="en-US" altLang="en-US" sz="2800">
                <a:solidFill>
                  <a:srgbClr val="FFFF00"/>
                </a:solidFill>
              </a:rPr>
              <a:t>Status Category</a:t>
            </a:r>
          </a:p>
        </p:txBody>
      </p:sp>
      <p:sp>
        <p:nvSpPr>
          <p:cNvPr id="71691" name="Line 14"/>
          <p:cNvSpPr>
            <a:spLocks noChangeShapeType="1"/>
          </p:cNvSpPr>
          <p:nvPr/>
        </p:nvSpPr>
        <p:spPr bwMode="auto">
          <a:xfrm flipH="1">
            <a:off x="5486400" y="1754187"/>
            <a:ext cx="798513" cy="508683"/>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2" name="Text Box 16"/>
          <p:cNvSpPr txBox="1">
            <a:spLocks noChangeArrowheads="1"/>
          </p:cNvSpPr>
          <p:nvPr/>
        </p:nvSpPr>
        <p:spPr bwMode="auto">
          <a:xfrm>
            <a:off x="6437313" y="2060575"/>
            <a:ext cx="11144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lgn="ctr">
              <a:spcBef>
                <a:spcPct val="0"/>
              </a:spcBef>
              <a:buClrTx/>
              <a:buSzTx/>
              <a:buFontTx/>
              <a:buNone/>
            </a:pPr>
            <a:r>
              <a:rPr lang="en-US" altLang="en-US" sz="2400" b="1" dirty="0">
                <a:solidFill>
                  <a:srgbClr val="FF0000"/>
                </a:solidFill>
              </a:rPr>
              <a:t>GOOD</a:t>
            </a:r>
          </a:p>
          <a:p>
            <a:pPr algn="ctr">
              <a:spcBef>
                <a:spcPct val="0"/>
              </a:spcBef>
              <a:buClrTx/>
              <a:buSzTx/>
              <a:buFontTx/>
              <a:buNone/>
            </a:pPr>
            <a:endParaRPr lang="en-US" altLang="en-US" sz="2400" b="1" dirty="0"/>
          </a:p>
          <a:p>
            <a:pPr algn="ctr">
              <a:spcBef>
                <a:spcPct val="0"/>
              </a:spcBef>
              <a:buClrTx/>
              <a:buSzTx/>
              <a:buFontTx/>
              <a:buNone/>
            </a:pPr>
            <a:endParaRPr lang="en-US" altLang="en-US" sz="2400" b="1" dirty="0"/>
          </a:p>
          <a:p>
            <a:pPr algn="ctr">
              <a:spcBef>
                <a:spcPct val="0"/>
              </a:spcBef>
              <a:buClrTx/>
              <a:buSzTx/>
              <a:buFontTx/>
              <a:buNone/>
            </a:pPr>
            <a:endParaRPr lang="en-US" altLang="en-US" sz="2400" b="1" dirty="0"/>
          </a:p>
          <a:p>
            <a:pPr algn="ctr">
              <a:spcBef>
                <a:spcPct val="0"/>
              </a:spcBef>
              <a:buClrTx/>
              <a:buSzTx/>
              <a:buFontTx/>
              <a:buNone/>
            </a:pPr>
            <a:endParaRPr lang="en-US" altLang="en-US" sz="2400" b="1" dirty="0"/>
          </a:p>
          <a:p>
            <a:pPr algn="ctr">
              <a:spcBef>
                <a:spcPct val="0"/>
              </a:spcBef>
              <a:buClrTx/>
              <a:buSzTx/>
              <a:buFontTx/>
              <a:buNone/>
            </a:pPr>
            <a:endParaRPr lang="en-US" altLang="en-US" sz="2400" b="1" dirty="0"/>
          </a:p>
          <a:p>
            <a:pPr algn="ctr">
              <a:spcBef>
                <a:spcPct val="0"/>
              </a:spcBef>
              <a:buClrTx/>
              <a:buSzTx/>
              <a:buFontTx/>
              <a:buNone/>
            </a:pPr>
            <a:r>
              <a:rPr lang="en-US" altLang="en-US" sz="2400" b="1" dirty="0">
                <a:solidFill>
                  <a:srgbClr val="FF0000"/>
                </a:solidFill>
              </a:rPr>
              <a:t>BAD</a:t>
            </a:r>
          </a:p>
        </p:txBody>
      </p:sp>
      <p:sp>
        <p:nvSpPr>
          <p:cNvPr id="71693" name="Line 18"/>
          <p:cNvSpPr>
            <a:spLocks noChangeShapeType="1"/>
          </p:cNvSpPr>
          <p:nvPr/>
        </p:nvSpPr>
        <p:spPr bwMode="auto">
          <a:xfrm>
            <a:off x="6934200" y="2514600"/>
            <a:ext cx="0" cy="1676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25" y="76200"/>
            <a:ext cx="5120300" cy="657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7"/>
          <p:cNvSpPr>
            <a:spLocks noChangeArrowheads="1"/>
          </p:cNvSpPr>
          <p:nvPr/>
        </p:nvSpPr>
        <p:spPr bwMode="auto">
          <a:xfrm>
            <a:off x="1676400" y="625475"/>
            <a:ext cx="2474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Joe Rescue, City Fire Department</a:t>
            </a:r>
          </a:p>
        </p:txBody>
      </p:sp>
      <p:sp>
        <p:nvSpPr>
          <p:cNvPr id="16" name="Rectangle 8"/>
          <p:cNvSpPr>
            <a:spLocks noChangeArrowheads="1"/>
          </p:cNvSpPr>
          <p:nvPr/>
        </p:nvSpPr>
        <p:spPr bwMode="auto">
          <a:xfrm>
            <a:off x="2010568" y="381000"/>
            <a:ext cx="18065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Ima Gonatakecareofyou</a:t>
            </a:r>
          </a:p>
        </p:txBody>
      </p:sp>
      <p:sp>
        <p:nvSpPr>
          <p:cNvPr id="17" name="Rectangle 11"/>
          <p:cNvSpPr>
            <a:spLocks noChangeArrowheads="1"/>
          </p:cNvSpPr>
          <p:nvPr/>
        </p:nvSpPr>
        <p:spPr bwMode="auto">
          <a:xfrm>
            <a:off x="4724400" y="20574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2400" dirty="0">
                <a:solidFill>
                  <a:srgbClr val="000000"/>
                </a:solidFill>
              </a:rPr>
              <a:t>X</a:t>
            </a:r>
          </a:p>
        </p:txBody>
      </p:sp>
      <p:sp>
        <p:nvSpPr>
          <p:cNvPr id="18" name="Rectangle 10"/>
          <p:cNvSpPr>
            <a:spLocks noChangeArrowheads="1"/>
          </p:cNvSpPr>
          <p:nvPr/>
        </p:nvSpPr>
        <p:spPr bwMode="auto">
          <a:xfrm>
            <a:off x="4591050" y="381000"/>
            <a:ext cx="520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1433</a:t>
            </a:r>
          </a:p>
        </p:txBody>
      </p:sp>
      <p:sp>
        <p:nvSpPr>
          <p:cNvPr id="19" name="Rectangle 12"/>
          <p:cNvSpPr>
            <a:spLocks noChangeArrowheads="1"/>
          </p:cNvSpPr>
          <p:nvPr/>
        </p:nvSpPr>
        <p:spPr bwMode="auto">
          <a:xfrm>
            <a:off x="381000" y="53340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The facility can handle the evacuation on their own.  </a:t>
            </a:r>
          </a:p>
          <a:p>
            <a:pPr>
              <a:spcBef>
                <a:spcPct val="0"/>
              </a:spcBef>
              <a:buClrTx/>
              <a:buSzTx/>
              <a:buFontTx/>
              <a:buNone/>
            </a:pPr>
            <a:r>
              <a:rPr lang="en-US" altLang="en-US" sz="1200" dirty="0">
                <a:solidFill>
                  <a:srgbClr val="000000"/>
                </a:solidFill>
              </a:rPr>
              <a:t>Will start transporting patients/residents by 1500 hours.</a:t>
            </a:r>
          </a:p>
        </p:txBody>
      </p:sp>
      <p:sp>
        <p:nvSpPr>
          <p:cNvPr id="20" name="Rectangle 6"/>
          <p:cNvSpPr>
            <a:spLocks noChangeArrowheads="1"/>
          </p:cNvSpPr>
          <p:nvPr/>
        </p:nvSpPr>
        <p:spPr bwMode="auto">
          <a:xfrm>
            <a:off x="1371600" y="85725"/>
            <a:ext cx="1816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a:solidFill>
                  <a:srgbClr val="000000"/>
                </a:solidFill>
              </a:rPr>
              <a:t>Best Darn Care In Town</a:t>
            </a:r>
          </a:p>
        </p:txBody>
      </p:sp>
      <p:sp>
        <p:nvSpPr>
          <p:cNvPr id="21" name="Rectangle 9"/>
          <p:cNvSpPr>
            <a:spLocks noChangeArrowheads="1"/>
          </p:cNvSpPr>
          <p:nvPr/>
        </p:nvSpPr>
        <p:spPr bwMode="auto">
          <a:xfrm>
            <a:off x="4503388" y="76200"/>
            <a:ext cx="6960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a:spcBef>
                <a:spcPct val="0"/>
              </a:spcBef>
              <a:buClrTx/>
              <a:buSzTx/>
              <a:buFontTx/>
              <a:buNone/>
            </a:pPr>
            <a:r>
              <a:rPr lang="en-US" altLang="en-US" sz="1200" dirty="0" smtClean="0">
                <a:solidFill>
                  <a:srgbClr val="000000"/>
                </a:solidFill>
              </a:rPr>
              <a:t>6/27/17</a:t>
            </a:r>
            <a:endParaRPr lang="en-US" altLang="en-US" sz="12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92">
                                            <p:txEl>
                                              <p:pRg st="0" end="0"/>
                                            </p:txEl>
                                          </p:spTgt>
                                        </p:tgtEl>
                                        <p:attrNameLst>
                                          <p:attrName>style.visibility</p:attrName>
                                        </p:attrNameLst>
                                      </p:cBhvr>
                                      <p:to>
                                        <p:strVal val="visible"/>
                                      </p:to>
                                    </p:set>
                                    <p:animEffect transition="in" filter="wipe(up)">
                                      <p:cBhvr>
                                        <p:cTn id="7" dur="500"/>
                                        <p:tgtEl>
                                          <p:spTgt spid="7169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71692">
                                            <p:txEl>
                                              <p:pRg st="6" end="6"/>
                                            </p:txEl>
                                          </p:spTgt>
                                        </p:tgtEl>
                                        <p:attrNameLst>
                                          <p:attrName>style.visibility</p:attrName>
                                        </p:attrNameLst>
                                      </p:cBhvr>
                                      <p:to>
                                        <p:strVal val="visible"/>
                                      </p:to>
                                    </p:set>
                                    <p:animEffect transition="in" filter="wipe(up)">
                                      <p:cBhvr>
                                        <p:cTn id="10" dur="500"/>
                                        <p:tgtEl>
                                          <p:spTgt spid="71692">
                                            <p:txEl>
                                              <p:pRg st="6" end="6"/>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1693"/>
                                        </p:tgtEl>
                                        <p:attrNameLst>
                                          <p:attrName>style.visibility</p:attrName>
                                        </p:attrNameLst>
                                      </p:cBhvr>
                                      <p:to>
                                        <p:strVal val="visible"/>
                                      </p:to>
                                    </p:set>
                                    <p:animEffect transition="in" filter="wipe(up)">
                                      <p:cBhvr>
                                        <p:cTn id="13" dur="500"/>
                                        <p:tgtEl>
                                          <p:spTgt spid="71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pPr>
              <a:defRPr/>
            </a:pPr>
            <a:r>
              <a:rPr lang="en-US"/>
              <a:t>Long Term Care Evacuation Plan </a:t>
            </a:r>
          </a:p>
        </p:txBody>
      </p:sp>
      <p:sp>
        <p:nvSpPr>
          <p:cNvPr id="72706"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72707" name="Rectangle 3"/>
          <p:cNvSpPr>
            <a:spLocks noGrp="1" noChangeArrowheads="1"/>
          </p:cNvSpPr>
          <p:nvPr>
            <p:ph type="body" idx="1"/>
          </p:nvPr>
        </p:nvSpPr>
        <p:spPr/>
        <p:txBody>
          <a:bodyPr/>
          <a:lstStyle/>
          <a:p>
            <a:pPr eaLnBrk="1" hangingPunct="1">
              <a:defRPr/>
            </a:pPr>
            <a:r>
              <a:rPr lang="en-US" smtClean="0"/>
              <a:t>Summary</a:t>
            </a:r>
          </a:p>
          <a:p>
            <a:pPr lvl="1" eaLnBrk="1" hangingPunct="1">
              <a:buFontTx/>
              <a:buChar char="•"/>
              <a:defRPr/>
            </a:pPr>
            <a:r>
              <a:rPr lang="en-US" smtClean="0"/>
              <a:t>Evacuation Flowchart</a:t>
            </a:r>
          </a:p>
          <a:p>
            <a:pPr lvl="1" eaLnBrk="1" hangingPunct="1">
              <a:buFontTx/>
              <a:buChar char="•"/>
              <a:defRPr/>
            </a:pPr>
            <a:r>
              <a:rPr lang="en-US" smtClean="0"/>
              <a:t>Facility Evacuation Checklist</a:t>
            </a:r>
          </a:p>
        </p:txBody>
      </p:sp>
      <p:pic>
        <p:nvPicPr>
          <p:cNvPr id="7270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7271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72713" name="Picture 8" descr="MCj043492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962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p:cNvSpPr>
            <a:spLocks noGrp="1"/>
          </p:cNvSpPr>
          <p:nvPr>
            <p:ph type="ftr" sz="quarter" idx="11"/>
          </p:nvPr>
        </p:nvSpPr>
        <p:spPr/>
        <p:txBody>
          <a:bodyPr/>
          <a:lstStyle/>
          <a:p>
            <a:pPr>
              <a:defRPr/>
            </a:pPr>
            <a:r>
              <a:rPr lang="en-US"/>
              <a:t>Long Term Care Evacuation Plan </a:t>
            </a:r>
          </a:p>
        </p:txBody>
      </p:sp>
      <p:sp>
        <p:nvSpPr>
          <p:cNvPr id="119810"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pic>
        <p:nvPicPr>
          <p:cNvPr id="73732" name="Picture 3"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Line 4"/>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4" name="Freeform 5"/>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73735" name="Freeform 6"/>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
        <p:nvSpPr>
          <p:cNvPr id="73736" name="Line 7"/>
          <p:cNvSpPr>
            <a:spLocks noChangeShapeType="1"/>
          </p:cNvSpPr>
          <p:nvPr/>
        </p:nvSpPr>
        <p:spPr bwMode="auto">
          <a:xfrm>
            <a:off x="4419600" y="2590800"/>
            <a:ext cx="0" cy="9144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7" name="Line 8"/>
          <p:cNvSpPr>
            <a:spLocks noChangeShapeType="1"/>
          </p:cNvSpPr>
          <p:nvPr/>
        </p:nvSpPr>
        <p:spPr bwMode="auto">
          <a:xfrm flipH="1">
            <a:off x="2209800" y="4114800"/>
            <a:ext cx="46482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8" name="Text Box 9"/>
          <p:cNvSpPr txBox="1">
            <a:spLocks noChangeArrowheads="1"/>
          </p:cNvSpPr>
          <p:nvPr/>
        </p:nvSpPr>
        <p:spPr bwMode="auto">
          <a:xfrm>
            <a:off x="2971800" y="3429000"/>
            <a:ext cx="311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Must Evacuate Immediately?</a:t>
            </a:r>
          </a:p>
        </p:txBody>
      </p:sp>
      <p:sp>
        <p:nvSpPr>
          <p:cNvPr id="73739" name="AutoShape 10"/>
          <p:cNvSpPr>
            <a:spLocks noChangeArrowheads="1"/>
          </p:cNvSpPr>
          <p:nvPr/>
        </p:nvSpPr>
        <p:spPr bwMode="auto">
          <a:xfrm rot="930919">
            <a:off x="3276600" y="1600200"/>
            <a:ext cx="2438400" cy="14478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endParaRPr lang="en-US" altLang="en-US" sz="1800"/>
          </a:p>
        </p:txBody>
      </p:sp>
      <p:sp>
        <p:nvSpPr>
          <p:cNvPr id="73740" name="Text Box 11"/>
          <p:cNvSpPr txBox="1">
            <a:spLocks noChangeArrowheads="1"/>
          </p:cNvSpPr>
          <p:nvPr/>
        </p:nvSpPr>
        <p:spPr bwMode="auto">
          <a:xfrm>
            <a:off x="3657600" y="2133600"/>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Event Occurs</a:t>
            </a:r>
          </a:p>
        </p:txBody>
      </p:sp>
      <p:sp>
        <p:nvSpPr>
          <p:cNvPr id="73741" name="Line 12"/>
          <p:cNvSpPr>
            <a:spLocks noChangeShapeType="1"/>
          </p:cNvSpPr>
          <p:nvPr/>
        </p:nvSpPr>
        <p:spPr bwMode="auto">
          <a:xfrm>
            <a:off x="4419600" y="3810000"/>
            <a:ext cx="0" cy="3048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42" name="Text Box 13"/>
          <p:cNvSpPr txBox="1">
            <a:spLocks noChangeArrowheads="1"/>
          </p:cNvSpPr>
          <p:nvPr/>
        </p:nvSpPr>
        <p:spPr bwMode="auto">
          <a:xfrm>
            <a:off x="1752600" y="396240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No</a:t>
            </a:r>
          </a:p>
        </p:txBody>
      </p:sp>
      <p:sp>
        <p:nvSpPr>
          <p:cNvPr id="73743" name="Text Box 14"/>
          <p:cNvSpPr txBox="1">
            <a:spLocks noChangeArrowheads="1"/>
          </p:cNvSpPr>
          <p:nvPr/>
        </p:nvSpPr>
        <p:spPr bwMode="auto">
          <a:xfrm>
            <a:off x="6781800" y="388620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Yes</a:t>
            </a:r>
          </a:p>
        </p:txBody>
      </p:sp>
      <p:sp>
        <p:nvSpPr>
          <p:cNvPr id="73744" name="Line 15"/>
          <p:cNvSpPr>
            <a:spLocks noChangeShapeType="1"/>
          </p:cNvSpPr>
          <p:nvPr/>
        </p:nvSpPr>
        <p:spPr bwMode="auto">
          <a:xfrm>
            <a:off x="1981200" y="4267200"/>
            <a:ext cx="0" cy="304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45" name="Line 16"/>
          <p:cNvSpPr>
            <a:spLocks noChangeShapeType="1"/>
          </p:cNvSpPr>
          <p:nvPr/>
        </p:nvSpPr>
        <p:spPr bwMode="auto">
          <a:xfrm>
            <a:off x="7086600" y="4191000"/>
            <a:ext cx="0" cy="304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46" name="Text Box 17"/>
          <p:cNvSpPr txBox="1">
            <a:spLocks noChangeArrowheads="1"/>
          </p:cNvSpPr>
          <p:nvPr/>
        </p:nvSpPr>
        <p:spPr bwMode="auto">
          <a:xfrm>
            <a:off x="914400" y="457200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Planned Evacuation</a:t>
            </a:r>
          </a:p>
        </p:txBody>
      </p:sp>
      <p:sp>
        <p:nvSpPr>
          <p:cNvPr id="73747" name="Text Box 18"/>
          <p:cNvSpPr txBox="1">
            <a:spLocks noChangeArrowheads="1"/>
          </p:cNvSpPr>
          <p:nvPr/>
        </p:nvSpPr>
        <p:spPr bwMode="auto">
          <a:xfrm>
            <a:off x="5943600" y="4495800"/>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r>
              <a:rPr lang="en-US" altLang="en-US" sz="1800"/>
              <a:t>Emergent Evacuation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113" y="0"/>
            <a:ext cx="4803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Rectangle 51"/>
          <p:cNvSpPr>
            <a:spLocks noChangeArrowheads="1"/>
          </p:cNvSpPr>
          <p:nvPr/>
        </p:nvSpPr>
        <p:spPr bwMode="auto">
          <a:xfrm>
            <a:off x="4648200" y="1752600"/>
            <a:ext cx="2286000" cy="419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endParaRPr lang="en-US" altLang="en-US" sz="1800"/>
          </a:p>
        </p:txBody>
      </p:sp>
      <p:sp>
        <p:nvSpPr>
          <p:cNvPr id="74756" name="Rectangle 52"/>
          <p:cNvSpPr>
            <a:spLocks noChangeArrowheads="1"/>
          </p:cNvSpPr>
          <p:nvPr/>
        </p:nvSpPr>
        <p:spPr bwMode="auto">
          <a:xfrm>
            <a:off x="5181600" y="5943600"/>
            <a:ext cx="15240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endParaRPr lang="en-US" altLang="en-US" sz="180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113" y="0"/>
            <a:ext cx="4803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3"/>
          <p:cNvSpPr>
            <a:spLocks noChangeArrowheads="1"/>
          </p:cNvSpPr>
          <p:nvPr/>
        </p:nvSpPr>
        <p:spPr bwMode="auto">
          <a:xfrm>
            <a:off x="2209800" y="1752600"/>
            <a:ext cx="2362200" cy="5105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endParaRPr lang="en-US" altLang="en-US" sz="1800"/>
          </a:p>
        </p:txBody>
      </p:sp>
      <p:sp>
        <p:nvSpPr>
          <p:cNvPr id="75780" name="Rectangle 4"/>
          <p:cNvSpPr>
            <a:spLocks noChangeArrowheads="1"/>
          </p:cNvSpPr>
          <p:nvPr/>
        </p:nvSpPr>
        <p:spPr bwMode="auto">
          <a:xfrm>
            <a:off x="4038600" y="6096000"/>
            <a:ext cx="1143000" cy="76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charset="0"/>
              </a:defRPr>
            </a:lvl9pPr>
          </a:lstStyle>
          <a:p>
            <a:pPr>
              <a:spcBef>
                <a:spcPct val="0"/>
              </a:spcBef>
              <a:buClrTx/>
              <a:buSzTx/>
              <a:buFontTx/>
              <a:buNone/>
            </a:pPr>
            <a:endParaRPr lang="en-US" altLang="en-US" sz="18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535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Long Term Care Evacuation Plan </a:t>
            </a:r>
          </a:p>
        </p:txBody>
      </p:sp>
      <p:sp>
        <p:nvSpPr>
          <p:cNvPr id="121858"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21859" name="Rectangle 3"/>
          <p:cNvSpPr>
            <a:spLocks noGrp="1" noChangeArrowheads="1"/>
          </p:cNvSpPr>
          <p:nvPr>
            <p:ph type="body" idx="1"/>
          </p:nvPr>
        </p:nvSpPr>
        <p:spPr/>
        <p:txBody>
          <a:bodyPr/>
          <a:lstStyle/>
          <a:p>
            <a:pPr eaLnBrk="1" hangingPunct="1">
              <a:defRPr/>
            </a:pPr>
            <a:r>
              <a:rPr lang="en-US" smtClean="0"/>
              <a:t>A Keep It Simple Tip!</a:t>
            </a:r>
          </a:p>
          <a:p>
            <a:pPr lvl="1" eaLnBrk="1" hangingPunct="1">
              <a:buFontTx/>
              <a:buChar char="•"/>
              <a:defRPr/>
            </a:pPr>
            <a:r>
              <a:rPr lang="en-US" smtClean="0"/>
              <a:t>Keep extra copies of the Evacuation Flowchart and Facility Evacuation Checklist  on a clipboard for easy access.</a:t>
            </a:r>
          </a:p>
          <a:p>
            <a:pPr lvl="1" eaLnBrk="1" hangingPunct="1">
              <a:buFontTx/>
              <a:buNone/>
              <a:defRPr/>
            </a:pPr>
            <a:endParaRPr lang="en-US" smtClean="0"/>
          </a:p>
          <a:p>
            <a:pPr lvl="1" eaLnBrk="1" hangingPunct="1">
              <a:buFontTx/>
              <a:buChar char="•"/>
              <a:defRPr/>
            </a:pPr>
            <a:r>
              <a:rPr lang="en-US" smtClean="0"/>
              <a:t>Keep extra copies of the forms on a clipboard; especially the Emergency Evacuation Destination Categories Form (LTC 401)</a:t>
            </a:r>
          </a:p>
        </p:txBody>
      </p:sp>
      <p:pic>
        <p:nvPicPr>
          <p:cNvPr id="7782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3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7783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pic>
        <p:nvPicPr>
          <p:cNvPr id="77833" name="Picture 8" descr="MCj043492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33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21859">
                                            <p:txEl>
                                              <p:pRg st="1" end="1"/>
                                            </p:txEl>
                                          </p:spTgt>
                                        </p:tgtEl>
                                        <p:attrNameLst>
                                          <p:attrName>style.visibility</p:attrName>
                                        </p:attrNameLst>
                                      </p:cBhvr>
                                      <p:to>
                                        <p:strVal val="visible"/>
                                      </p:to>
                                    </p:set>
                                    <p:animEffect transition="in" filter="slide(fromLeft)">
                                      <p:cBhvr>
                                        <p:cTn id="7" dur="500"/>
                                        <p:tgtEl>
                                          <p:spTgt spid="12185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121859">
                                            <p:txEl>
                                              <p:pRg st="3" end="3"/>
                                            </p:txEl>
                                          </p:spTgt>
                                        </p:tgtEl>
                                        <p:attrNameLst>
                                          <p:attrName>style.visibility</p:attrName>
                                        </p:attrNameLst>
                                      </p:cBhvr>
                                      <p:to>
                                        <p:strVal val="visible"/>
                                      </p:to>
                                    </p:set>
                                    <p:animEffect transition="in" filter="slide(fromLeft)">
                                      <p:cBhvr>
                                        <p:cTn id="12" dur="500"/>
                                        <p:tgtEl>
                                          <p:spTgt spid="1218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125954"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125955" name="Rectangle 3"/>
          <p:cNvSpPr>
            <a:spLocks noGrp="1" noChangeArrowheads="1"/>
          </p:cNvSpPr>
          <p:nvPr>
            <p:ph type="body" idx="1"/>
          </p:nvPr>
        </p:nvSpPr>
        <p:spPr/>
        <p:txBody>
          <a:bodyPr/>
          <a:lstStyle/>
          <a:p>
            <a:pPr algn="ctr" eaLnBrk="1" hangingPunct="1">
              <a:buFont typeface="Wingdings" pitchFamily="2" charset="2"/>
              <a:buNone/>
              <a:defRPr/>
            </a:pPr>
            <a:endParaRPr lang="en-US" sz="3600" dirty="0" smtClean="0"/>
          </a:p>
          <a:p>
            <a:pPr algn="ctr" eaLnBrk="1" hangingPunct="1">
              <a:buFont typeface="Wingdings" pitchFamily="2" charset="2"/>
              <a:buNone/>
              <a:defRPr/>
            </a:pPr>
            <a:r>
              <a:rPr lang="en-US" sz="4800" dirty="0" smtClean="0"/>
              <a:t>Questions?</a:t>
            </a:r>
          </a:p>
        </p:txBody>
      </p:sp>
      <p:pic>
        <p:nvPicPr>
          <p:cNvPr id="7885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7885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3584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35843" name="Rectangle 3"/>
          <p:cNvSpPr>
            <a:spLocks noGrp="1" noChangeArrowheads="1"/>
          </p:cNvSpPr>
          <p:nvPr>
            <p:ph type="body" idx="1"/>
          </p:nvPr>
        </p:nvSpPr>
        <p:spPr/>
        <p:txBody>
          <a:bodyPr/>
          <a:lstStyle/>
          <a:p>
            <a:pPr eaLnBrk="1" hangingPunct="1">
              <a:defRPr/>
            </a:pPr>
            <a:r>
              <a:rPr lang="en-US" dirty="0" smtClean="0"/>
              <a:t>Purpose and Scope</a:t>
            </a:r>
          </a:p>
          <a:p>
            <a:pPr lvl="1" eaLnBrk="1" hangingPunct="1">
              <a:buFontTx/>
              <a:buChar char="•"/>
              <a:defRPr/>
            </a:pPr>
            <a:r>
              <a:rPr lang="en-US" dirty="0">
                <a:effectLst/>
              </a:rPr>
              <a:t>The purpose of this plan is to ensure the orderly and timely movement of patients/residents from single or multiple facilities which need to be evacuated to a safe location.  </a:t>
            </a:r>
          </a:p>
          <a:p>
            <a:pPr marL="457200" lvl="1" indent="0" eaLnBrk="1" hangingPunct="1">
              <a:buFontTx/>
              <a:buNone/>
              <a:defRPr/>
            </a:pPr>
            <a:endParaRPr lang="en-US" sz="1200" dirty="0" smtClean="0">
              <a:effectLst/>
            </a:endParaRPr>
          </a:p>
          <a:p>
            <a:pPr lvl="1" eaLnBrk="1" hangingPunct="1">
              <a:buFontTx/>
              <a:buChar char="•"/>
              <a:defRPr/>
            </a:pPr>
            <a:r>
              <a:rPr lang="en-US" dirty="0" smtClean="0">
                <a:effectLst/>
              </a:rPr>
              <a:t>This </a:t>
            </a:r>
            <a:r>
              <a:rPr lang="en-US" dirty="0">
                <a:effectLst/>
              </a:rPr>
              <a:t>plan is intended for all Skilled Nursing Facilities, as defined by Title 22 CCR Section 72103, located within San Joaquin County. </a:t>
            </a:r>
            <a:r>
              <a:rPr lang="en-US" dirty="0" smtClean="0"/>
              <a:t> </a:t>
            </a:r>
            <a:r>
              <a:rPr lang="en-US" sz="1400" dirty="0" smtClean="0"/>
              <a:t>     </a:t>
            </a:r>
          </a:p>
          <a:p>
            <a:pPr lvl="1" eaLnBrk="1" hangingPunct="1">
              <a:buFontTx/>
              <a:buChar char="•"/>
              <a:defRPr/>
            </a:pPr>
            <a:endParaRPr lang="en-US" sz="1400" dirty="0" smtClean="0"/>
          </a:p>
          <a:p>
            <a:pPr lvl="1" eaLnBrk="1" hangingPunct="1">
              <a:buFontTx/>
              <a:buNone/>
              <a:defRPr/>
            </a:pPr>
            <a:endParaRPr lang="en-US" sz="1400" dirty="0" smtClean="0"/>
          </a:p>
          <a:p>
            <a:pPr lvl="1" algn="r" eaLnBrk="1" hangingPunct="1">
              <a:buFontTx/>
              <a:buNone/>
              <a:defRPr/>
            </a:pPr>
            <a:endParaRPr lang="en-US" sz="2000" i="1" dirty="0" smtClean="0"/>
          </a:p>
        </p:txBody>
      </p:sp>
      <p:pic>
        <p:nvPicPr>
          <p:cNvPr id="11269"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1272"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35843">
                                            <p:txEl>
                                              <p:pRg st="3" end="3"/>
                                            </p:txEl>
                                          </p:spTgt>
                                        </p:tgtEl>
                                        <p:attrNameLst>
                                          <p:attrName>style.visibility</p:attrName>
                                        </p:attrNameLst>
                                      </p:cBhvr>
                                      <p:to>
                                        <p:strVal val="visible"/>
                                      </p:to>
                                    </p:set>
                                    <p:animEffect transition="in" filter="slide(fromLeft)">
                                      <p:cBhvr>
                                        <p:cTn id="7" dur="500"/>
                                        <p:tgtEl>
                                          <p:spTgt spid="358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Long Term Care Evacuation Plan </a:t>
            </a:r>
          </a:p>
        </p:txBody>
      </p:sp>
      <p:sp>
        <p:nvSpPr>
          <p:cNvPr id="35842" name="Rectangle 2"/>
          <p:cNvSpPr>
            <a:spLocks noGrp="1" noChangeArrowheads="1"/>
          </p:cNvSpPr>
          <p:nvPr>
            <p:ph type="title"/>
          </p:nvPr>
        </p:nvSpPr>
        <p:spPr>
          <a:xfrm>
            <a:off x="762000" y="0"/>
            <a:ext cx="5029200" cy="1143000"/>
          </a:xfrm>
        </p:spPr>
        <p:txBody>
          <a:bodyPr/>
          <a:lstStyle/>
          <a:p>
            <a:pPr eaLnBrk="1" hangingPunct="1">
              <a:defRPr/>
            </a:pPr>
            <a:r>
              <a:rPr lang="en-US" sz="2800" b="1" smtClean="0"/>
              <a:t>San Joaquin County</a:t>
            </a:r>
            <a:r>
              <a:rPr lang="en-US" smtClean="0"/>
              <a:t/>
            </a:r>
            <a:br>
              <a:rPr lang="en-US" smtClean="0"/>
            </a:br>
            <a:r>
              <a:rPr lang="en-US" sz="1800" smtClean="0"/>
              <a:t>Emergency Medical Services Agency</a:t>
            </a:r>
          </a:p>
        </p:txBody>
      </p:sp>
      <p:sp>
        <p:nvSpPr>
          <p:cNvPr id="35843" name="Rectangle 3"/>
          <p:cNvSpPr>
            <a:spLocks noGrp="1" noChangeArrowheads="1"/>
          </p:cNvSpPr>
          <p:nvPr>
            <p:ph type="body" idx="1"/>
          </p:nvPr>
        </p:nvSpPr>
        <p:spPr>
          <a:xfrm>
            <a:off x="457200" y="1447800"/>
            <a:ext cx="8229600" cy="4530725"/>
          </a:xfrm>
        </p:spPr>
        <p:txBody>
          <a:bodyPr/>
          <a:lstStyle/>
          <a:p>
            <a:pPr eaLnBrk="1" hangingPunct="1">
              <a:defRPr/>
            </a:pPr>
            <a:r>
              <a:rPr lang="en-US" dirty="0" smtClean="0"/>
              <a:t>Authority</a:t>
            </a:r>
          </a:p>
          <a:p>
            <a:pPr lvl="1" eaLnBrk="1" hangingPunct="1">
              <a:buFontTx/>
              <a:buChar char="•"/>
              <a:defRPr/>
            </a:pPr>
            <a:r>
              <a:rPr lang="en-US" dirty="0" smtClean="0"/>
              <a:t>This plan is issued under the joint authority of the San Joaquin County Emergency Medical Services Agency Administrator and the San Joaquin County Public Health Officer. </a:t>
            </a:r>
          </a:p>
          <a:p>
            <a:pPr lvl="1" eaLnBrk="1" hangingPunct="1">
              <a:buFontTx/>
              <a:buNone/>
              <a:defRPr/>
            </a:pPr>
            <a:r>
              <a:rPr lang="en-US" sz="1400" dirty="0" smtClean="0"/>
              <a:t>       (</a:t>
            </a:r>
            <a:r>
              <a:rPr lang="en-US" sz="1400" i="1" dirty="0" smtClean="0"/>
              <a:t>California Health and Safety Code, Division 2.5, Article 4, Sections 1797.150)</a:t>
            </a:r>
            <a:r>
              <a:rPr lang="en-US" sz="1400" dirty="0" smtClean="0"/>
              <a:t> </a:t>
            </a:r>
          </a:p>
          <a:p>
            <a:pPr lvl="1" eaLnBrk="1" hangingPunct="1">
              <a:buFontTx/>
              <a:buNone/>
              <a:defRPr/>
            </a:pPr>
            <a:endParaRPr lang="en-US" sz="1400" dirty="0" smtClean="0"/>
          </a:p>
          <a:p>
            <a:pPr lvl="1" algn="r" eaLnBrk="1" hangingPunct="1">
              <a:buFontTx/>
              <a:buNone/>
              <a:defRPr/>
            </a:pPr>
            <a:endParaRPr lang="en-US" sz="2000" i="1" dirty="0" smtClean="0"/>
          </a:p>
        </p:txBody>
      </p:sp>
      <p:pic>
        <p:nvPicPr>
          <p:cNvPr id="12293" name="Picture 4" descr="Cou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5"/>
          <p:cNvSpPr>
            <a:spLocks noChangeShapeType="1"/>
          </p:cNvSpPr>
          <p:nvPr/>
        </p:nvSpPr>
        <p:spPr bwMode="auto">
          <a:xfrm>
            <a:off x="1219200" y="990600"/>
            <a:ext cx="44958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5" name="Freeform 6"/>
          <p:cNvSpPr>
            <a:spLocks/>
          </p:cNvSpPr>
          <p:nvPr/>
        </p:nvSpPr>
        <p:spPr bwMode="auto">
          <a:xfrm>
            <a:off x="5410200" y="762000"/>
            <a:ext cx="533400" cy="457200"/>
          </a:xfrm>
          <a:custGeom>
            <a:avLst/>
            <a:gdLst>
              <a:gd name="T0" fmla="*/ 2147483647 w 2124"/>
              <a:gd name="T1" fmla="*/ 2147483647 h 2124"/>
              <a:gd name="T2" fmla="*/ 2147483647 w 2124"/>
              <a:gd name="T3" fmla="*/ 2147483647 h 2124"/>
              <a:gd name="T4" fmla="*/ 2147483647 w 2124"/>
              <a:gd name="T5" fmla="*/ 2147483647 h 2124"/>
              <a:gd name="T6" fmla="*/ 2147483647 w 2124"/>
              <a:gd name="T7" fmla="*/ 2147483647 h 2124"/>
              <a:gd name="T8" fmla="*/ 2147483647 w 2124"/>
              <a:gd name="T9" fmla="*/ 2147483647 h 2124"/>
              <a:gd name="T10" fmla="*/ 2147483647 w 2124"/>
              <a:gd name="T11" fmla="*/ 2147483647 h 2124"/>
              <a:gd name="T12" fmla="*/ 2147483647 w 2124"/>
              <a:gd name="T13" fmla="*/ 2147483647 h 2124"/>
              <a:gd name="T14" fmla="*/ 2147483647 w 2124"/>
              <a:gd name="T15" fmla="*/ 2147483647 h 2124"/>
              <a:gd name="T16" fmla="*/ 2147483647 w 2124"/>
              <a:gd name="T17" fmla="*/ 2147483647 h 2124"/>
              <a:gd name="T18" fmla="*/ 2147483647 w 2124"/>
              <a:gd name="T19" fmla="*/ 2147483647 h 2124"/>
              <a:gd name="T20" fmla="*/ 2147483647 w 2124"/>
              <a:gd name="T21" fmla="*/ 2147483647 h 2124"/>
              <a:gd name="T22" fmla="*/ 2147483647 w 2124"/>
              <a:gd name="T23" fmla="*/ 2147483647 h 2124"/>
              <a:gd name="T24" fmla="*/ 2147483647 w 2124"/>
              <a:gd name="T25" fmla="*/ 2147483647 h 2124"/>
              <a:gd name="T26" fmla="*/ 2147483647 w 2124"/>
              <a:gd name="T27" fmla="*/ 2147483647 h 2124"/>
              <a:gd name="T28" fmla="*/ 2147483647 w 2124"/>
              <a:gd name="T29" fmla="*/ 2147483647 h 2124"/>
              <a:gd name="T30" fmla="*/ 2147483647 w 2124"/>
              <a:gd name="T31" fmla="*/ 2147483647 h 2124"/>
              <a:gd name="T32" fmla="*/ 2147483647 w 2124"/>
              <a:gd name="T33" fmla="*/ 2147483647 h 2124"/>
              <a:gd name="T34" fmla="*/ 2147483647 w 2124"/>
              <a:gd name="T35" fmla="*/ 2147483647 h 2124"/>
              <a:gd name="T36" fmla="*/ 2147483647 w 2124"/>
              <a:gd name="T37" fmla="*/ 2147483647 h 2124"/>
              <a:gd name="T38" fmla="*/ 2147483647 w 2124"/>
              <a:gd name="T39" fmla="*/ 2147483647 h 2124"/>
              <a:gd name="T40" fmla="*/ 2147483647 w 2124"/>
              <a:gd name="T41" fmla="*/ 2147483647 h 2124"/>
              <a:gd name="T42" fmla="*/ 0 w 2124"/>
              <a:gd name="T43" fmla="*/ 2147483647 h 2124"/>
              <a:gd name="T44" fmla="*/ 2147483647 w 2124"/>
              <a:gd name="T45" fmla="*/ 2147483647 h 2124"/>
              <a:gd name="T46" fmla="*/ 2147483647 w 2124"/>
              <a:gd name="T47" fmla="*/ 2147483647 h 2124"/>
              <a:gd name="T48" fmla="*/ 2147483647 w 2124"/>
              <a:gd name="T49" fmla="*/ 2147483647 h 2124"/>
              <a:gd name="T50" fmla="*/ 2147483647 w 2124"/>
              <a:gd name="T51" fmla="*/ 0 h 2124"/>
              <a:gd name="T52" fmla="*/ 2147483647 w 2124"/>
              <a:gd name="T53" fmla="*/ 2147483647 h 2124"/>
              <a:gd name="T54" fmla="*/ 2147483647 w 2124"/>
              <a:gd name="T55" fmla="*/ 2147483647 h 2124"/>
              <a:gd name="T56" fmla="*/ 2147483647 w 2124"/>
              <a:gd name="T57" fmla="*/ 2147483647 h 2124"/>
              <a:gd name="T58" fmla="*/ 2147483647 w 2124"/>
              <a:gd name="T59" fmla="*/ 2147483647 h 2124"/>
              <a:gd name="T60" fmla="*/ 2147483647 w 2124"/>
              <a:gd name="T61" fmla="*/ 2147483647 h 2124"/>
              <a:gd name="T62" fmla="*/ 2147483647 w 2124"/>
              <a:gd name="T63" fmla="*/ 2147483647 h 2124"/>
              <a:gd name="T64" fmla="*/ 2147483647 w 2124"/>
              <a:gd name="T65" fmla="*/ 2147483647 h 2124"/>
              <a:gd name="T66" fmla="*/ 2147483647 w 2124"/>
              <a:gd name="T67" fmla="*/ 2147483647 h 2124"/>
              <a:gd name="T68" fmla="*/ 2147483647 w 2124"/>
              <a:gd name="T69" fmla="*/ 2147483647 h 2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24" h="2124">
                <a:moveTo>
                  <a:pt x="2100" y="1352"/>
                </a:moveTo>
                <a:lnTo>
                  <a:pt x="2120" y="1364"/>
                </a:lnTo>
                <a:lnTo>
                  <a:pt x="2108" y="1384"/>
                </a:lnTo>
                <a:lnTo>
                  <a:pt x="1849" y="1824"/>
                </a:lnTo>
                <a:lnTo>
                  <a:pt x="1837" y="1843"/>
                </a:lnTo>
                <a:lnTo>
                  <a:pt x="1817" y="1833"/>
                </a:lnTo>
                <a:lnTo>
                  <a:pt x="1343" y="1560"/>
                </a:lnTo>
                <a:lnTo>
                  <a:pt x="1343" y="2101"/>
                </a:lnTo>
                <a:lnTo>
                  <a:pt x="1343" y="2124"/>
                </a:lnTo>
                <a:lnTo>
                  <a:pt x="1320" y="2124"/>
                </a:lnTo>
                <a:lnTo>
                  <a:pt x="806" y="2124"/>
                </a:lnTo>
                <a:lnTo>
                  <a:pt x="783" y="2124"/>
                </a:lnTo>
                <a:lnTo>
                  <a:pt x="783" y="2101"/>
                </a:lnTo>
                <a:lnTo>
                  <a:pt x="783" y="1550"/>
                </a:lnTo>
                <a:lnTo>
                  <a:pt x="294" y="1819"/>
                </a:lnTo>
                <a:lnTo>
                  <a:pt x="274" y="1829"/>
                </a:lnTo>
                <a:lnTo>
                  <a:pt x="263" y="1810"/>
                </a:lnTo>
                <a:lnTo>
                  <a:pt x="12" y="1364"/>
                </a:lnTo>
                <a:lnTo>
                  <a:pt x="1" y="1345"/>
                </a:lnTo>
                <a:lnTo>
                  <a:pt x="21" y="1334"/>
                </a:lnTo>
                <a:lnTo>
                  <a:pt x="496" y="1074"/>
                </a:lnTo>
                <a:lnTo>
                  <a:pt x="0" y="782"/>
                </a:lnTo>
                <a:lnTo>
                  <a:pt x="329" y="353"/>
                </a:lnTo>
                <a:lnTo>
                  <a:pt x="783" y="597"/>
                </a:lnTo>
                <a:lnTo>
                  <a:pt x="783" y="1"/>
                </a:lnTo>
                <a:lnTo>
                  <a:pt x="1343" y="0"/>
                </a:lnTo>
                <a:lnTo>
                  <a:pt x="1343" y="608"/>
                </a:lnTo>
                <a:lnTo>
                  <a:pt x="1831" y="338"/>
                </a:lnTo>
                <a:lnTo>
                  <a:pt x="1851" y="327"/>
                </a:lnTo>
                <a:lnTo>
                  <a:pt x="1862" y="348"/>
                </a:lnTo>
                <a:lnTo>
                  <a:pt x="2113" y="792"/>
                </a:lnTo>
                <a:lnTo>
                  <a:pt x="2124" y="813"/>
                </a:lnTo>
                <a:lnTo>
                  <a:pt x="2104" y="823"/>
                </a:lnTo>
                <a:lnTo>
                  <a:pt x="1630" y="1084"/>
                </a:lnTo>
                <a:lnTo>
                  <a:pt x="2100" y="1352"/>
                </a:lnTo>
                <a:close/>
              </a:path>
            </a:pathLst>
          </a:custGeom>
          <a:solidFill>
            <a:srgbClr val="FFFFFF"/>
          </a:solidFill>
          <a:ln w="12700">
            <a:solidFill>
              <a:srgbClr val="000000"/>
            </a:solidFill>
            <a:round/>
            <a:headEnd/>
            <a:tailEnd/>
          </a:ln>
        </p:spPr>
        <p:txBody>
          <a:bodyPr/>
          <a:lstStyle/>
          <a:p>
            <a:endParaRPr lang="en-US"/>
          </a:p>
        </p:txBody>
      </p:sp>
      <p:sp>
        <p:nvSpPr>
          <p:cNvPr id="12296" name="Freeform 7"/>
          <p:cNvSpPr>
            <a:spLocks/>
          </p:cNvSpPr>
          <p:nvPr/>
        </p:nvSpPr>
        <p:spPr bwMode="auto">
          <a:xfrm>
            <a:off x="5638800" y="762000"/>
            <a:ext cx="76200" cy="457200"/>
          </a:xfrm>
          <a:custGeom>
            <a:avLst/>
            <a:gdLst>
              <a:gd name="T0" fmla="*/ 2147483647 w 358"/>
              <a:gd name="T1" fmla="*/ 2147483647 h 1750"/>
              <a:gd name="T2" fmla="*/ 2147483647 w 358"/>
              <a:gd name="T3" fmla="*/ 2147483647 h 1750"/>
              <a:gd name="T4" fmla="*/ 2147483647 w 358"/>
              <a:gd name="T5" fmla="*/ 2147483647 h 1750"/>
              <a:gd name="T6" fmla="*/ 2147483647 w 358"/>
              <a:gd name="T7" fmla="*/ 2147483647 h 1750"/>
              <a:gd name="T8" fmla="*/ 2147483647 w 358"/>
              <a:gd name="T9" fmla="*/ 2147483647 h 1750"/>
              <a:gd name="T10" fmla="*/ 2147483647 w 358"/>
              <a:gd name="T11" fmla="*/ 2147483647 h 1750"/>
              <a:gd name="T12" fmla="*/ 2147483647 w 358"/>
              <a:gd name="T13" fmla="*/ 2147483647 h 1750"/>
              <a:gd name="T14" fmla="*/ 2147483647 w 358"/>
              <a:gd name="T15" fmla="*/ 2147483647 h 1750"/>
              <a:gd name="T16" fmla="*/ 2147483647 w 358"/>
              <a:gd name="T17" fmla="*/ 2147483647 h 1750"/>
              <a:gd name="T18" fmla="*/ 2147483647 w 358"/>
              <a:gd name="T19" fmla="*/ 2147483647 h 1750"/>
              <a:gd name="T20" fmla="*/ 2147483647 w 358"/>
              <a:gd name="T21" fmla="*/ 2147483647 h 1750"/>
              <a:gd name="T22" fmla="*/ 2147483647 w 358"/>
              <a:gd name="T23" fmla="*/ 2147483647 h 1750"/>
              <a:gd name="T24" fmla="*/ 2147483647 w 358"/>
              <a:gd name="T25" fmla="*/ 2147483647 h 1750"/>
              <a:gd name="T26" fmla="*/ 2147483647 w 358"/>
              <a:gd name="T27" fmla="*/ 2147483647 h 1750"/>
              <a:gd name="T28" fmla="*/ 2147483647 w 358"/>
              <a:gd name="T29" fmla="*/ 2147483647 h 1750"/>
              <a:gd name="T30" fmla="*/ 2147483647 w 358"/>
              <a:gd name="T31" fmla="*/ 2147483647 h 1750"/>
              <a:gd name="T32" fmla="*/ 2147483647 w 358"/>
              <a:gd name="T33" fmla="*/ 2147483647 h 1750"/>
              <a:gd name="T34" fmla="*/ 2147483647 w 358"/>
              <a:gd name="T35" fmla="*/ 2147483647 h 1750"/>
              <a:gd name="T36" fmla="*/ 2147483647 w 358"/>
              <a:gd name="T37" fmla="*/ 2147483647 h 1750"/>
              <a:gd name="T38" fmla="*/ 2147483647 w 358"/>
              <a:gd name="T39" fmla="*/ 2147483647 h 1750"/>
              <a:gd name="T40" fmla="*/ 2147483647 w 358"/>
              <a:gd name="T41" fmla="*/ 2147483647 h 1750"/>
              <a:gd name="T42" fmla="*/ 2147483647 w 358"/>
              <a:gd name="T43" fmla="*/ 2147483647 h 1750"/>
              <a:gd name="T44" fmla="*/ 2147483647 w 358"/>
              <a:gd name="T45" fmla="*/ 2147483647 h 1750"/>
              <a:gd name="T46" fmla="*/ 2147483647 w 358"/>
              <a:gd name="T47" fmla="*/ 2147483647 h 1750"/>
              <a:gd name="T48" fmla="*/ 2147483647 w 358"/>
              <a:gd name="T49" fmla="*/ 2147483647 h 1750"/>
              <a:gd name="T50" fmla="*/ 2147483647 w 358"/>
              <a:gd name="T51" fmla="*/ 2147483647 h 1750"/>
              <a:gd name="T52" fmla="*/ 2147483647 w 358"/>
              <a:gd name="T53" fmla="*/ 2147483647 h 1750"/>
              <a:gd name="T54" fmla="*/ 2147483647 w 358"/>
              <a:gd name="T55" fmla="*/ 2147483647 h 1750"/>
              <a:gd name="T56" fmla="*/ 2147483647 w 358"/>
              <a:gd name="T57" fmla="*/ 2147483647 h 1750"/>
              <a:gd name="T58" fmla="*/ 2147483647 w 358"/>
              <a:gd name="T59" fmla="*/ 2147483647 h 1750"/>
              <a:gd name="T60" fmla="*/ 2147483647 w 358"/>
              <a:gd name="T61" fmla="*/ 2147483647 h 1750"/>
              <a:gd name="T62" fmla="*/ 2147483647 w 358"/>
              <a:gd name="T63" fmla="*/ 2147483647 h 1750"/>
              <a:gd name="T64" fmla="*/ 2147483647 w 358"/>
              <a:gd name="T65" fmla="*/ 2147483647 h 1750"/>
              <a:gd name="T66" fmla="*/ 2147483647 w 358"/>
              <a:gd name="T67" fmla="*/ 2147483647 h 1750"/>
              <a:gd name="T68" fmla="*/ 2147483647 w 358"/>
              <a:gd name="T69" fmla="*/ 2147483647 h 1750"/>
              <a:gd name="T70" fmla="*/ 2147483647 w 358"/>
              <a:gd name="T71" fmla="*/ 2147483647 h 1750"/>
              <a:gd name="T72" fmla="*/ 2147483647 w 358"/>
              <a:gd name="T73" fmla="*/ 2147483647 h 1750"/>
              <a:gd name="T74" fmla="*/ 2147483647 w 358"/>
              <a:gd name="T75" fmla="*/ 2147483647 h 1750"/>
              <a:gd name="T76" fmla="*/ 2147483647 w 358"/>
              <a:gd name="T77" fmla="*/ 2147483647 h 1750"/>
              <a:gd name="T78" fmla="*/ 2147483647 w 358"/>
              <a:gd name="T79" fmla="*/ 2147483647 h 1750"/>
              <a:gd name="T80" fmla="*/ 2147483647 w 358"/>
              <a:gd name="T81" fmla="*/ 2147483647 h 1750"/>
              <a:gd name="T82" fmla="*/ 2147483647 w 358"/>
              <a:gd name="T83" fmla="*/ 2147483647 h 1750"/>
              <a:gd name="T84" fmla="*/ 2147483647 w 358"/>
              <a:gd name="T85" fmla="*/ 2147483647 h 1750"/>
              <a:gd name="T86" fmla="*/ 2147483647 w 358"/>
              <a:gd name="T87" fmla="*/ 2147483647 h 1750"/>
              <a:gd name="T88" fmla="*/ 2147483647 w 358"/>
              <a:gd name="T89" fmla="*/ 2147483647 h 1750"/>
              <a:gd name="T90" fmla="*/ 2147483647 w 358"/>
              <a:gd name="T91" fmla="*/ 2147483647 h 1750"/>
              <a:gd name="T92" fmla="*/ 2147483647 w 358"/>
              <a:gd name="T93" fmla="*/ 2147483647 h 1750"/>
              <a:gd name="T94" fmla="*/ 2147483647 w 358"/>
              <a:gd name="T95" fmla="*/ 2147483647 h 1750"/>
              <a:gd name="T96" fmla="*/ 2147483647 w 358"/>
              <a:gd name="T97" fmla="*/ 2147483647 h 1750"/>
              <a:gd name="T98" fmla="*/ 2147483647 w 358"/>
              <a:gd name="T99" fmla="*/ 2147483647 h 1750"/>
              <a:gd name="T100" fmla="*/ 2147483647 w 358"/>
              <a:gd name="T101" fmla="*/ 2147483647 h 1750"/>
              <a:gd name="T102" fmla="*/ 2147483647 w 358"/>
              <a:gd name="T103" fmla="*/ 2147483647 h 1750"/>
              <a:gd name="T104" fmla="*/ 2147483647 w 358"/>
              <a:gd name="T105" fmla="*/ 2147483647 h 1750"/>
              <a:gd name="T106" fmla="*/ 2147483647 w 358"/>
              <a:gd name="T107" fmla="*/ 2147483647 h 1750"/>
              <a:gd name="T108" fmla="*/ 2147483647 w 358"/>
              <a:gd name="T109" fmla="*/ 2147483647 h 17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8" h="1750">
                <a:moveTo>
                  <a:pt x="60" y="28"/>
                </a:moveTo>
                <a:lnTo>
                  <a:pt x="70" y="21"/>
                </a:lnTo>
                <a:lnTo>
                  <a:pt x="80" y="16"/>
                </a:lnTo>
                <a:lnTo>
                  <a:pt x="90" y="12"/>
                </a:lnTo>
                <a:lnTo>
                  <a:pt x="101" y="7"/>
                </a:lnTo>
                <a:lnTo>
                  <a:pt x="111" y="4"/>
                </a:lnTo>
                <a:lnTo>
                  <a:pt x="123" y="2"/>
                </a:lnTo>
                <a:lnTo>
                  <a:pt x="134" y="0"/>
                </a:lnTo>
                <a:lnTo>
                  <a:pt x="146" y="0"/>
                </a:lnTo>
                <a:lnTo>
                  <a:pt x="176" y="3"/>
                </a:lnTo>
                <a:lnTo>
                  <a:pt x="204" y="12"/>
                </a:lnTo>
                <a:lnTo>
                  <a:pt x="229" y="25"/>
                </a:lnTo>
                <a:lnTo>
                  <a:pt x="251" y="42"/>
                </a:lnTo>
                <a:lnTo>
                  <a:pt x="269" y="63"/>
                </a:lnTo>
                <a:lnTo>
                  <a:pt x="282" y="88"/>
                </a:lnTo>
                <a:lnTo>
                  <a:pt x="290" y="116"/>
                </a:lnTo>
                <a:lnTo>
                  <a:pt x="294" y="145"/>
                </a:lnTo>
                <a:lnTo>
                  <a:pt x="292" y="171"/>
                </a:lnTo>
                <a:lnTo>
                  <a:pt x="285" y="196"/>
                </a:lnTo>
                <a:lnTo>
                  <a:pt x="274" y="219"/>
                </a:lnTo>
                <a:lnTo>
                  <a:pt x="260" y="239"/>
                </a:lnTo>
                <a:lnTo>
                  <a:pt x="241" y="257"/>
                </a:lnTo>
                <a:lnTo>
                  <a:pt x="222" y="271"/>
                </a:lnTo>
                <a:lnTo>
                  <a:pt x="199" y="281"/>
                </a:lnTo>
                <a:lnTo>
                  <a:pt x="174" y="288"/>
                </a:lnTo>
                <a:lnTo>
                  <a:pt x="174" y="368"/>
                </a:lnTo>
                <a:lnTo>
                  <a:pt x="181" y="373"/>
                </a:lnTo>
                <a:lnTo>
                  <a:pt x="188" y="379"/>
                </a:lnTo>
                <a:lnTo>
                  <a:pt x="193" y="385"/>
                </a:lnTo>
                <a:lnTo>
                  <a:pt x="199" y="393"/>
                </a:lnTo>
                <a:lnTo>
                  <a:pt x="201" y="393"/>
                </a:lnTo>
                <a:lnTo>
                  <a:pt x="206" y="394"/>
                </a:lnTo>
                <a:lnTo>
                  <a:pt x="214" y="395"/>
                </a:lnTo>
                <a:lnTo>
                  <a:pt x="224" y="397"/>
                </a:lnTo>
                <a:lnTo>
                  <a:pt x="235" y="399"/>
                </a:lnTo>
                <a:lnTo>
                  <a:pt x="246" y="401"/>
                </a:lnTo>
                <a:lnTo>
                  <a:pt x="257" y="404"/>
                </a:lnTo>
                <a:lnTo>
                  <a:pt x="265" y="408"/>
                </a:lnTo>
                <a:lnTo>
                  <a:pt x="278" y="414"/>
                </a:lnTo>
                <a:lnTo>
                  <a:pt x="292" y="422"/>
                </a:lnTo>
                <a:lnTo>
                  <a:pt x="302" y="431"/>
                </a:lnTo>
                <a:lnTo>
                  <a:pt x="313" y="441"/>
                </a:lnTo>
                <a:lnTo>
                  <a:pt x="323" y="453"/>
                </a:lnTo>
                <a:lnTo>
                  <a:pt x="331" y="466"/>
                </a:lnTo>
                <a:lnTo>
                  <a:pt x="338" y="480"/>
                </a:lnTo>
                <a:lnTo>
                  <a:pt x="345" y="495"/>
                </a:lnTo>
                <a:lnTo>
                  <a:pt x="355" y="532"/>
                </a:lnTo>
                <a:lnTo>
                  <a:pt x="358" y="567"/>
                </a:lnTo>
                <a:lnTo>
                  <a:pt x="354" y="601"/>
                </a:lnTo>
                <a:lnTo>
                  <a:pt x="342" y="634"/>
                </a:lnTo>
                <a:lnTo>
                  <a:pt x="336" y="644"/>
                </a:lnTo>
                <a:lnTo>
                  <a:pt x="329" y="655"/>
                </a:lnTo>
                <a:lnTo>
                  <a:pt x="320" y="665"/>
                </a:lnTo>
                <a:lnTo>
                  <a:pt x="310" y="674"/>
                </a:lnTo>
                <a:lnTo>
                  <a:pt x="299" y="683"/>
                </a:lnTo>
                <a:lnTo>
                  <a:pt x="287" y="693"/>
                </a:lnTo>
                <a:lnTo>
                  <a:pt x="275" y="702"/>
                </a:lnTo>
                <a:lnTo>
                  <a:pt x="261" y="711"/>
                </a:lnTo>
                <a:lnTo>
                  <a:pt x="247" y="721"/>
                </a:lnTo>
                <a:lnTo>
                  <a:pt x="233" y="729"/>
                </a:lnTo>
                <a:lnTo>
                  <a:pt x="218" y="739"/>
                </a:lnTo>
                <a:lnTo>
                  <a:pt x="203" y="748"/>
                </a:lnTo>
                <a:lnTo>
                  <a:pt x="189" y="757"/>
                </a:lnTo>
                <a:lnTo>
                  <a:pt x="175" y="767"/>
                </a:lnTo>
                <a:lnTo>
                  <a:pt x="161" y="777"/>
                </a:lnTo>
                <a:lnTo>
                  <a:pt x="146" y="786"/>
                </a:lnTo>
                <a:lnTo>
                  <a:pt x="128" y="801"/>
                </a:lnTo>
                <a:lnTo>
                  <a:pt x="110" y="817"/>
                </a:lnTo>
                <a:lnTo>
                  <a:pt x="96" y="832"/>
                </a:lnTo>
                <a:lnTo>
                  <a:pt x="83" y="847"/>
                </a:lnTo>
                <a:lnTo>
                  <a:pt x="73" y="862"/>
                </a:lnTo>
                <a:lnTo>
                  <a:pt x="66" y="877"/>
                </a:lnTo>
                <a:lnTo>
                  <a:pt x="60" y="890"/>
                </a:lnTo>
                <a:lnTo>
                  <a:pt x="59" y="903"/>
                </a:lnTo>
                <a:lnTo>
                  <a:pt x="60" y="912"/>
                </a:lnTo>
                <a:lnTo>
                  <a:pt x="63" y="920"/>
                </a:lnTo>
                <a:lnTo>
                  <a:pt x="70" y="930"/>
                </a:lnTo>
                <a:lnTo>
                  <a:pt x="77" y="940"/>
                </a:lnTo>
                <a:lnTo>
                  <a:pt x="86" y="949"/>
                </a:lnTo>
                <a:lnTo>
                  <a:pt x="96" y="959"/>
                </a:lnTo>
                <a:lnTo>
                  <a:pt x="108" y="970"/>
                </a:lnTo>
                <a:lnTo>
                  <a:pt x="120" y="980"/>
                </a:lnTo>
                <a:lnTo>
                  <a:pt x="120" y="848"/>
                </a:lnTo>
                <a:lnTo>
                  <a:pt x="127" y="843"/>
                </a:lnTo>
                <a:lnTo>
                  <a:pt x="134" y="837"/>
                </a:lnTo>
                <a:lnTo>
                  <a:pt x="141" y="832"/>
                </a:lnTo>
                <a:lnTo>
                  <a:pt x="149" y="826"/>
                </a:lnTo>
                <a:lnTo>
                  <a:pt x="155" y="822"/>
                </a:lnTo>
                <a:lnTo>
                  <a:pt x="162" y="818"/>
                </a:lnTo>
                <a:lnTo>
                  <a:pt x="168" y="813"/>
                </a:lnTo>
                <a:lnTo>
                  <a:pt x="174" y="810"/>
                </a:lnTo>
                <a:lnTo>
                  <a:pt x="174" y="1021"/>
                </a:lnTo>
                <a:lnTo>
                  <a:pt x="197" y="1039"/>
                </a:lnTo>
                <a:lnTo>
                  <a:pt x="219" y="1057"/>
                </a:lnTo>
                <a:lnTo>
                  <a:pt x="240" y="1076"/>
                </a:lnTo>
                <a:lnTo>
                  <a:pt x="259" y="1095"/>
                </a:lnTo>
                <a:lnTo>
                  <a:pt x="274" y="1115"/>
                </a:lnTo>
                <a:lnTo>
                  <a:pt x="286" y="1136"/>
                </a:lnTo>
                <a:lnTo>
                  <a:pt x="293" y="1158"/>
                </a:lnTo>
                <a:lnTo>
                  <a:pt x="295" y="1180"/>
                </a:lnTo>
                <a:lnTo>
                  <a:pt x="289" y="1219"/>
                </a:lnTo>
                <a:lnTo>
                  <a:pt x="278" y="1251"/>
                </a:lnTo>
                <a:lnTo>
                  <a:pt x="263" y="1276"/>
                </a:lnTo>
                <a:lnTo>
                  <a:pt x="244" y="1297"/>
                </a:lnTo>
                <a:lnTo>
                  <a:pt x="223" y="1313"/>
                </a:lnTo>
                <a:lnTo>
                  <a:pt x="200" y="1324"/>
                </a:lnTo>
                <a:lnTo>
                  <a:pt x="179" y="1332"/>
                </a:lnTo>
                <a:lnTo>
                  <a:pt x="159" y="1335"/>
                </a:lnTo>
                <a:lnTo>
                  <a:pt x="143" y="1343"/>
                </a:lnTo>
                <a:lnTo>
                  <a:pt x="128" y="1353"/>
                </a:lnTo>
                <a:lnTo>
                  <a:pt x="114" y="1364"/>
                </a:lnTo>
                <a:lnTo>
                  <a:pt x="101" y="1374"/>
                </a:lnTo>
                <a:lnTo>
                  <a:pt x="90" y="1384"/>
                </a:lnTo>
                <a:lnTo>
                  <a:pt x="82" y="1394"/>
                </a:lnTo>
                <a:lnTo>
                  <a:pt x="77" y="1404"/>
                </a:lnTo>
                <a:lnTo>
                  <a:pt x="75" y="1411"/>
                </a:lnTo>
                <a:lnTo>
                  <a:pt x="77" y="1420"/>
                </a:lnTo>
                <a:lnTo>
                  <a:pt x="80" y="1429"/>
                </a:lnTo>
                <a:lnTo>
                  <a:pt x="84" y="1436"/>
                </a:lnTo>
                <a:lnTo>
                  <a:pt x="90" y="1444"/>
                </a:lnTo>
                <a:lnTo>
                  <a:pt x="96" y="1451"/>
                </a:lnTo>
                <a:lnTo>
                  <a:pt x="104" y="1459"/>
                </a:lnTo>
                <a:lnTo>
                  <a:pt x="111" y="1466"/>
                </a:lnTo>
                <a:lnTo>
                  <a:pt x="120" y="1473"/>
                </a:lnTo>
                <a:lnTo>
                  <a:pt x="120" y="1400"/>
                </a:lnTo>
                <a:lnTo>
                  <a:pt x="125" y="1396"/>
                </a:lnTo>
                <a:lnTo>
                  <a:pt x="129" y="1393"/>
                </a:lnTo>
                <a:lnTo>
                  <a:pt x="134" y="1390"/>
                </a:lnTo>
                <a:lnTo>
                  <a:pt x="139" y="1388"/>
                </a:lnTo>
                <a:lnTo>
                  <a:pt x="144" y="1384"/>
                </a:lnTo>
                <a:lnTo>
                  <a:pt x="149" y="1381"/>
                </a:lnTo>
                <a:lnTo>
                  <a:pt x="154" y="1379"/>
                </a:lnTo>
                <a:lnTo>
                  <a:pt x="159" y="1376"/>
                </a:lnTo>
                <a:lnTo>
                  <a:pt x="163" y="1376"/>
                </a:lnTo>
                <a:lnTo>
                  <a:pt x="166" y="1375"/>
                </a:lnTo>
                <a:lnTo>
                  <a:pt x="169" y="1375"/>
                </a:lnTo>
                <a:lnTo>
                  <a:pt x="174" y="1374"/>
                </a:lnTo>
                <a:lnTo>
                  <a:pt x="174" y="1510"/>
                </a:lnTo>
                <a:lnTo>
                  <a:pt x="189" y="1520"/>
                </a:lnTo>
                <a:lnTo>
                  <a:pt x="203" y="1531"/>
                </a:lnTo>
                <a:lnTo>
                  <a:pt x="217" y="1543"/>
                </a:lnTo>
                <a:lnTo>
                  <a:pt x="229" y="1555"/>
                </a:lnTo>
                <a:lnTo>
                  <a:pt x="240" y="1569"/>
                </a:lnTo>
                <a:lnTo>
                  <a:pt x="248" y="1583"/>
                </a:lnTo>
                <a:lnTo>
                  <a:pt x="254" y="1599"/>
                </a:lnTo>
                <a:lnTo>
                  <a:pt x="258" y="1616"/>
                </a:lnTo>
                <a:lnTo>
                  <a:pt x="258" y="1640"/>
                </a:lnTo>
                <a:lnTo>
                  <a:pt x="253" y="1662"/>
                </a:lnTo>
                <a:lnTo>
                  <a:pt x="246" y="1681"/>
                </a:lnTo>
                <a:lnTo>
                  <a:pt x="234" y="1698"/>
                </a:lnTo>
                <a:lnTo>
                  <a:pt x="221" y="1710"/>
                </a:lnTo>
                <a:lnTo>
                  <a:pt x="204" y="1721"/>
                </a:lnTo>
                <a:lnTo>
                  <a:pt x="187" y="1730"/>
                </a:lnTo>
                <a:lnTo>
                  <a:pt x="168" y="1737"/>
                </a:lnTo>
                <a:lnTo>
                  <a:pt x="151" y="1743"/>
                </a:lnTo>
                <a:lnTo>
                  <a:pt x="137" y="1747"/>
                </a:lnTo>
                <a:lnTo>
                  <a:pt x="126" y="1749"/>
                </a:lnTo>
                <a:lnTo>
                  <a:pt x="121" y="1750"/>
                </a:lnTo>
                <a:lnTo>
                  <a:pt x="121" y="1748"/>
                </a:lnTo>
                <a:lnTo>
                  <a:pt x="120" y="1748"/>
                </a:lnTo>
                <a:lnTo>
                  <a:pt x="108" y="1746"/>
                </a:lnTo>
                <a:lnTo>
                  <a:pt x="99" y="1739"/>
                </a:lnTo>
                <a:lnTo>
                  <a:pt x="93" y="1731"/>
                </a:lnTo>
                <a:lnTo>
                  <a:pt x="91" y="1719"/>
                </a:lnTo>
                <a:lnTo>
                  <a:pt x="93" y="1707"/>
                </a:lnTo>
                <a:lnTo>
                  <a:pt x="99" y="1697"/>
                </a:lnTo>
                <a:lnTo>
                  <a:pt x="108" y="1691"/>
                </a:lnTo>
                <a:lnTo>
                  <a:pt x="120" y="1689"/>
                </a:lnTo>
                <a:lnTo>
                  <a:pt x="120" y="1597"/>
                </a:lnTo>
                <a:lnTo>
                  <a:pt x="122" y="1598"/>
                </a:lnTo>
                <a:lnTo>
                  <a:pt x="125" y="1599"/>
                </a:lnTo>
                <a:lnTo>
                  <a:pt x="126" y="1601"/>
                </a:lnTo>
                <a:lnTo>
                  <a:pt x="128" y="1602"/>
                </a:lnTo>
                <a:lnTo>
                  <a:pt x="134" y="1607"/>
                </a:lnTo>
                <a:lnTo>
                  <a:pt x="140" y="1610"/>
                </a:lnTo>
                <a:lnTo>
                  <a:pt x="146" y="1614"/>
                </a:lnTo>
                <a:lnTo>
                  <a:pt x="152" y="1619"/>
                </a:lnTo>
                <a:lnTo>
                  <a:pt x="157" y="1623"/>
                </a:lnTo>
                <a:lnTo>
                  <a:pt x="163" y="1626"/>
                </a:lnTo>
                <a:lnTo>
                  <a:pt x="168" y="1630"/>
                </a:lnTo>
                <a:lnTo>
                  <a:pt x="174" y="1635"/>
                </a:lnTo>
                <a:lnTo>
                  <a:pt x="174" y="1678"/>
                </a:lnTo>
                <a:lnTo>
                  <a:pt x="180" y="1675"/>
                </a:lnTo>
                <a:lnTo>
                  <a:pt x="186" y="1671"/>
                </a:lnTo>
                <a:lnTo>
                  <a:pt x="190" y="1668"/>
                </a:lnTo>
                <a:lnTo>
                  <a:pt x="193" y="1665"/>
                </a:lnTo>
                <a:lnTo>
                  <a:pt x="200" y="1656"/>
                </a:lnTo>
                <a:lnTo>
                  <a:pt x="203" y="1647"/>
                </a:lnTo>
                <a:lnTo>
                  <a:pt x="205" y="1635"/>
                </a:lnTo>
                <a:lnTo>
                  <a:pt x="204" y="1622"/>
                </a:lnTo>
                <a:lnTo>
                  <a:pt x="202" y="1611"/>
                </a:lnTo>
                <a:lnTo>
                  <a:pt x="197" y="1600"/>
                </a:lnTo>
                <a:lnTo>
                  <a:pt x="189" y="1591"/>
                </a:lnTo>
                <a:lnTo>
                  <a:pt x="179" y="1581"/>
                </a:lnTo>
                <a:lnTo>
                  <a:pt x="168" y="1571"/>
                </a:lnTo>
                <a:lnTo>
                  <a:pt x="155" y="1561"/>
                </a:lnTo>
                <a:lnTo>
                  <a:pt x="142" y="1553"/>
                </a:lnTo>
                <a:lnTo>
                  <a:pt x="128" y="1543"/>
                </a:lnTo>
                <a:lnTo>
                  <a:pt x="110" y="1531"/>
                </a:lnTo>
                <a:lnTo>
                  <a:pt x="92" y="1518"/>
                </a:lnTo>
                <a:lnTo>
                  <a:pt x="75" y="1505"/>
                </a:lnTo>
                <a:lnTo>
                  <a:pt x="59" y="1490"/>
                </a:lnTo>
                <a:lnTo>
                  <a:pt x="46" y="1474"/>
                </a:lnTo>
                <a:lnTo>
                  <a:pt x="34" y="1457"/>
                </a:lnTo>
                <a:lnTo>
                  <a:pt x="26" y="1437"/>
                </a:lnTo>
                <a:lnTo>
                  <a:pt x="22" y="1416"/>
                </a:lnTo>
                <a:lnTo>
                  <a:pt x="23" y="1396"/>
                </a:lnTo>
                <a:lnTo>
                  <a:pt x="31" y="1378"/>
                </a:lnTo>
                <a:lnTo>
                  <a:pt x="42" y="1360"/>
                </a:lnTo>
                <a:lnTo>
                  <a:pt x="56" y="1343"/>
                </a:lnTo>
                <a:lnTo>
                  <a:pt x="72" y="1329"/>
                </a:lnTo>
                <a:lnTo>
                  <a:pt x="89" y="1315"/>
                </a:lnTo>
                <a:lnTo>
                  <a:pt x="105" y="1305"/>
                </a:lnTo>
                <a:lnTo>
                  <a:pt x="120" y="1296"/>
                </a:lnTo>
                <a:lnTo>
                  <a:pt x="120" y="1087"/>
                </a:lnTo>
                <a:lnTo>
                  <a:pt x="122" y="1088"/>
                </a:lnTo>
                <a:lnTo>
                  <a:pt x="125" y="1090"/>
                </a:lnTo>
                <a:lnTo>
                  <a:pt x="127" y="1091"/>
                </a:lnTo>
                <a:lnTo>
                  <a:pt x="129" y="1093"/>
                </a:lnTo>
                <a:lnTo>
                  <a:pt x="134" y="1097"/>
                </a:lnTo>
                <a:lnTo>
                  <a:pt x="140" y="1102"/>
                </a:lnTo>
                <a:lnTo>
                  <a:pt x="146" y="1106"/>
                </a:lnTo>
                <a:lnTo>
                  <a:pt x="152" y="1110"/>
                </a:lnTo>
                <a:lnTo>
                  <a:pt x="157" y="1115"/>
                </a:lnTo>
                <a:lnTo>
                  <a:pt x="163" y="1119"/>
                </a:lnTo>
                <a:lnTo>
                  <a:pt x="168" y="1123"/>
                </a:lnTo>
                <a:lnTo>
                  <a:pt x="174" y="1128"/>
                </a:lnTo>
                <a:lnTo>
                  <a:pt x="174" y="1278"/>
                </a:lnTo>
                <a:lnTo>
                  <a:pt x="183" y="1273"/>
                </a:lnTo>
                <a:lnTo>
                  <a:pt x="195" y="1268"/>
                </a:lnTo>
                <a:lnTo>
                  <a:pt x="206" y="1260"/>
                </a:lnTo>
                <a:lnTo>
                  <a:pt x="216" y="1249"/>
                </a:lnTo>
                <a:lnTo>
                  <a:pt x="226" y="1237"/>
                </a:lnTo>
                <a:lnTo>
                  <a:pt x="234" y="1220"/>
                </a:lnTo>
                <a:lnTo>
                  <a:pt x="239" y="1201"/>
                </a:lnTo>
                <a:lnTo>
                  <a:pt x="241" y="1178"/>
                </a:lnTo>
                <a:lnTo>
                  <a:pt x="239" y="1163"/>
                </a:lnTo>
                <a:lnTo>
                  <a:pt x="233" y="1147"/>
                </a:lnTo>
                <a:lnTo>
                  <a:pt x="221" y="1132"/>
                </a:lnTo>
                <a:lnTo>
                  <a:pt x="206" y="1116"/>
                </a:lnTo>
                <a:lnTo>
                  <a:pt x="189" y="1099"/>
                </a:lnTo>
                <a:lnTo>
                  <a:pt x="169" y="1084"/>
                </a:lnTo>
                <a:lnTo>
                  <a:pt x="150" y="1068"/>
                </a:lnTo>
                <a:lnTo>
                  <a:pt x="129" y="1053"/>
                </a:lnTo>
                <a:lnTo>
                  <a:pt x="105" y="1036"/>
                </a:lnTo>
                <a:lnTo>
                  <a:pt x="83" y="1017"/>
                </a:lnTo>
                <a:lnTo>
                  <a:pt x="62" y="1000"/>
                </a:lnTo>
                <a:lnTo>
                  <a:pt x="44" y="982"/>
                </a:lnTo>
                <a:lnTo>
                  <a:pt x="27" y="963"/>
                </a:lnTo>
                <a:lnTo>
                  <a:pt x="16" y="944"/>
                </a:lnTo>
                <a:lnTo>
                  <a:pt x="8" y="924"/>
                </a:lnTo>
                <a:lnTo>
                  <a:pt x="6" y="903"/>
                </a:lnTo>
                <a:lnTo>
                  <a:pt x="10" y="873"/>
                </a:lnTo>
                <a:lnTo>
                  <a:pt x="21" y="845"/>
                </a:lnTo>
                <a:lnTo>
                  <a:pt x="37" y="818"/>
                </a:lnTo>
                <a:lnTo>
                  <a:pt x="57" y="793"/>
                </a:lnTo>
                <a:lnTo>
                  <a:pt x="77" y="772"/>
                </a:lnTo>
                <a:lnTo>
                  <a:pt x="95" y="755"/>
                </a:lnTo>
                <a:lnTo>
                  <a:pt x="110" y="743"/>
                </a:lnTo>
                <a:lnTo>
                  <a:pt x="120" y="737"/>
                </a:lnTo>
                <a:lnTo>
                  <a:pt x="120" y="556"/>
                </a:lnTo>
                <a:lnTo>
                  <a:pt x="125" y="554"/>
                </a:lnTo>
                <a:lnTo>
                  <a:pt x="130" y="554"/>
                </a:lnTo>
                <a:lnTo>
                  <a:pt x="133" y="553"/>
                </a:lnTo>
                <a:lnTo>
                  <a:pt x="137" y="553"/>
                </a:lnTo>
                <a:lnTo>
                  <a:pt x="141" y="553"/>
                </a:lnTo>
                <a:lnTo>
                  <a:pt x="146" y="552"/>
                </a:lnTo>
                <a:lnTo>
                  <a:pt x="151" y="552"/>
                </a:lnTo>
                <a:lnTo>
                  <a:pt x="156" y="551"/>
                </a:lnTo>
                <a:lnTo>
                  <a:pt x="161" y="549"/>
                </a:lnTo>
                <a:lnTo>
                  <a:pt x="165" y="548"/>
                </a:lnTo>
                <a:lnTo>
                  <a:pt x="169" y="546"/>
                </a:lnTo>
                <a:lnTo>
                  <a:pt x="174" y="544"/>
                </a:lnTo>
                <a:lnTo>
                  <a:pt x="174" y="713"/>
                </a:lnTo>
                <a:lnTo>
                  <a:pt x="187" y="707"/>
                </a:lnTo>
                <a:lnTo>
                  <a:pt x="202" y="698"/>
                </a:lnTo>
                <a:lnTo>
                  <a:pt x="219" y="687"/>
                </a:lnTo>
                <a:lnTo>
                  <a:pt x="236" y="673"/>
                </a:lnTo>
                <a:lnTo>
                  <a:pt x="253" y="658"/>
                </a:lnTo>
                <a:lnTo>
                  <a:pt x="270" y="641"/>
                </a:lnTo>
                <a:lnTo>
                  <a:pt x="284" y="622"/>
                </a:lnTo>
                <a:lnTo>
                  <a:pt x="295" y="603"/>
                </a:lnTo>
                <a:lnTo>
                  <a:pt x="302" y="580"/>
                </a:lnTo>
                <a:lnTo>
                  <a:pt x="306" y="560"/>
                </a:lnTo>
                <a:lnTo>
                  <a:pt x="304" y="538"/>
                </a:lnTo>
                <a:lnTo>
                  <a:pt x="296" y="513"/>
                </a:lnTo>
                <a:lnTo>
                  <a:pt x="292" y="504"/>
                </a:lnTo>
                <a:lnTo>
                  <a:pt x="286" y="494"/>
                </a:lnTo>
                <a:lnTo>
                  <a:pt x="281" y="485"/>
                </a:lnTo>
                <a:lnTo>
                  <a:pt x="275" y="478"/>
                </a:lnTo>
                <a:lnTo>
                  <a:pt x="268" y="471"/>
                </a:lnTo>
                <a:lnTo>
                  <a:pt x="260" y="465"/>
                </a:lnTo>
                <a:lnTo>
                  <a:pt x="252" y="459"/>
                </a:lnTo>
                <a:lnTo>
                  <a:pt x="244" y="455"/>
                </a:lnTo>
                <a:lnTo>
                  <a:pt x="239" y="454"/>
                </a:lnTo>
                <a:lnTo>
                  <a:pt x="235" y="452"/>
                </a:lnTo>
                <a:lnTo>
                  <a:pt x="230" y="451"/>
                </a:lnTo>
                <a:lnTo>
                  <a:pt x="227" y="450"/>
                </a:lnTo>
                <a:lnTo>
                  <a:pt x="223" y="449"/>
                </a:lnTo>
                <a:lnTo>
                  <a:pt x="218" y="448"/>
                </a:lnTo>
                <a:lnTo>
                  <a:pt x="214" y="447"/>
                </a:lnTo>
                <a:lnTo>
                  <a:pt x="210" y="447"/>
                </a:lnTo>
                <a:lnTo>
                  <a:pt x="206" y="459"/>
                </a:lnTo>
                <a:lnTo>
                  <a:pt x="200" y="472"/>
                </a:lnTo>
                <a:lnTo>
                  <a:pt x="192" y="483"/>
                </a:lnTo>
                <a:lnTo>
                  <a:pt x="183" y="492"/>
                </a:lnTo>
                <a:lnTo>
                  <a:pt x="173" y="499"/>
                </a:lnTo>
                <a:lnTo>
                  <a:pt x="159" y="506"/>
                </a:lnTo>
                <a:lnTo>
                  <a:pt x="146" y="509"/>
                </a:lnTo>
                <a:lnTo>
                  <a:pt x="132" y="510"/>
                </a:lnTo>
                <a:lnTo>
                  <a:pt x="123" y="511"/>
                </a:lnTo>
                <a:lnTo>
                  <a:pt x="113" y="513"/>
                </a:lnTo>
                <a:lnTo>
                  <a:pt x="98" y="516"/>
                </a:lnTo>
                <a:lnTo>
                  <a:pt x="85" y="519"/>
                </a:lnTo>
                <a:lnTo>
                  <a:pt x="71" y="521"/>
                </a:lnTo>
                <a:lnTo>
                  <a:pt x="59" y="522"/>
                </a:lnTo>
                <a:lnTo>
                  <a:pt x="48" y="522"/>
                </a:lnTo>
                <a:lnTo>
                  <a:pt x="42" y="519"/>
                </a:lnTo>
                <a:lnTo>
                  <a:pt x="109" y="449"/>
                </a:lnTo>
                <a:lnTo>
                  <a:pt x="19" y="491"/>
                </a:lnTo>
                <a:lnTo>
                  <a:pt x="19" y="482"/>
                </a:lnTo>
                <a:lnTo>
                  <a:pt x="23" y="467"/>
                </a:lnTo>
                <a:lnTo>
                  <a:pt x="32" y="447"/>
                </a:lnTo>
                <a:lnTo>
                  <a:pt x="44" y="424"/>
                </a:lnTo>
                <a:lnTo>
                  <a:pt x="58" y="401"/>
                </a:lnTo>
                <a:lnTo>
                  <a:pt x="77" y="381"/>
                </a:lnTo>
                <a:lnTo>
                  <a:pt x="97" y="366"/>
                </a:lnTo>
                <a:lnTo>
                  <a:pt x="120" y="357"/>
                </a:lnTo>
                <a:lnTo>
                  <a:pt x="120" y="288"/>
                </a:lnTo>
                <a:lnTo>
                  <a:pt x="95" y="281"/>
                </a:lnTo>
                <a:lnTo>
                  <a:pt x="72" y="271"/>
                </a:lnTo>
                <a:lnTo>
                  <a:pt x="52" y="257"/>
                </a:lnTo>
                <a:lnTo>
                  <a:pt x="34" y="239"/>
                </a:lnTo>
                <a:lnTo>
                  <a:pt x="20" y="219"/>
                </a:lnTo>
                <a:lnTo>
                  <a:pt x="9" y="196"/>
                </a:lnTo>
                <a:lnTo>
                  <a:pt x="2" y="171"/>
                </a:lnTo>
                <a:lnTo>
                  <a:pt x="0" y="145"/>
                </a:lnTo>
                <a:lnTo>
                  <a:pt x="1" y="127"/>
                </a:lnTo>
                <a:lnTo>
                  <a:pt x="4" y="110"/>
                </a:lnTo>
                <a:lnTo>
                  <a:pt x="9" y="94"/>
                </a:lnTo>
                <a:lnTo>
                  <a:pt x="16" y="78"/>
                </a:lnTo>
                <a:lnTo>
                  <a:pt x="25" y="64"/>
                </a:lnTo>
                <a:lnTo>
                  <a:pt x="35" y="50"/>
                </a:lnTo>
                <a:lnTo>
                  <a:pt x="47" y="39"/>
                </a:lnTo>
                <a:lnTo>
                  <a:pt x="60" y="28"/>
                </a:lnTo>
                <a:lnTo>
                  <a:pt x="85" y="75"/>
                </a:lnTo>
                <a:lnTo>
                  <a:pt x="79" y="82"/>
                </a:lnTo>
                <a:lnTo>
                  <a:pt x="72" y="89"/>
                </a:lnTo>
                <a:lnTo>
                  <a:pt x="67" y="98"/>
                </a:lnTo>
                <a:lnTo>
                  <a:pt x="61" y="107"/>
                </a:lnTo>
                <a:lnTo>
                  <a:pt x="58" y="115"/>
                </a:lnTo>
                <a:lnTo>
                  <a:pt x="55" y="125"/>
                </a:lnTo>
                <a:lnTo>
                  <a:pt x="54" y="135"/>
                </a:lnTo>
                <a:lnTo>
                  <a:pt x="52" y="145"/>
                </a:lnTo>
                <a:lnTo>
                  <a:pt x="55" y="164"/>
                </a:lnTo>
                <a:lnTo>
                  <a:pt x="60" y="181"/>
                </a:lnTo>
                <a:lnTo>
                  <a:pt x="69" y="197"/>
                </a:lnTo>
                <a:lnTo>
                  <a:pt x="80" y="211"/>
                </a:lnTo>
                <a:lnTo>
                  <a:pt x="94" y="222"/>
                </a:lnTo>
                <a:lnTo>
                  <a:pt x="110" y="231"/>
                </a:lnTo>
                <a:lnTo>
                  <a:pt x="128" y="236"/>
                </a:lnTo>
                <a:lnTo>
                  <a:pt x="146" y="238"/>
                </a:lnTo>
                <a:lnTo>
                  <a:pt x="166" y="236"/>
                </a:lnTo>
                <a:lnTo>
                  <a:pt x="183" y="231"/>
                </a:lnTo>
                <a:lnTo>
                  <a:pt x="200" y="222"/>
                </a:lnTo>
                <a:lnTo>
                  <a:pt x="214" y="211"/>
                </a:lnTo>
                <a:lnTo>
                  <a:pt x="225" y="197"/>
                </a:lnTo>
                <a:lnTo>
                  <a:pt x="234" y="181"/>
                </a:lnTo>
                <a:lnTo>
                  <a:pt x="239" y="164"/>
                </a:lnTo>
                <a:lnTo>
                  <a:pt x="241" y="145"/>
                </a:lnTo>
                <a:lnTo>
                  <a:pt x="239" y="127"/>
                </a:lnTo>
                <a:lnTo>
                  <a:pt x="234" y="109"/>
                </a:lnTo>
                <a:lnTo>
                  <a:pt x="225" y="94"/>
                </a:lnTo>
                <a:lnTo>
                  <a:pt x="214" y="80"/>
                </a:lnTo>
                <a:lnTo>
                  <a:pt x="200" y="69"/>
                </a:lnTo>
                <a:lnTo>
                  <a:pt x="183" y="60"/>
                </a:lnTo>
                <a:lnTo>
                  <a:pt x="166" y="55"/>
                </a:lnTo>
                <a:lnTo>
                  <a:pt x="146" y="53"/>
                </a:lnTo>
                <a:lnTo>
                  <a:pt x="138" y="53"/>
                </a:lnTo>
                <a:lnTo>
                  <a:pt x="130" y="54"/>
                </a:lnTo>
                <a:lnTo>
                  <a:pt x="121" y="56"/>
                </a:lnTo>
                <a:lnTo>
                  <a:pt x="114" y="59"/>
                </a:lnTo>
                <a:lnTo>
                  <a:pt x="106" y="62"/>
                </a:lnTo>
                <a:lnTo>
                  <a:pt x="98" y="66"/>
                </a:lnTo>
                <a:lnTo>
                  <a:pt x="92" y="70"/>
                </a:lnTo>
                <a:lnTo>
                  <a:pt x="85" y="75"/>
                </a:lnTo>
                <a:lnTo>
                  <a:pt x="60" y="28"/>
                </a:lnTo>
                <a:close/>
              </a:path>
            </a:pathLst>
          </a:custGeom>
          <a:solidFill>
            <a:srgbClr val="000000"/>
          </a:solidFill>
          <a:ln w="1270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2361</TotalTime>
  <Words>3345</Words>
  <Application>Microsoft Office PowerPoint</Application>
  <PresentationFormat>On-screen Show (4:3)</PresentationFormat>
  <Paragraphs>480</Paragraphs>
  <Slides>78</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0" baseType="lpstr">
      <vt:lpstr>Beam</vt:lpstr>
      <vt:lpstr>Acrobat Document</vt:lpstr>
      <vt:lpstr>San Joaquin County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PowerPoint Presentation</vt:lpstr>
      <vt:lpstr>PowerPoint Presentation</vt:lpstr>
      <vt:lpstr>PowerPoint Presentation</vt:lpstr>
      <vt:lpstr>San Joaquin County Emergency Medical Services Agency</vt:lpstr>
      <vt:lpstr>San Joaquin County Emergency Medical Services Agency</vt:lpstr>
      <vt:lpstr>PowerPoint Presentation</vt:lpstr>
      <vt:lpstr>PowerPoint Presentation</vt:lpstr>
      <vt:lpstr>San Joaquin County Emergency Medical Services Agency</vt:lpstr>
      <vt:lpstr>San Joaquin County Emergency Medical Services Agency</vt:lpstr>
      <vt:lpstr>PowerPoint Presentation</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PowerPoint Presentation</vt:lpstr>
      <vt:lpstr>San Joaquin County Emergency Medical Services Agency</vt:lpstr>
      <vt:lpstr>San Joaquin County Emergency Medical Services Agency</vt:lpstr>
      <vt:lpstr>San Joaquin County Emergency Medical Services Agency</vt:lpstr>
      <vt:lpstr>PowerPoint Presentation</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PowerPoint Presentation</vt:lpstr>
      <vt:lpstr>San Joaquin County Emergency Medical Services Agency</vt:lpstr>
      <vt:lpstr>San Joaquin County Emergency Medical Services Agency</vt:lpstr>
      <vt:lpstr>San Joaquin County Emergency Medical Services Agency</vt:lpstr>
      <vt:lpstr>PowerPoint Presentation</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PowerPoint Presentation</vt:lpstr>
      <vt:lpstr>San Joaquin County Emergency Medical Services Agency</vt:lpstr>
      <vt:lpstr>San Joaquin County Emergency Medical Services Agency</vt:lpstr>
      <vt:lpstr>PowerPoint Presentation</vt:lpstr>
      <vt:lpstr>PowerPoint Presentation</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San Joaquin County Emergency Medical Services Agency</vt:lpstr>
      <vt:lpstr>PowerPoint Presentation</vt:lpstr>
      <vt:lpstr>San Joaquin County Emergency Medical Services Agency</vt:lpstr>
      <vt:lpstr>San Joaquin County Emergency Medical Services Agency</vt:lpstr>
      <vt:lpstr>PowerPoint Presentation</vt:lpstr>
      <vt:lpstr>PowerPoint Presentation</vt:lpstr>
      <vt:lpstr>PowerPoint Presentation</vt:lpstr>
      <vt:lpstr>San Joaquin County Emergency Medical Services Agency</vt:lpstr>
      <vt:lpstr>San Joaquin County Emergency Medical Services Agency</vt:lpstr>
    </vt:vector>
  </TitlesOfParts>
  <Company>sjc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pcook</dc:creator>
  <cp:lastModifiedBy>Cook, Phillip</cp:lastModifiedBy>
  <cp:revision>299</cp:revision>
  <cp:lastPrinted>2017-06-27T22:25:59Z</cp:lastPrinted>
  <dcterms:created xsi:type="dcterms:W3CDTF">2007-10-31T17:01:21Z</dcterms:created>
  <dcterms:modified xsi:type="dcterms:W3CDTF">2017-06-30T17:44:16Z</dcterms:modified>
</cp:coreProperties>
</file>