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912" r:id="rId4"/>
  </p:sldMasterIdLst>
  <p:notesMasterIdLst>
    <p:notesMasterId r:id="rId14"/>
  </p:notesMasterIdLst>
  <p:handoutMasterIdLst>
    <p:handoutMasterId r:id="rId15"/>
  </p:handoutMasterIdLst>
  <p:sldIdLst>
    <p:sldId id="284" r:id="rId5"/>
    <p:sldId id="274" r:id="rId6"/>
    <p:sldId id="276" r:id="rId7"/>
    <p:sldId id="277" r:id="rId8"/>
    <p:sldId id="278" r:id="rId9"/>
    <p:sldId id="286" r:id="rId10"/>
    <p:sldId id="282" r:id="rId11"/>
    <p:sldId id="268" r:id="rId12"/>
    <p:sldId id="287" r:id="rId1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8299" autoAdjust="0"/>
  </p:normalViewPr>
  <p:slideViewPr>
    <p:cSldViewPr snapToGrid="0" snapToObjects="1">
      <p:cViewPr>
        <p:scale>
          <a:sx n="80" d="100"/>
          <a:sy n="80" d="100"/>
        </p:scale>
        <p:origin x="-864" y="-28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64" d="100"/>
          <a:sy n="64" d="100"/>
        </p:scale>
        <p:origin x="-3600" y="-11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C205420-152D-9541-BF1E-81491DBD7F18}" type="datetime1">
              <a:rPr lang="en-US" smtClean="0"/>
              <a:t>12/24/2013</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r>
              <a:rPr lang="en-US" dirty="0" smtClean="0"/>
              <a:t>Prepared by David Coursey N5FDL (david@cevol.org)</a:t>
            </a:r>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60651EF-7791-B44E-9DFD-4E9BC4142F41}" type="slidenum">
              <a:rPr lang="en-US" smtClean="0"/>
              <a:t>‹#›</a:t>
            </a:fld>
            <a:endParaRPr lang="en-US" dirty="0"/>
          </a:p>
        </p:txBody>
      </p:sp>
    </p:spTree>
    <p:extLst>
      <p:ext uri="{BB962C8B-B14F-4D97-AF65-F5344CB8AC3E}">
        <p14:creationId xmlns:p14="http://schemas.microsoft.com/office/powerpoint/2010/main" val="3693189241"/>
      </p:ext>
    </p:extLst>
  </p:cSld>
  <p:clrMap bg1="lt1" tx1="dk1" bg2="lt2" tx2="dk2" accent1="accent1" accent2="accent2" accent3="accent3" accent4="accent4" accent5="accent5" accent6="accent6" hlink="hlink" folHlink="folHlink"/>
  <p:hf hd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429B175-9B70-ED4D-8177-03AA224E64C5}" type="datetime1">
              <a:rPr lang="en-US" smtClean="0"/>
              <a:t>12/24/2013</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r>
              <a:rPr lang="en-US" dirty="0" smtClean="0"/>
              <a:t>Prepared by David Coursey N5FDL (david@cevol.org)</a:t>
            </a:r>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022F210-41B9-C44D-8DA5-610FD879D37B}" type="slidenum">
              <a:rPr lang="en-US" smtClean="0"/>
              <a:t>‹#›</a:t>
            </a:fld>
            <a:endParaRPr lang="en-US" dirty="0"/>
          </a:p>
        </p:txBody>
      </p:sp>
    </p:spTree>
    <p:extLst>
      <p:ext uri="{BB962C8B-B14F-4D97-AF65-F5344CB8AC3E}">
        <p14:creationId xmlns:p14="http://schemas.microsoft.com/office/powerpoint/2010/main" val="1591775415"/>
      </p:ext>
    </p:extLst>
  </p:cSld>
  <p:clrMap bg1="lt1" tx1="dk1" bg2="lt2" tx2="dk2" accent1="accent1" accent2="accent2" accent3="accent3" accent4="accent4" accent5="accent5" accent6="accent6" hlink="hlink" folHlink="folHlink"/>
  <p:hf hdr="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22F210-41B9-C44D-8DA5-610FD879D37B}" type="slidenum">
              <a:rPr lang="en-US" smtClean="0"/>
              <a:t>1</a:t>
            </a:fld>
            <a:endParaRPr lang="en-US" dirty="0"/>
          </a:p>
        </p:txBody>
      </p:sp>
      <p:sp>
        <p:nvSpPr>
          <p:cNvPr id="5" name="Date Placeholder 4"/>
          <p:cNvSpPr>
            <a:spLocks noGrp="1"/>
          </p:cNvSpPr>
          <p:nvPr>
            <p:ph type="dt" idx="11"/>
          </p:nvPr>
        </p:nvSpPr>
        <p:spPr/>
        <p:txBody>
          <a:bodyPr/>
          <a:lstStyle/>
          <a:p>
            <a:fld id="{68B40F91-25F9-574F-A510-E174A5AB5FC6}" type="datetime1">
              <a:rPr lang="en-US" smtClean="0"/>
              <a:t>12/24/2013</a:t>
            </a:fld>
            <a:endParaRPr lang="en-US" dirty="0"/>
          </a:p>
        </p:txBody>
      </p:sp>
      <p:sp>
        <p:nvSpPr>
          <p:cNvPr id="6" name="Footer Placeholder 5"/>
          <p:cNvSpPr>
            <a:spLocks noGrp="1"/>
          </p:cNvSpPr>
          <p:nvPr>
            <p:ph type="ftr" sz="quarter" idx="12"/>
          </p:nvPr>
        </p:nvSpPr>
        <p:spPr/>
        <p:txBody>
          <a:bodyPr/>
          <a:lstStyle/>
          <a:p>
            <a:r>
              <a:rPr lang="en-US" dirty="0" smtClean="0"/>
              <a:t>Prepared by David Coursey N5FDL (david@cevol.org)</a:t>
            </a:r>
            <a:endParaRPr lang="en-US" dirty="0"/>
          </a:p>
        </p:txBody>
      </p:sp>
    </p:spTree>
    <p:extLst>
      <p:ext uri="{BB962C8B-B14F-4D97-AF65-F5344CB8AC3E}">
        <p14:creationId xmlns:p14="http://schemas.microsoft.com/office/powerpoint/2010/main" val="16204796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Your Technician</a:t>
            </a:r>
            <a:r>
              <a:rPr lang="en-US" baseline="0" dirty="0" smtClean="0"/>
              <a:t> Class Amateur Radio License allows you to communicate using both simplex and repeaters – and well as do other things we won’t talk about here. Simplex means you transmit and receive on a single frequency. Using simplex, all the radios are talking to one another directly. Because of distance limitations some stations may not hear each other. On the frequencies we use in the 2-meter and 70-centimeter – that is 144 </a:t>
            </a:r>
            <a:r>
              <a:rPr lang="en-US" baseline="0" dirty="0" err="1" smtClean="0"/>
              <a:t>MHz.</a:t>
            </a:r>
            <a:r>
              <a:rPr lang="en-US" baseline="0" dirty="0" smtClean="0"/>
              <a:t> VHF and 440 MHz UHF – signals travel line-of-sight. This limits range for portables talking to portables to a few miles or less. Mobiles talking to other mobiles will talk father, up to a dozen miles or so. Base stations with tall antennas can communication with one another over dozens of miles.</a:t>
            </a:r>
          </a:p>
          <a:p>
            <a:endParaRPr lang="en-US" baseline="0" dirty="0" smtClean="0"/>
          </a:p>
          <a:p>
            <a:r>
              <a:rPr lang="en-US" baseline="0" dirty="0" smtClean="0"/>
              <a:t>Repeaters were created to overcome the line-of-sight limitation. Repeaters are two-frequency radio systems usually placed at high locations on towers, buildings or hills. Because they are hundreds to thousands of feet above the users, the repeater’s line-of-sight can extend to 100 miles or more. All stations that can “see” the repeater can communicate through it, although portable range will be much smaller than the distance from which a mobile station can communicate through a repeater.</a:t>
            </a:r>
          </a:p>
          <a:p>
            <a:endParaRPr lang="en-US" baseline="0" dirty="0" smtClean="0"/>
          </a:p>
          <a:p>
            <a:r>
              <a:rPr lang="en-US" baseline="0" dirty="0" smtClean="0"/>
              <a:t>Repeaters are two frequency systems. The repeater listens on one frequency – called the input frequency – and transmits on another frequency – called the output. What the repeater “hears” on the input frequency is simultaneously retransmitted on the output frequency. Your radio transmits on the input frequency and listens on the output frequency. It hears other stations that are retransmitted by the repeater. It does not hear other stations directly, as on simplex.</a:t>
            </a:r>
          </a:p>
        </p:txBody>
      </p:sp>
      <p:sp>
        <p:nvSpPr>
          <p:cNvPr id="4" name="Date Placeholder 3"/>
          <p:cNvSpPr>
            <a:spLocks noGrp="1"/>
          </p:cNvSpPr>
          <p:nvPr>
            <p:ph type="dt" idx="10"/>
          </p:nvPr>
        </p:nvSpPr>
        <p:spPr/>
        <p:txBody>
          <a:bodyPr/>
          <a:lstStyle/>
          <a:p>
            <a:fld id="{0429B175-9B70-ED4D-8177-03AA224E64C5}" type="datetime1">
              <a:rPr lang="en-US" smtClean="0"/>
              <a:t>12/24/2013</a:t>
            </a:fld>
            <a:endParaRPr lang="en-US" dirty="0"/>
          </a:p>
        </p:txBody>
      </p:sp>
      <p:sp>
        <p:nvSpPr>
          <p:cNvPr id="5" name="Footer Placeholder 4"/>
          <p:cNvSpPr>
            <a:spLocks noGrp="1"/>
          </p:cNvSpPr>
          <p:nvPr>
            <p:ph type="ftr" sz="quarter" idx="11"/>
          </p:nvPr>
        </p:nvSpPr>
        <p:spPr/>
        <p:txBody>
          <a:bodyPr/>
          <a:lstStyle/>
          <a:p>
            <a:r>
              <a:rPr lang="en-US" smtClean="0"/>
              <a:t>Prepared by David Coursey N5FDL (david@cevol.org)</a:t>
            </a:r>
            <a:endParaRPr lang="en-US" dirty="0"/>
          </a:p>
        </p:txBody>
      </p:sp>
      <p:sp>
        <p:nvSpPr>
          <p:cNvPr id="6" name="Slide Number Placeholder 5"/>
          <p:cNvSpPr>
            <a:spLocks noGrp="1"/>
          </p:cNvSpPr>
          <p:nvPr>
            <p:ph type="sldNum" sz="quarter" idx="12"/>
          </p:nvPr>
        </p:nvSpPr>
        <p:spPr/>
        <p:txBody>
          <a:bodyPr/>
          <a:lstStyle/>
          <a:p>
            <a:fld id="{B022F210-41B9-C44D-8DA5-610FD879D37B}" type="slidenum">
              <a:rPr lang="en-US" smtClean="0"/>
              <a:t>3</a:t>
            </a:fld>
            <a:endParaRPr lang="en-US" dirty="0"/>
          </a:p>
        </p:txBody>
      </p:sp>
    </p:spTree>
    <p:extLst>
      <p:ext uri="{BB962C8B-B14F-4D97-AF65-F5344CB8AC3E}">
        <p14:creationId xmlns:p14="http://schemas.microsoft.com/office/powerpoint/2010/main" val="6341888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Most local communication uses repeaters to improve coverage. Because of their low</a:t>
            </a:r>
            <a:r>
              <a:rPr lang="en-US" baseline="0" dirty="0" smtClean="0"/>
              <a:t> power – typically five watts or less – portable radios will be able to talk though – or hit – repeaters at fairly close distances. Mobile radios, typically running 50 watts, can communicate through repeaters from much larger distances. Remember that anyone who can hit the repeater can talk to anyone else who can hit the repeater. That means people who could never communicate directly can communicate through a repeater.</a:t>
            </a:r>
          </a:p>
          <a:p>
            <a:endParaRPr lang="en-US" baseline="0" dirty="0" smtClean="0"/>
          </a:p>
          <a:p>
            <a:r>
              <a:rPr lang="en-US" baseline="0" dirty="0" smtClean="0"/>
              <a:t>Repeaters are typically known by their output frequencies, locations or both.</a:t>
            </a:r>
          </a:p>
          <a:p>
            <a:endParaRPr lang="en-US" baseline="0" dirty="0" smtClean="0"/>
          </a:p>
          <a:p>
            <a:r>
              <a:rPr lang="en-US" baseline="0" dirty="0" smtClean="0"/>
              <a:t>In order to avoid interference from other repeater users, most repeaters require a </a:t>
            </a:r>
            <a:r>
              <a:rPr lang="en-US" baseline="0" dirty="0" err="1" smtClean="0"/>
              <a:t>subaudible</a:t>
            </a:r>
            <a:r>
              <a:rPr lang="en-US" baseline="0" dirty="0" smtClean="0"/>
              <a:t> tone to be transmitted in order to trigger the repeater. This tone – usually referred to as a PL Tone or Tone Squelch – must be transmitted to operate the repeater. The PL tone can be set manually or programmed into a radio’s memory channels, along with the required split, offset and even an alphanumeric channel name.</a:t>
            </a:r>
            <a:endParaRPr lang="en-US" dirty="0"/>
          </a:p>
        </p:txBody>
      </p:sp>
      <p:sp>
        <p:nvSpPr>
          <p:cNvPr id="4" name="Date Placeholder 3"/>
          <p:cNvSpPr>
            <a:spLocks noGrp="1"/>
          </p:cNvSpPr>
          <p:nvPr>
            <p:ph type="dt" idx="10"/>
          </p:nvPr>
        </p:nvSpPr>
        <p:spPr/>
        <p:txBody>
          <a:bodyPr/>
          <a:lstStyle/>
          <a:p>
            <a:fld id="{0429B175-9B70-ED4D-8177-03AA224E64C5}" type="datetime1">
              <a:rPr lang="en-US" smtClean="0"/>
              <a:t>12/24/2013</a:t>
            </a:fld>
            <a:endParaRPr lang="en-US" dirty="0"/>
          </a:p>
        </p:txBody>
      </p:sp>
      <p:sp>
        <p:nvSpPr>
          <p:cNvPr id="5" name="Footer Placeholder 4"/>
          <p:cNvSpPr>
            <a:spLocks noGrp="1"/>
          </p:cNvSpPr>
          <p:nvPr>
            <p:ph type="ftr" sz="quarter" idx="11"/>
          </p:nvPr>
        </p:nvSpPr>
        <p:spPr/>
        <p:txBody>
          <a:bodyPr/>
          <a:lstStyle/>
          <a:p>
            <a:r>
              <a:rPr lang="en-US" smtClean="0"/>
              <a:t>Prepared by David Coursey N5FDL (david@cevol.org)</a:t>
            </a:r>
            <a:endParaRPr lang="en-US" dirty="0"/>
          </a:p>
        </p:txBody>
      </p:sp>
      <p:sp>
        <p:nvSpPr>
          <p:cNvPr id="6" name="Slide Number Placeholder 5"/>
          <p:cNvSpPr>
            <a:spLocks noGrp="1"/>
          </p:cNvSpPr>
          <p:nvPr>
            <p:ph type="sldNum" sz="quarter" idx="12"/>
          </p:nvPr>
        </p:nvSpPr>
        <p:spPr/>
        <p:txBody>
          <a:bodyPr/>
          <a:lstStyle/>
          <a:p>
            <a:fld id="{B022F210-41B9-C44D-8DA5-610FD879D37B}" type="slidenum">
              <a:rPr lang="en-US" smtClean="0"/>
              <a:t>4</a:t>
            </a:fld>
            <a:endParaRPr lang="en-US" dirty="0"/>
          </a:p>
        </p:txBody>
      </p:sp>
    </p:spTree>
    <p:extLst>
      <p:ext uri="{BB962C8B-B14F-4D97-AF65-F5344CB8AC3E}">
        <p14:creationId xmlns:p14="http://schemas.microsoft.com/office/powerpoint/2010/main" val="31371931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Many new Amateurs are frightened of using repeaters. They should not be. Repeaters are easy to use and communities of hams congregate around many repeaters, especially</a:t>
            </a:r>
            <a:r>
              <a:rPr lang="en-US" baseline="0" dirty="0" smtClean="0"/>
              <a:t> those affiliated with Amateur Radio clubs.</a:t>
            </a:r>
          </a:p>
          <a:p>
            <a:endParaRPr lang="en-US" baseline="0" dirty="0" smtClean="0"/>
          </a:p>
          <a:p>
            <a:r>
              <a:rPr lang="en-US" baseline="0" dirty="0" smtClean="0"/>
              <a:t>If your radio is programmed for a nearby repeater, making a contact is easy.</a:t>
            </a:r>
          </a:p>
          <a:p>
            <a:endParaRPr lang="en-US" baseline="0" dirty="0" smtClean="0"/>
          </a:p>
          <a:p>
            <a:r>
              <a:rPr lang="en-US" baseline="0" dirty="0" smtClean="0"/>
              <a:t>First, listen to make sure no one is using the repeater. When it is available, press the push-to-talk switch and announce your callsign, followed by the word “listening.” If all goes well – meaning your radio is programmed correctly – you will hear something back from the repeater. Typically you will hear the repeater carrier – a quiet signal – and perhaps what is called a courtesy tone. If the repeater has not been used for a few minutes it may also identify itself using voice or Morse code.</a:t>
            </a:r>
          </a:p>
          <a:p>
            <a:endParaRPr lang="en-US" baseline="0" dirty="0" smtClean="0"/>
          </a:p>
          <a:p>
            <a:r>
              <a:rPr lang="en-US" baseline="0" dirty="0" smtClean="0"/>
              <a:t>If someone is listening to the repeater, they may answer you, perhaps giving your callsign followed by their callsign. Or they may give their callsign only. The other operator may offer a greeting. When the other station stops transmitting, you should hear the courtesy tone (if there was one) again. That is your cue to resume speaking.</a:t>
            </a:r>
          </a:p>
          <a:p>
            <a:endParaRPr lang="en-US" baseline="0" dirty="0" smtClean="0"/>
          </a:p>
          <a:p>
            <a:r>
              <a:rPr lang="en-US" baseline="0" dirty="0" smtClean="0"/>
              <a:t>In the future, if you wish to contact any station, just announce your callsign and say listening. If you want a specific station, give their callsign first, followed by your callsign. “N6TEC this is N5FDL calling” or words to that effect. If you wish to join a conversation in progress, just announce your callsign. If you need to interrupt or make an emergency call, use the words “BREAK BREAK” to signify that you have an emergency.</a:t>
            </a:r>
            <a:endParaRPr lang="en-US" dirty="0"/>
          </a:p>
        </p:txBody>
      </p:sp>
      <p:sp>
        <p:nvSpPr>
          <p:cNvPr id="4" name="Date Placeholder 3"/>
          <p:cNvSpPr>
            <a:spLocks noGrp="1"/>
          </p:cNvSpPr>
          <p:nvPr>
            <p:ph type="dt" idx="10"/>
          </p:nvPr>
        </p:nvSpPr>
        <p:spPr/>
        <p:txBody>
          <a:bodyPr/>
          <a:lstStyle/>
          <a:p>
            <a:fld id="{0429B175-9B70-ED4D-8177-03AA224E64C5}" type="datetime1">
              <a:rPr lang="en-US" smtClean="0"/>
              <a:t>12/24/2013</a:t>
            </a:fld>
            <a:endParaRPr lang="en-US" dirty="0"/>
          </a:p>
        </p:txBody>
      </p:sp>
      <p:sp>
        <p:nvSpPr>
          <p:cNvPr id="5" name="Footer Placeholder 4"/>
          <p:cNvSpPr>
            <a:spLocks noGrp="1"/>
          </p:cNvSpPr>
          <p:nvPr>
            <p:ph type="ftr" sz="quarter" idx="11"/>
          </p:nvPr>
        </p:nvSpPr>
        <p:spPr/>
        <p:txBody>
          <a:bodyPr/>
          <a:lstStyle/>
          <a:p>
            <a:r>
              <a:rPr lang="en-US" smtClean="0"/>
              <a:t>Prepared by David Coursey N5FDL (david@cevol.org)</a:t>
            </a:r>
            <a:endParaRPr lang="en-US" dirty="0"/>
          </a:p>
        </p:txBody>
      </p:sp>
      <p:sp>
        <p:nvSpPr>
          <p:cNvPr id="6" name="Slide Number Placeholder 5"/>
          <p:cNvSpPr>
            <a:spLocks noGrp="1"/>
          </p:cNvSpPr>
          <p:nvPr>
            <p:ph type="sldNum" sz="quarter" idx="12"/>
          </p:nvPr>
        </p:nvSpPr>
        <p:spPr/>
        <p:txBody>
          <a:bodyPr/>
          <a:lstStyle/>
          <a:p>
            <a:fld id="{B022F210-41B9-C44D-8DA5-610FD879D37B}" type="slidenum">
              <a:rPr lang="en-US" smtClean="0"/>
              <a:t>5</a:t>
            </a:fld>
            <a:endParaRPr lang="en-US" dirty="0"/>
          </a:p>
        </p:txBody>
      </p:sp>
    </p:spTree>
    <p:extLst>
      <p:ext uri="{BB962C8B-B14F-4D97-AF65-F5344CB8AC3E}">
        <p14:creationId xmlns:p14="http://schemas.microsoft.com/office/powerpoint/2010/main" val="42726158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228600"/>
            <a:ext cx="7772400" cy="4571999"/>
          </a:xfrm>
        </p:spPr>
        <p:txBody>
          <a:bodyPr anchor="ctr">
            <a:noAutofit/>
          </a:bodyPr>
          <a:lstStyle>
            <a:lvl1pPr>
              <a:lnSpc>
                <a:spcPct val="100000"/>
              </a:lnSpc>
              <a:defRPr sz="8800" spc="-80" baseline="0">
                <a:solidFill>
                  <a:schemeClr val="tx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457200" y="4800600"/>
            <a:ext cx="6858000" cy="914400"/>
          </a:xfrm>
        </p:spPr>
        <p:txBody>
          <a:bodyPr/>
          <a:lstStyle>
            <a:lvl1pPr marL="0" indent="0" algn="l">
              <a:buNone/>
              <a:defRPr b="0" cap="all" spc="120" baseline="0">
                <a:solidFill>
                  <a:schemeClr val="tx2"/>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92DE625F-46B0-0943-A443-E1842064B88C}" type="datetime4">
              <a:rPr lang="en-US" smtClean="0"/>
              <a:t>December 24, 2013</a:t>
            </a:fld>
            <a:endParaRPr lang="en-US" dirty="0"/>
          </a:p>
        </p:txBody>
      </p:sp>
      <p:sp>
        <p:nvSpPr>
          <p:cNvPr id="5" name="Footer Placeholder 4"/>
          <p:cNvSpPr>
            <a:spLocks noGrp="1"/>
          </p:cNvSpPr>
          <p:nvPr>
            <p:ph type="ftr" sz="quarter" idx="11"/>
          </p:nvPr>
        </p:nvSpPr>
        <p:spPr/>
        <p:txBody>
          <a:bodyPr/>
          <a:lstStyle/>
          <a:p>
            <a:r>
              <a:rPr lang="en-US" dirty="0" smtClean="0"/>
              <a:t>San Joaquin County EMS Tech Support: 209-740-7515</a:t>
            </a:r>
            <a:endParaRPr lang="en-US" dirty="0"/>
          </a:p>
        </p:txBody>
      </p:sp>
      <p:sp>
        <p:nvSpPr>
          <p:cNvPr id="9" name="Rectangle 8"/>
          <p:cNvSpPr/>
          <p:nvPr/>
        </p:nvSpPr>
        <p:spPr>
          <a:xfrm>
            <a:off x="9001124" y="4846320"/>
            <a:ext cx="142876" cy="20116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9001124" y="0"/>
            <a:ext cx="142876" cy="48463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F38DF745-7D3F-47F4-83A3-874385CFAA69}"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2CDC11E-28C0-6D4F-B3CA-812256BD7AF4}" type="datetime4">
              <a:rPr lang="en-US" smtClean="0"/>
              <a:t>December 24, 2013</a:t>
            </a:fld>
            <a:endParaRPr lang="en-US" dirty="0"/>
          </a:p>
        </p:txBody>
      </p:sp>
      <p:sp>
        <p:nvSpPr>
          <p:cNvPr id="5" name="Footer Placeholder 4"/>
          <p:cNvSpPr>
            <a:spLocks noGrp="1"/>
          </p:cNvSpPr>
          <p:nvPr>
            <p:ph type="ftr" sz="quarter" idx="11"/>
          </p:nvPr>
        </p:nvSpPr>
        <p:spPr/>
        <p:txBody>
          <a:bodyPr/>
          <a:lstStyle/>
          <a:p>
            <a:r>
              <a:rPr lang="en-US" dirty="0" smtClean="0"/>
              <a:t>San Joaquin County EMS Tech Support: 209-740-7515</a:t>
            </a:r>
            <a:endParaRPr lang="en-US" dirty="0"/>
          </a:p>
        </p:txBody>
      </p:sp>
      <p:sp>
        <p:nvSpPr>
          <p:cNvPr id="6" name="Slide Number Placeholder 5"/>
          <p:cNvSpPr>
            <a:spLocks noGrp="1"/>
          </p:cNvSpPr>
          <p:nvPr>
            <p:ph type="sldNum" sz="quarter" idx="12"/>
          </p:nvPr>
        </p:nvSpPr>
        <p:spPr/>
        <p:txBody>
          <a:bodyPr/>
          <a:lstStyle/>
          <a:p>
            <a:fld id="{F38DF745-7D3F-47F4-83A3-874385CFAA69}"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E0DA8A6-A31E-6349-ABF7-84AB8C6C274D}" type="datetime4">
              <a:rPr lang="en-US" smtClean="0"/>
              <a:t>December 24, 2013</a:t>
            </a:fld>
            <a:endParaRPr lang="en-US" dirty="0"/>
          </a:p>
        </p:txBody>
      </p:sp>
      <p:sp>
        <p:nvSpPr>
          <p:cNvPr id="5" name="Footer Placeholder 4"/>
          <p:cNvSpPr>
            <a:spLocks noGrp="1"/>
          </p:cNvSpPr>
          <p:nvPr>
            <p:ph type="ftr" sz="quarter" idx="11"/>
          </p:nvPr>
        </p:nvSpPr>
        <p:spPr/>
        <p:txBody>
          <a:bodyPr/>
          <a:lstStyle/>
          <a:p>
            <a:r>
              <a:rPr lang="en-US" dirty="0" smtClean="0"/>
              <a:t>San Joaquin County EMS Tech Support: 209-740-7515</a:t>
            </a:r>
            <a:endParaRPr lang="en-US" dirty="0"/>
          </a:p>
        </p:txBody>
      </p:sp>
      <p:sp>
        <p:nvSpPr>
          <p:cNvPr id="6" name="Slide Number Placeholder 5"/>
          <p:cNvSpPr>
            <a:spLocks noGrp="1"/>
          </p:cNvSpPr>
          <p:nvPr>
            <p:ph type="sldNum" sz="quarter" idx="12"/>
          </p:nvPr>
        </p:nvSpPr>
        <p:spPr/>
        <p:txBody>
          <a:bodyPr/>
          <a:lstStyle/>
          <a:p>
            <a:fld id="{F38DF745-7D3F-47F4-83A3-874385CFAA69}"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CDF986B-47B6-4546-AD3A-C7848C426D1A}" type="datetime4">
              <a:rPr lang="en-US" smtClean="0"/>
              <a:t>December 24, 2013</a:t>
            </a:fld>
            <a:endParaRPr lang="en-US" dirty="0"/>
          </a:p>
        </p:txBody>
      </p:sp>
      <p:sp>
        <p:nvSpPr>
          <p:cNvPr id="5" name="Footer Placeholder 4"/>
          <p:cNvSpPr>
            <a:spLocks noGrp="1"/>
          </p:cNvSpPr>
          <p:nvPr>
            <p:ph type="ftr" sz="quarter" idx="11"/>
          </p:nvPr>
        </p:nvSpPr>
        <p:spPr/>
        <p:txBody>
          <a:bodyPr/>
          <a:lstStyle/>
          <a:p>
            <a:r>
              <a:rPr lang="en-US" dirty="0" smtClean="0"/>
              <a:t>San Joaquin County EMS Tech Support: 209-740-7515</a:t>
            </a:r>
            <a:endParaRPr lang="en-US" dirty="0"/>
          </a:p>
        </p:txBody>
      </p:sp>
      <p:sp>
        <p:nvSpPr>
          <p:cNvPr id="6" name="Slide Number Placeholder 5"/>
          <p:cNvSpPr>
            <a:spLocks noGrp="1"/>
          </p:cNvSpPr>
          <p:nvPr>
            <p:ph type="sldNum" sz="quarter" idx="12"/>
          </p:nvPr>
        </p:nvSpPr>
        <p:spPr/>
        <p:txBody>
          <a:bodyPr/>
          <a:lstStyle/>
          <a:p>
            <a:fld id="{F38DF745-7D3F-47F4-83A3-874385CFAA69}"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7200" y="1447800"/>
            <a:ext cx="7772400" cy="4321175"/>
          </a:xfrm>
        </p:spPr>
        <p:txBody>
          <a:bodyPr anchor="ctr">
            <a:noAutofit/>
          </a:bodyPr>
          <a:lstStyle>
            <a:lvl1pPr algn="l">
              <a:lnSpc>
                <a:spcPct val="100000"/>
              </a:lnSpc>
              <a:defRPr sz="8800" b="0" cap="all" spc="-80" baseline="0">
                <a:solidFill>
                  <a:schemeClr val="tx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228601"/>
            <a:ext cx="7772400" cy="1066800"/>
          </a:xfrm>
        </p:spPr>
        <p:txBody>
          <a:bodyPr anchor="b"/>
          <a:lstStyle>
            <a:lvl1pPr marL="0" indent="0">
              <a:buNone/>
              <a:defRPr sz="2000" b="0" cap="all" spc="12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7" name="Date Placeholder 6"/>
          <p:cNvSpPr>
            <a:spLocks noGrp="1"/>
          </p:cNvSpPr>
          <p:nvPr>
            <p:ph type="dt" sz="half" idx="10"/>
          </p:nvPr>
        </p:nvSpPr>
        <p:spPr/>
        <p:txBody>
          <a:bodyPr/>
          <a:lstStyle/>
          <a:p>
            <a:fld id="{7559F25C-AC8C-4B4B-9537-691A0588F9A4}" type="datetime4">
              <a:rPr lang="en-US" smtClean="0"/>
              <a:t>December 24, 2013</a:t>
            </a:fld>
            <a:endParaRPr lang="en-US" dirty="0"/>
          </a:p>
        </p:txBody>
      </p:sp>
      <p:sp>
        <p:nvSpPr>
          <p:cNvPr id="8" name="Slide Number Placeholder 7"/>
          <p:cNvSpPr>
            <a:spLocks noGrp="1"/>
          </p:cNvSpPr>
          <p:nvPr>
            <p:ph type="sldNum" sz="quarter" idx="11"/>
          </p:nvPr>
        </p:nvSpPr>
        <p:spPr/>
        <p:txBody>
          <a:bodyPr/>
          <a:lstStyle/>
          <a:p>
            <a:fld id="{F38DF745-7D3F-47F4-83A3-874385CFAA69}" type="slidenum">
              <a:rPr lang="en-US" smtClean="0"/>
              <a:pPr/>
              <a:t>‹#›</a:t>
            </a:fld>
            <a:endParaRPr lang="en-US" dirty="0"/>
          </a:p>
        </p:txBody>
      </p:sp>
      <p:sp>
        <p:nvSpPr>
          <p:cNvPr id="9" name="Footer Placeholder 8"/>
          <p:cNvSpPr>
            <a:spLocks noGrp="1"/>
          </p:cNvSpPr>
          <p:nvPr>
            <p:ph type="ftr" sz="quarter" idx="12"/>
          </p:nvPr>
        </p:nvSpPr>
        <p:spPr/>
        <p:txBody>
          <a:bodyPr/>
          <a:lstStyle/>
          <a:p>
            <a:r>
              <a:rPr lang="en-US" dirty="0" smtClean="0"/>
              <a:t>San Joaquin County EMS Tech Support: 209-740-7515</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630680" y="1574800"/>
            <a:ext cx="329184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90160" y="1574800"/>
            <a:ext cx="329184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DB038668-2432-2444-939B-E6301F461F1E}" type="datetime4">
              <a:rPr lang="en-US" smtClean="0"/>
              <a:t>December 24, 2013</a:t>
            </a:fld>
            <a:endParaRPr lang="en-US" dirty="0"/>
          </a:p>
        </p:txBody>
      </p:sp>
      <p:sp>
        <p:nvSpPr>
          <p:cNvPr id="6" name="Footer Placeholder 5"/>
          <p:cNvSpPr>
            <a:spLocks noGrp="1"/>
          </p:cNvSpPr>
          <p:nvPr>
            <p:ph type="ftr" sz="quarter" idx="11"/>
          </p:nvPr>
        </p:nvSpPr>
        <p:spPr/>
        <p:txBody>
          <a:bodyPr/>
          <a:lstStyle/>
          <a:p>
            <a:r>
              <a:rPr lang="en-US" dirty="0" smtClean="0"/>
              <a:t>San Joaquin County EMS Tech Support: 209-740-7515</a:t>
            </a:r>
            <a:endParaRPr lang="en-US" dirty="0"/>
          </a:p>
        </p:txBody>
      </p:sp>
      <p:sp>
        <p:nvSpPr>
          <p:cNvPr id="7" name="Slide Number Placeholder 6"/>
          <p:cNvSpPr>
            <a:spLocks noGrp="1"/>
          </p:cNvSpPr>
          <p:nvPr>
            <p:ph type="sldNum" sz="quarter" idx="12"/>
          </p:nvPr>
        </p:nvSpPr>
        <p:spPr/>
        <p:txBody>
          <a:bodyPr/>
          <a:lstStyle/>
          <a:p>
            <a:fld id="{F38DF745-7D3F-47F4-83A3-874385CFAA69}"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627632" y="1572768"/>
            <a:ext cx="3291840" cy="639762"/>
          </a:xfrm>
        </p:spPr>
        <p:txBody>
          <a:bodyPr anchor="b">
            <a:noAutofit/>
          </a:bodyPr>
          <a:lstStyle>
            <a:lvl1pPr marL="0" indent="0">
              <a:buNone/>
              <a:defRPr sz="1800" b="0" cap="all" spc="100"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627632" y="2259366"/>
            <a:ext cx="3291840" cy="384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93208" y="1572768"/>
            <a:ext cx="3291840" cy="639762"/>
          </a:xfrm>
        </p:spPr>
        <p:txBody>
          <a:bodyPr anchor="b">
            <a:noAutofit/>
          </a:bodyPr>
          <a:lstStyle>
            <a:lvl1pPr marL="0" indent="0">
              <a:buNone/>
              <a:defRPr lang="en-US" sz="1800" b="0" kern="1200" cap="all" spc="100" baseline="0" dirty="0" smtClean="0">
                <a:solidFill>
                  <a:schemeClr val="tx1"/>
                </a:solidFill>
                <a:latin typeface="+mj-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spcBef>
                <a:spcPct val="20000"/>
              </a:spcBef>
              <a:buFont typeface="Arial" pitchFamily="34" charset="0"/>
              <a:buNone/>
            </a:pPr>
            <a:r>
              <a:rPr lang="en-US" smtClean="0"/>
              <a:t>Click to edit Master text styles</a:t>
            </a:r>
          </a:p>
        </p:txBody>
      </p:sp>
      <p:sp>
        <p:nvSpPr>
          <p:cNvPr id="6" name="Content Placeholder 5"/>
          <p:cNvSpPr>
            <a:spLocks noGrp="1"/>
          </p:cNvSpPr>
          <p:nvPr>
            <p:ph sz="quarter" idx="4"/>
          </p:nvPr>
        </p:nvSpPr>
        <p:spPr>
          <a:xfrm>
            <a:off x="5093208" y="2259366"/>
            <a:ext cx="3291840" cy="384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0C5649E-DFAE-3D42-BDE4-DB4AB29F6926}" type="datetime4">
              <a:rPr lang="en-US" smtClean="0"/>
              <a:t>December 24, 2013</a:t>
            </a:fld>
            <a:endParaRPr lang="en-US" dirty="0"/>
          </a:p>
        </p:txBody>
      </p:sp>
      <p:sp>
        <p:nvSpPr>
          <p:cNvPr id="8" name="Footer Placeholder 7"/>
          <p:cNvSpPr>
            <a:spLocks noGrp="1"/>
          </p:cNvSpPr>
          <p:nvPr>
            <p:ph type="ftr" sz="quarter" idx="11"/>
          </p:nvPr>
        </p:nvSpPr>
        <p:spPr/>
        <p:txBody>
          <a:bodyPr/>
          <a:lstStyle/>
          <a:p>
            <a:r>
              <a:rPr lang="en-US" dirty="0" smtClean="0"/>
              <a:t>San Joaquin County EMS Tech Support: 209-740-7515</a:t>
            </a:r>
            <a:endParaRPr lang="en-US" dirty="0"/>
          </a:p>
        </p:txBody>
      </p:sp>
      <p:sp>
        <p:nvSpPr>
          <p:cNvPr id="9" name="Slide Number Placeholder 8"/>
          <p:cNvSpPr>
            <a:spLocks noGrp="1"/>
          </p:cNvSpPr>
          <p:nvPr>
            <p:ph type="sldNum" sz="quarter" idx="12"/>
          </p:nvPr>
        </p:nvSpPr>
        <p:spPr/>
        <p:txBody>
          <a:bodyPr/>
          <a:lstStyle/>
          <a:p>
            <a:fld id="{F38DF745-7D3F-47F4-83A3-874385CFAA69}"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F2403AC-1F4E-6148-BAC1-0748A535FD6B}" type="datetime4">
              <a:rPr lang="en-US" smtClean="0"/>
              <a:t>December 24, 2013</a:t>
            </a:fld>
            <a:endParaRPr lang="en-US" dirty="0"/>
          </a:p>
        </p:txBody>
      </p:sp>
      <p:sp>
        <p:nvSpPr>
          <p:cNvPr id="4" name="Footer Placeholder 3"/>
          <p:cNvSpPr>
            <a:spLocks noGrp="1"/>
          </p:cNvSpPr>
          <p:nvPr>
            <p:ph type="ftr" sz="quarter" idx="11"/>
          </p:nvPr>
        </p:nvSpPr>
        <p:spPr/>
        <p:txBody>
          <a:bodyPr/>
          <a:lstStyle/>
          <a:p>
            <a:r>
              <a:rPr lang="en-US" dirty="0" smtClean="0"/>
              <a:t>San Joaquin County EMS Tech Support: 209-740-7515</a:t>
            </a:r>
            <a:endParaRPr lang="en-US" dirty="0"/>
          </a:p>
        </p:txBody>
      </p:sp>
      <p:sp>
        <p:nvSpPr>
          <p:cNvPr id="5" name="Slide Number Placeholder 4"/>
          <p:cNvSpPr>
            <a:spLocks noGrp="1"/>
          </p:cNvSpPr>
          <p:nvPr>
            <p:ph type="sldNum" sz="quarter" idx="12"/>
          </p:nvPr>
        </p:nvSpPr>
        <p:spPr/>
        <p:txBody>
          <a:bodyPr/>
          <a:lstStyle/>
          <a:p>
            <a:fld id="{F38DF745-7D3F-47F4-83A3-874385CFAA69}"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7A8BA6-4B2F-984F-B6B7-18825A31B79F}" type="datetime4">
              <a:rPr lang="en-US" smtClean="0"/>
              <a:t>December 24, 2013</a:t>
            </a:fld>
            <a:endParaRPr lang="en-US" dirty="0"/>
          </a:p>
        </p:txBody>
      </p:sp>
      <p:sp>
        <p:nvSpPr>
          <p:cNvPr id="3" name="Footer Placeholder 2"/>
          <p:cNvSpPr>
            <a:spLocks noGrp="1"/>
          </p:cNvSpPr>
          <p:nvPr>
            <p:ph type="ftr" sz="quarter" idx="11"/>
          </p:nvPr>
        </p:nvSpPr>
        <p:spPr/>
        <p:txBody>
          <a:bodyPr/>
          <a:lstStyle/>
          <a:p>
            <a:r>
              <a:rPr lang="en-US" dirty="0" smtClean="0"/>
              <a:t>San Joaquin County EMS Tech Support: 209-740-7515</a:t>
            </a:r>
            <a:endParaRPr lang="en-US" dirty="0"/>
          </a:p>
        </p:txBody>
      </p:sp>
      <p:sp>
        <p:nvSpPr>
          <p:cNvPr id="4" name="Slide Number Placeholder 3"/>
          <p:cNvSpPr>
            <a:spLocks noGrp="1"/>
          </p:cNvSpPr>
          <p:nvPr>
            <p:ph type="sldNum" sz="quarter" idx="12"/>
          </p:nvPr>
        </p:nvSpPr>
        <p:spPr/>
        <p:txBody>
          <a:bodyPr/>
          <a:lstStyle/>
          <a:p>
            <a:fld id="{F38DF745-7D3F-47F4-83A3-874385CFAA69}"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1600200"/>
            <a:ext cx="5111750" cy="448056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1600200"/>
            <a:ext cx="3008313" cy="448056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34A2AAF-8F6F-0647-B076-4AF53D23E5D3}" type="datetime4">
              <a:rPr lang="en-US" smtClean="0"/>
              <a:t>December 24, 2013</a:t>
            </a:fld>
            <a:endParaRPr lang="en-US" dirty="0"/>
          </a:p>
        </p:txBody>
      </p:sp>
      <p:sp>
        <p:nvSpPr>
          <p:cNvPr id="6" name="Footer Placeholder 5"/>
          <p:cNvSpPr>
            <a:spLocks noGrp="1"/>
          </p:cNvSpPr>
          <p:nvPr>
            <p:ph type="ftr" sz="quarter" idx="11"/>
          </p:nvPr>
        </p:nvSpPr>
        <p:spPr/>
        <p:txBody>
          <a:bodyPr/>
          <a:lstStyle/>
          <a:p>
            <a:r>
              <a:rPr lang="en-US" dirty="0" smtClean="0"/>
              <a:t>San Joaquin County EMS Tech Support: 209-740-7515</a:t>
            </a:r>
            <a:endParaRPr lang="en-US" dirty="0"/>
          </a:p>
        </p:txBody>
      </p:sp>
      <p:sp>
        <p:nvSpPr>
          <p:cNvPr id="7" name="Slide Number Placeholder 6"/>
          <p:cNvSpPr>
            <a:spLocks noGrp="1"/>
          </p:cNvSpPr>
          <p:nvPr>
            <p:ph type="sldNum" sz="quarter" idx="12"/>
          </p:nvPr>
        </p:nvSpPr>
        <p:spPr/>
        <p:txBody>
          <a:bodyPr/>
          <a:lstStyle/>
          <a:p>
            <a:fld id="{F38DF745-7D3F-47F4-83A3-874385CFAA69}" type="slidenum">
              <a:rPr lang="en-US" smtClean="0"/>
              <a:pPr/>
              <a:t>‹#›</a:t>
            </a:fld>
            <a:endParaRPr lang="en-US" dirty="0"/>
          </a:p>
        </p:txBody>
      </p:sp>
      <p:sp>
        <p:nvSpPr>
          <p:cNvPr id="8" name="Title 7"/>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Rectangle 8"/>
          <p:cNvSpPr/>
          <p:nvPr/>
        </p:nvSpPr>
        <p:spPr>
          <a:xfrm>
            <a:off x="9001124" y="4846320"/>
            <a:ext cx="142876" cy="20116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Picture Placeholder 2"/>
          <p:cNvSpPr>
            <a:spLocks noGrp="1"/>
          </p:cNvSpPr>
          <p:nvPr>
            <p:ph type="pic" idx="1"/>
          </p:nvPr>
        </p:nvSpPr>
        <p:spPr>
          <a:xfrm>
            <a:off x="-1" y="0"/>
            <a:ext cx="9000877" cy="4846320"/>
          </a:xfrm>
          <a:solidFill>
            <a:schemeClr val="bg1">
              <a:lumMod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Drag picture to placeholder or click icon to add</a:t>
            </a:r>
            <a:endParaRPr lang="en-US" dirty="0"/>
          </a:p>
        </p:txBody>
      </p:sp>
      <p:sp>
        <p:nvSpPr>
          <p:cNvPr id="4" name="Text Placeholder 3"/>
          <p:cNvSpPr>
            <a:spLocks noGrp="1"/>
          </p:cNvSpPr>
          <p:nvPr>
            <p:ph type="body" sz="half" idx="2"/>
          </p:nvPr>
        </p:nvSpPr>
        <p:spPr>
          <a:xfrm>
            <a:off x="457200" y="5715000"/>
            <a:ext cx="8153400" cy="457200"/>
          </a:xfrm>
        </p:spPr>
        <p:txBody>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5DD6E87-E7B6-8F48-97BD-6332F3041FF0}" type="datetime4">
              <a:rPr lang="en-US" smtClean="0"/>
              <a:t>December 24, 2013</a:t>
            </a:fld>
            <a:endParaRPr lang="en-US" dirty="0"/>
          </a:p>
        </p:txBody>
      </p:sp>
      <p:sp>
        <p:nvSpPr>
          <p:cNvPr id="6" name="Footer Placeholder 5"/>
          <p:cNvSpPr>
            <a:spLocks noGrp="1"/>
          </p:cNvSpPr>
          <p:nvPr>
            <p:ph type="ftr" sz="quarter" idx="11"/>
          </p:nvPr>
        </p:nvSpPr>
        <p:spPr/>
        <p:txBody>
          <a:bodyPr/>
          <a:lstStyle/>
          <a:p>
            <a:r>
              <a:rPr lang="en-US" dirty="0" smtClean="0"/>
              <a:t>San Joaquin County EMS Tech Support: 209-740-7515</a:t>
            </a:r>
            <a:endParaRPr lang="en-US" dirty="0"/>
          </a:p>
        </p:txBody>
      </p:sp>
      <p:sp>
        <p:nvSpPr>
          <p:cNvPr id="7" name="Slide Number Placeholder 6"/>
          <p:cNvSpPr>
            <a:spLocks noGrp="1"/>
          </p:cNvSpPr>
          <p:nvPr>
            <p:ph type="sldNum" sz="quarter" idx="12"/>
          </p:nvPr>
        </p:nvSpPr>
        <p:spPr/>
        <p:txBody>
          <a:bodyPr/>
          <a:lstStyle>
            <a:lvl1pPr>
              <a:defRPr>
                <a:solidFill>
                  <a:schemeClr val="tx1"/>
                </a:solidFill>
              </a:defRPr>
            </a:lvl1pPr>
          </a:lstStyle>
          <a:p>
            <a:fld id="{F38DF745-7D3F-47F4-83A3-874385CFAA69}" type="slidenum">
              <a:rPr lang="en-US" smtClean="0"/>
              <a:pPr/>
              <a:t>‹#›</a:t>
            </a:fld>
            <a:endParaRPr lang="en-US" dirty="0"/>
          </a:p>
        </p:txBody>
      </p:sp>
      <p:sp>
        <p:nvSpPr>
          <p:cNvPr id="8" name="Title 7"/>
          <p:cNvSpPr>
            <a:spLocks noGrp="1"/>
          </p:cNvSpPr>
          <p:nvPr>
            <p:ph type="title"/>
          </p:nvPr>
        </p:nvSpPr>
        <p:spPr>
          <a:xfrm>
            <a:off x="457200" y="4953000"/>
            <a:ext cx="8153400" cy="762000"/>
          </a:xfrm>
        </p:spPr>
        <p:txBody>
          <a:bodyPr anchor="t">
            <a:normAutofit/>
          </a:bodyPr>
          <a:lstStyle>
            <a:lvl1pPr>
              <a:defRPr sz="3200"/>
            </a:lvl1pPr>
          </a:lstStyle>
          <a:p>
            <a:r>
              <a:rPr lang="en-US" smtClean="0"/>
              <a:t>Click to edit Master title style</a:t>
            </a:r>
            <a:endParaRPr lang="en-US" dirty="0"/>
          </a:p>
        </p:txBody>
      </p:sp>
      <p:sp>
        <p:nvSpPr>
          <p:cNvPr id="10" name="Rectangle 9"/>
          <p:cNvSpPr/>
          <p:nvPr/>
        </p:nvSpPr>
        <p:spPr>
          <a:xfrm>
            <a:off x="9001124" y="0"/>
            <a:ext cx="142876" cy="48463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52718"/>
            <a:ext cx="5791200" cy="1371600"/>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752600"/>
            <a:ext cx="7620000" cy="43735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172201"/>
            <a:ext cx="3429000" cy="304800"/>
          </a:xfrm>
          <a:prstGeom prst="rect">
            <a:avLst/>
          </a:prstGeom>
        </p:spPr>
        <p:txBody>
          <a:bodyPr vert="horz" lIns="91440" tIns="45720" rIns="91440" bIns="0" rtlCol="0" anchor="b"/>
          <a:lstStyle>
            <a:lvl1pPr algn="l">
              <a:defRPr sz="1000">
                <a:solidFill>
                  <a:schemeClr val="tx1"/>
                </a:solidFill>
              </a:defRPr>
            </a:lvl1pPr>
          </a:lstStyle>
          <a:p>
            <a:fld id="{F09AF652-2982-3243-9BE3-BA457BAEDC12}" type="datetime4">
              <a:rPr lang="en-US" smtClean="0"/>
              <a:t>December 24, 2013</a:t>
            </a:fld>
            <a:endParaRPr lang="en-US" dirty="0"/>
          </a:p>
        </p:txBody>
      </p:sp>
      <p:sp>
        <p:nvSpPr>
          <p:cNvPr id="5" name="Footer Placeholder 4"/>
          <p:cNvSpPr>
            <a:spLocks noGrp="1"/>
          </p:cNvSpPr>
          <p:nvPr>
            <p:ph type="ftr" sz="quarter" idx="3"/>
          </p:nvPr>
        </p:nvSpPr>
        <p:spPr>
          <a:xfrm>
            <a:off x="457200" y="6492875"/>
            <a:ext cx="3429000" cy="283845"/>
          </a:xfrm>
          <a:prstGeom prst="rect">
            <a:avLst/>
          </a:prstGeom>
        </p:spPr>
        <p:txBody>
          <a:bodyPr vert="horz" lIns="91440" tIns="45720" rIns="91440" bIns="45720" rtlCol="0" anchor="t"/>
          <a:lstStyle>
            <a:lvl1pPr algn="l">
              <a:defRPr sz="1000">
                <a:solidFill>
                  <a:schemeClr val="tx1"/>
                </a:solidFill>
              </a:defRPr>
            </a:lvl1pPr>
          </a:lstStyle>
          <a:p>
            <a:r>
              <a:rPr lang="en-US" dirty="0" smtClean="0"/>
              <a:t>San Joaquin County EMS Tech Support: 209-740-7515</a:t>
            </a:r>
            <a:endParaRPr lang="en-US" dirty="0"/>
          </a:p>
        </p:txBody>
      </p:sp>
      <p:sp>
        <p:nvSpPr>
          <p:cNvPr id="6" name="Slide Number Placeholder 5"/>
          <p:cNvSpPr>
            <a:spLocks noGrp="1"/>
          </p:cNvSpPr>
          <p:nvPr>
            <p:ph type="sldNum" sz="quarter" idx="4"/>
          </p:nvPr>
        </p:nvSpPr>
        <p:spPr>
          <a:xfrm rot="16200000">
            <a:off x="8227377" y="5885497"/>
            <a:ext cx="1315721" cy="365125"/>
          </a:xfrm>
          <a:prstGeom prst="rect">
            <a:avLst/>
          </a:prstGeom>
        </p:spPr>
        <p:txBody>
          <a:bodyPr vert="horz" lIns="91440" tIns="45720" rIns="91440" bIns="45720" rtlCol="0" anchor="ctr"/>
          <a:lstStyle>
            <a:lvl1pPr algn="l">
              <a:defRPr sz="2400" b="1">
                <a:solidFill>
                  <a:schemeClr val="tx2"/>
                </a:solidFill>
              </a:defRPr>
            </a:lvl1pPr>
          </a:lstStyle>
          <a:p>
            <a:fld id="{F38DF745-7D3F-47F4-83A3-874385CFAA69}" type="slidenum">
              <a:rPr lang="en-US" smtClean="0"/>
              <a:pPr/>
              <a:t>‹#›</a:t>
            </a:fld>
            <a:endParaRPr lang="en-US" dirty="0"/>
          </a:p>
        </p:txBody>
      </p:sp>
      <p:sp>
        <p:nvSpPr>
          <p:cNvPr id="7" name="Rectangle 6"/>
          <p:cNvSpPr/>
          <p:nvPr/>
        </p:nvSpPr>
        <p:spPr>
          <a:xfrm>
            <a:off x="9001124" y="0"/>
            <a:ext cx="142876" cy="1371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9001124" y="1371600"/>
            <a:ext cx="142876" cy="5486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 bg1="lt1" tx1="dk1" bg2="lt2" tx2="dk2" accent1="accent1" accent2="accent2" accent3="accent3" accent4="accent4" accent5="accent5" accent6="accent6" hlink="hlink" folHlink="folHlink"/>
  <p:sldLayoutIdLst>
    <p:sldLayoutId id="2147483913" r:id="rId1"/>
    <p:sldLayoutId id="2147483914" r:id="rId2"/>
    <p:sldLayoutId id="2147483915" r:id="rId3"/>
    <p:sldLayoutId id="2147483916" r:id="rId4"/>
    <p:sldLayoutId id="2147483917" r:id="rId5"/>
    <p:sldLayoutId id="2147483918" r:id="rId6"/>
    <p:sldLayoutId id="2147483919" r:id="rId7"/>
    <p:sldLayoutId id="2147483920" r:id="rId8"/>
    <p:sldLayoutId id="2147483921" r:id="rId9"/>
    <p:sldLayoutId id="2147483922" r:id="rId10"/>
    <p:sldLayoutId id="2147483923" r:id="rId11"/>
  </p:sldLayoutIdLst>
  <p:hf sldNum="0" hdr="0" dt="0"/>
  <p:txStyles>
    <p:titleStyle>
      <a:lvl1pPr algn="l" defTabSz="914400" rtl="0" eaLnBrk="1" latinLnBrk="0" hangingPunct="1">
        <a:spcBef>
          <a:spcPct val="0"/>
        </a:spcBef>
        <a:buNone/>
        <a:defRPr sz="3600" kern="1200" cap="all" spc="-60" baseline="0">
          <a:solidFill>
            <a:schemeClr val="tx2"/>
          </a:solidFill>
          <a:latin typeface="+mj-lt"/>
          <a:ea typeface="+mj-ea"/>
          <a:cs typeface="+mj-cs"/>
        </a:defRPr>
      </a:lvl1pPr>
    </p:titleStyle>
    <p:bodyStyle>
      <a:lvl1pPr marL="0" indent="0" algn="l" defTabSz="914400" rtl="0" eaLnBrk="1" latinLnBrk="0" hangingPunct="1">
        <a:spcBef>
          <a:spcPct val="20000"/>
        </a:spcBef>
        <a:spcAft>
          <a:spcPts val="600"/>
        </a:spcAft>
        <a:buFont typeface="Arial" pitchFamily="34" charset="0"/>
        <a:buNone/>
        <a:defRPr sz="2000" b="1"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wav"/><Relationship Id="rId1" Type="http://schemas.microsoft.com/office/2007/relationships/media" Target="../media/media2.wav"/><Relationship Id="rId5" Type="http://schemas.openxmlformats.org/officeDocument/2006/relationships/image" Target="../media/image4.jpe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4.jpeg"/><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image" Target="../media/image4.jpeg"/><Relationship Id="rId5" Type="http://schemas.openxmlformats.org/officeDocument/2006/relationships/image" Target="../media/image2.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image" Target="../media/image4.jpeg"/><Relationship Id="rId5" Type="http://schemas.openxmlformats.org/officeDocument/2006/relationships/image" Target="../media/image2.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wav"/><Relationship Id="rId1" Type="http://schemas.microsoft.com/office/2007/relationships/media" Target="../media/media6.wav"/><Relationship Id="rId5" Type="http://schemas.openxmlformats.org/officeDocument/2006/relationships/image" Target="../media/image4.jpe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7.wav"/><Relationship Id="rId1" Type="http://schemas.microsoft.com/office/2007/relationships/media" Target="../media/media7.wav"/><Relationship Id="rId5" Type="http://schemas.openxmlformats.org/officeDocument/2006/relationships/image" Target="../media/image4.jpe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wav"/><Relationship Id="rId1" Type="http://schemas.microsoft.com/office/2007/relationships/media" Target="../media/media8.wav"/><Relationship Id="rId5" Type="http://schemas.openxmlformats.org/officeDocument/2006/relationships/image" Target="../media/image4.jpe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wav"/><Relationship Id="rId1" Type="http://schemas.microsoft.com/office/2007/relationships/media" Target="../media/media9.wav"/><Relationship Id="rId5" Type="http://schemas.openxmlformats.org/officeDocument/2006/relationships/image" Target="../media/image4.jpe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USING</a:t>
            </a:r>
            <a:br>
              <a:rPr lang="en-US" dirty="0" smtClean="0"/>
            </a:br>
            <a:r>
              <a:rPr lang="en-US" dirty="0" smtClean="0"/>
              <a:t>HAM RADIO</a:t>
            </a:r>
            <a:endParaRPr lang="en-US" dirty="0"/>
          </a:p>
        </p:txBody>
      </p:sp>
      <p:sp>
        <p:nvSpPr>
          <p:cNvPr id="3" name="Subtitle 2"/>
          <p:cNvSpPr>
            <a:spLocks noGrp="1"/>
          </p:cNvSpPr>
          <p:nvPr>
            <p:ph type="subTitle" idx="1"/>
          </p:nvPr>
        </p:nvSpPr>
        <p:spPr/>
        <p:txBody>
          <a:bodyPr/>
          <a:lstStyle/>
          <a:p>
            <a:r>
              <a:rPr lang="en-US" dirty="0" smtClean="0"/>
              <a:t>How to make your first contact</a:t>
            </a:r>
            <a:endParaRPr lang="en-US" dirty="0"/>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
        <p:nvSpPr>
          <p:cNvPr id="5" name="TextBox 4"/>
          <p:cNvSpPr txBox="1"/>
          <p:nvPr/>
        </p:nvSpPr>
        <p:spPr>
          <a:xfrm>
            <a:off x="1133377" y="5931395"/>
            <a:ext cx="6805773" cy="646331"/>
          </a:xfrm>
          <a:prstGeom prst="rect">
            <a:avLst/>
          </a:prstGeom>
          <a:noFill/>
        </p:spPr>
        <p:txBody>
          <a:bodyPr wrap="none" rtlCol="0">
            <a:spAutoFit/>
          </a:bodyPr>
          <a:lstStyle/>
          <a:p>
            <a:pPr algn="ctr"/>
            <a:r>
              <a:rPr lang="en-US" sz="1200" i="1" dirty="0"/>
              <a:t>This presentation was provided by the San Joaquin County Emergency Medical Services Agency </a:t>
            </a:r>
            <a:endParaRPr lang="en-US" sz="1200" i="1" dirty="0" smtClean="0"/>
          </a:p>
          <a:p>
            <a:pPr algn="ctr"/>
            <a:r>
              <a:rPr lang="en-US" sz="1200" i="1" dirty="0" smtClean="0"/>
              <a:t>for </a:t>
            </a:r>
            <a:r>
              <a:rPr lang="en-US" sz="1200" i="1" dirty="0"/>
              <a:t>the </a:t>
            </a:r>
            <a:r>
              <a:rPr lang="en-US" sz="1200" i="1" dirty="0" smtClean="0"/>
              <a:t>members </a:t>
            </a:r>
            <a:r>
              <a:rPr lang="en-US" sz="1200" i="1" dirty="0"/>
              <a:t>of the San Joaquin Operational Area Healthcare Coalition.  </a:t>
            </a:r>
            <a:endParaRPr lang="en-US" sz="1200" i="1" dirty="0" smtClean="0"/>
          </a:p>
          <a:p>
            <a:pPr algn="ctr"/>
            <a:r>
              <a:rPr lang="en-US" sz="1200" i="1" dirty="0" smtClean="0"/>
              <a:t>Funding </a:t>
            </a:r>
            <a:r>
              <a:rPr lang="en-US" sz="1200" i="1" dirty="0"/>
              <a:t>was provided by the </a:t>
            </a:r>
            <a:r>
              <a:rPr lang="en-US" sz="1200" i="1" dirty="0" smtClean="0"/>
              <a:t>2012/13 </a:t>
            </a:r>
            <a:r>
              <a:rPr lang="en-US" sz="1200" i="1" dirty="0"/>
              <a:t>Hospital Preparedness Program (HPP) </a:t>
            </a:r>
            <a:r>
              <a:rPr lang="en-US" sz="1200" i="1" dirty="0" smtClean="0"/>
              <a:t>Grant.</a:t>
            </a:r>
            <a:endParaRPr lang="en-US" sz="1200" i="1" dirty="0"/>
          </a:p>
        </p:txBody>
      </p:sp>
      <p:pic>
        <p:nvPicPr>
          <p:cNvPr id="6" name="Picture 5"/>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113694" y="113080"/>
            <a:ext cx="8845138" cy="670691"/>
          </a:xfrm>
          <a:prstGeom prst="rect">
            <a:avLst/>
          </a:prstGeom>
        </p:spPr>
      </p:pic>
    </p:spTree>
    <p:extLst>
      <p:ext uri="{BB962C8B-B14F-4D97-AF65-F5344CB8AC3E}">
        <p14:creationId xmlns:p14="http://schemas.microsoft.com/office/powerpoint/2010/main" val="3202962009"/>
      </p:ext>
    </p:extLst>
  </p:cSld>
  <p:clrMapOvr>
    <a:masterClrMapping/>
  </p:clrMapOvr>
  <mc:AlternateContent xmlns:mc="http://schemas.openxmlformats.org/markup-compatibility/2006" xmlns:p14="http://schemas.microsoft.com/office/powerpoint/2010/main">
    <mc:Choice Requires="p14">
      <p:transition spd="slow" p14:dur="2000" advTm="13498"/>
    </mc:Choice>
    <mc:Fallback xmlns="">
      <p:transition xmlns:p14="http://schemas.microsoft.com/office/powerpoint/2010/main" spd="slow" advTm="134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you’ll learn</a:t>
            </a:r>
            <a:endParaRPr lang="en-US" dirty="0"/>
          </a:p>
        </p:txBody>
      </p:sp>
      <p:sp>
        <p:nvSpPr>
          <p:cNvPr id="3" name="Content Placeholder 2"/>
          <p:cNvSpPr>
            <a:spLocks noGrp="1"/>
          </p:cNvSpPr>
          <p:nvPr>
            <p:ph sz="half" idx="1"/>
          </p:nvPr>
        </p:nvSpPr>
        <p:spPr/>
        <p:txBody>
          <a:bodyPr/>
          <a:lstStyle/>
          <a:p>
            <a:pPr marL="514350" indent="-514350">
              <a:buAutoNum type="arabicPeriod"/>
            </a:pPr>
            <a:r>
              <a:rPr lang="en-US" dirty="0" smtClean="0"/>
              <a:t>Repeaters and Simplex </a:t>
            </a:r>
          </a:p>
          <a:p>
            <a:pPr marL="514350" indent="-514350">
              <a:buAutoNum type="arabicPeriod"/>
            </a:pPr>
            <a:r>
              <a:rPr lang="en-US" dirty="0" smtClean="0"/>
              <a:t>Making your first contact</a:t>
            </a:r>
          </a:p>
          <a:p>
            <a:pPr marL="514350" indent="-514350">
              <a:buAutoNum type="arabicPeriod"/>
            </a:pPr>
            <a:r>
              <a:rPr lang="en-US" dirty="0" smtClean="0"/>
              <a:t>That a little ham-speak is all you need</a:t>
            </a:r>
            <a:endParaRPr lang="en-US" dirty="0"/>
          </a:p>
        </p:txBody>
      </p:sp>
      <p:sp>
        <p:nvSpPr>
          <p:cNvPr id="4" name="Content Placeholder 3"/>
          <p:cNvSpPr>
            <a:spLocks noGrp="1"/>
          </p:cNvSpPr>
          <p:nvPr>
            <p:ph sz="half" idx="2"/>
          </p:nvPr>
        </p:nvSpPr>
        <p:spPr/>
        <p:txBody>
          <a:bodyPr/>
          <a:lstStyle/>
          <a:p>
            <a:r>
              <a:rPr lang="en-US" dirty="0" smtClean="0"/>
              <a:t>4. How to select a channel</a:t>
            </a:r>
          </a:p>
          <a:p>
            <a:r>
              <a:rPr lang="en-US" dirty="0" smtClean="0"/>
              <a:t>5. Who to talk to</a:t>
            </a:r>
          </a:p>
          <a:p>
            <a:r>
              <a:rPr lang="en-US" dirty="0" smtClean="0"/>
              <a:t>6. Following FCC rules</a:t>
            </a:r>
            <a:endParaRPr lang="en-US" dirty="0"/>
          </a:p>
        </p:txBody>
      </p:sp>
      <p:pic>
        <p:nvPicPr>
          <p:cNvPr id="8" name="Sound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5892800"/>
            <a:ext cx="812800" cy="812800"/>
          </a:xfrm>
          <a:prstGeom prst="rect">
            <a:avLst/>
          </a:prstGeom>
        </p:spPr>
      </p:pic>
      <p:sp>
        <p:nvSpPr>
          <p:cNvPr id="6" name="Rectangle 5"/>
          <p:cNvSpPr/>
          <p:nvPr/>
        </p:nvSpPr>
        <p:spPr>
          <a:xfrm>
            <a:off x="207818" y="6305389"/>
            <a:ext cx="4572000" cy="276999"/>
          </a:xfrm>
          <a:prstGeom prst="rect">
            <a:avLst/>
          </a:prstGeom>
        </p:spPr>
        <p:txBody>
          <a:bodyPr>
            <a:spAutoFit/>
          </a:bodyPr>
          <a:lstStyle/>
          <a:p>
            <a:r>
              <a:rPr lang="en-US" sz="1200" i="1" dirty="0"/>
              <a:t>San Joaquin County Emergency Medical Services Agency </a:t>
            </a:r>
            <a:endParaRPr lang="en-US" sz="1200" dirty="0"/>
          </a:p>
        </p:txBody>
      </p:sp>
      <p:pic>
        <p:nvPicPr>
          <p:cNvPr id="10" name="Picture 9"/>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7734572" y="152718"/>
            <a:ext cx="1058830" cy="1089562"/>
          </a:xfrm>
          <a:prstGeom prst="rect">
            <a:avLst/>
          </a:prstGeom>
        </p:spPr>
      </p:pic>
    </p:spTree>
    <p:extLst>
      <p:ext uri="{BB962C8B-B14F-4D97-AF65-F5344CB8AC3E}">
        <p14:creationId xmlns:p14="http://schemas.microsoft.com/office/powerpoint/2010/main" val="3610267866"/>
      </p:ext>
    </p:extLst>
  </p:cSld>
  <p:clrMapOvr>
    <a:masterClrMapping/>
  </p:clrMapOvr>
  <mc:AlternateContent xmlns:mc="http://schemas.openxmlformats.org/markup-compatibility/2006" xmlns:p14="http://schemas.microsoft.com/office/powerpoint/2010/main">
    <mc:Choice Requires="p14">
      <p:transition spd="slow" p14:dur="2000" advTm="14963"/>
    </mc:Choice>
    <mc:Fallback xmlns="">
      <p:transition xmlns:p14="http://schemas.microsoft.com/office/powerpoint/2010/main" spd="slow" advTm="149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Repeaters and simplex</a:t>
            </a:r>
            <a:endParaRPr lang="en-US" dirty="0"/>
          </a:p>
        </p:txBody>
      </p:sp>
      <p:sp>
        <p:nvSpPr>
          <p:cNvPr id="3" name="Content Placeholder 2"/>
          <p:cNvSpPr>
            <a:spLocks noGrp="1"/>
          </p:cNvSpPr>
          <p:nvPr>
            <p:ph sz="half" idx="1"/>
          </p:nvPr>
        </p:nvSpPr>
        <p:spPr/>
        <p:txBody>
          <a:bodyPr>
            <a:normAutofit fontScale="92500" lnSpcReduction="20000"/>
          </a:bodyPr>
          <a:lstStyle/>
          <a:p>
            <a:r>
              <a:rPr lang="en-US" dirty="0" smtClean="0"/>
              <a:t>Simplex:</a:t>
            </a:r>
          </a:p>
          <a:p>
            <a:r>
              <a:rPr lang="en-US" dirty="0" smtClean="0"/>
              <a:t>Single frequency</a:t>
            </a:r>
          </a:p>
          <a:p>
            <a:r>
              <a:rPr lang="en-US" dirty="0" smtClean="0"/>
              <a:t>Limited to line-of-site</a:t>
            </a:r>
          </a:p>
          <a:p>
            <a:r>
              <a:rPr lang="en-US" dirty="0" smtClean="0"/>
              <a:t>Handie-talkie range &lt;2 miles</a:t>
            </a:r>
          </a:p>
          <a:p>
            <a:r>
              <a:rPr lang="en-US" dirty="0" smtClean="0"/>
              <a:t>Mobile range maybe 12 miles</a:t>
            </a:r>
          </a:p>
          <a:p>
            <a:r>
              <a:rPr lang="en-US" dirty="0" smtClean="0"/>
              <a:t>Hospital range</a:t>
            </a:r>
          </a:p>
          <a:p>
            <a:r>
              <a:rPr lang="en-US" dirty="0" smtClean="0"/>
              <a:t>20-25 miles</a:t>
            </a:r>
          </a:p>
        </p:txBody>
      </p:sp>
      <p:sp>
        <p:nvSpPr>
          <p:cNvPr id="4" name="Content Placeholder 3"/>
          <p:cNvSpPr>
            <a:spLocks noGrp="1"/>
          </p:cNvSpPr>
          <p:nvPr>
            <p:ph sz="half" idx="2"/>
          </p:nvPr>
        </p:nvSpPr>
        <p:spPr/>
        <p:txBody>
          <a:bodyPr>
            <a:normAutofit fontScale="92500" lnSpcReduction="20000"/>
          </a:bodyPr>
          <a:lstStyle/>
          <a:p>
            <a:r>
              <a:rPr lang="en-US" dirty="0" smtClean="0"/>
              <a:t>Repeaters:</a:t>
            </a:r>
          </a:p>
          <a:p>
            <a:r>
              <a:rPr lang="en-US" dirty="0" smtClean="0"/>
              <a:t>Use two frequencies at the same time – input and output</a:t>
            </a:r>
          </a:p>
          <a:p>
            <a:r>
              <a:rPr lang="en-US" dirty="0" smtClean="0"/>
              <a:t>Are located at tall places</a:t>
            </a:r>
          </a:p>
          <a:p>
            <a:r>
              <a:rPr lang="en-US" dirty="0" smtClean="0"/>
              <a:t>Extend the range of portables/mobiles</a:t>
            </a:r>
          </a:p>
          <a:p>
            <a:r>
              <a:rPr lang="en-US" dirty="0" smtClean="0"/>
              <a:t>We use repeaters for communication</a:t>
            </a:r>
            <a:endParaRPr lang="en-US" dirty="0"/>
          </a:p>
        </p:txBody>
      </p:sp>
      <p:pic>
        <p:nvPicPr>
          <p:cNvPr id="8" name="Sound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
        <p:nvSpPr>
          <p:cNvPr id="7" name="Rectangle 6"/>
          <p:cNvSpPr/>
          <p:nvPr/>
        </p:nvSpPr>
        <p:spPr>
          <a:xfrm>
            <a:off x="207818" y="6305389"/>
            <a:ext cx="4572000" cy="276999"/>
          </a:xfrm>
          <a:prstGeom prst="rect">
            <a:avLst/>
          </a:prstGeom>
        </p:spPr>
        <p:txBody>
          <a:bodyPr>
            <a:spAutoFit/>
          </a:bodyPr>
          <a:lstStyle/>
          <a:p>
            <a:r>
              <a:rPr lang="en-US" sz="1200" i="1" dirty="0"/>
              <a:t>San Joaquin County Emergency Medical Services Agency </a:t>
            </a:r>
            <a:endParaRPr lang="en-US" sz="1200" dirty="0"/>
          </a:p>
        </p:txBody>
      </p:sp>
      <p:pic>
        <p:nvPicPr>
          <p:cNvPr id="10" name="Picture 9"/>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7734572" y="152718"/>
            <a:ext cx="1058830" cy="1089562"/>
          </a:xfrm>
          <a:prstGeom prst="rect">
            <a:avLst/>
          </a:prstGeom>
        </p:spPr>
      </p:pic>
    </p:spTree>
    <p:extLst>
      <p:ext uri="{BB962C8B-B14F-4D97-AF65-F5344CB8AC3E}">
        <p14:creationId xmlns:p14="http://schemas.microsoft.com/office/powerpoint/2010/main" val="3741324873"/>
      </p:ext>
    </p:extLst>
  </p:cSld>
  <p:clrMapOvr>
    <a:masterClrMapping/>
  </p:clrMapOvr>
  <mc:AlternateContent xmlns:mc="http://schemas.openxmlformats.org/markup-compatibility/2006" xmlns:p14="http://schemas.microsoft.com/office/powerpoint/2010/main">
    <mc:Choice Requires="p14">
      <p:transition spd="slow" p14:dur="2000" advTm="149559"/>
    </mc:Choice>
    <mc:Fallback xmlns="">
      <p:transition xmlns:p14="http://schemas.microsoft.com/office/powerpoint/2010/main" spd="slow" advTm="1495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Using repeaters</a:t>
            </a:r>
            <a:endParaRPr lang="en-US" dirty="0"/>
          </a:p>
        </p:txBody>
      </p:sp>
      <p:sp>
        <p:nvSpPr>
          <p:cNvPr id="3" name="Content Placeholder 2"/>
          <p:cNvSpPr>
            <a:spLocks noGrp="1"/>
          </p:cNvSpPr>
          <p:nvPr>
            <p:ph sz="half" idx="1"/>
          </p:nvPr>
        </p:nvSpPr>
        <p:spPr/>
        <p:txBody>
          <a:bodyPr>
            <a:normAutofit fontScale="92500" lnSpcReduction="10000"/>
          </a:bodyPr>
          <a:lstStyle/>
          <a:p>
            <a:r>
              <a:rPr lang="en-US" dirty="0" smtClean="0"/>
              <a:t>Most local communication uses repeaters to improve coverage</a:t>
            </a:r>
          </a:p>
          <a:p>
            <a:r>
              <a:rPr lang="en-US" dirty="0" smtClean="0"/>
              <a:t>Portables will not always be able to specific repeaters, but should always hit one or more repeaters in SJC</a:t>
            </a:r>
            <a:endParaRPr lang="en-US" dirty="0"/>
          </a:p>
        </p:txBody>
      </p:sp>
      <p:sp>
        <p:nvSpPr>
          <p:cNvPr id="4" name="Content Placeholder 3"/>
          <p:cNvSpPr>
            <a:spLocks noGrp="1"/>
          </p:cNvSpPr>
          <p:nvPr>
            <p:ph sz="half" idx="2"/>
          </p:nvPr>
        </p:nvSpPr>
        <p:spPr/>
        <p:txBody>
          <a:bodyPr>
            <a:normAutofit fontScale="92500" lnSpcReduction="10000"/>
          </a:bodyPr>
          <a:lstStyle/>
          <a:p>
            <a:r>
              <a:rPr lang="en-US" dirty="0" smtClean="0"/>
              <a:t>Repeaters are known by their frequency and/or location</a:t>
            </a:r>
          </a:p>
          <a:p>
            <a:r>
              <a:rPr lang="en-US" dirty="0" smtClean="0"/>
              <a:t>Repeaters often require a PL tone to operate</a:t>
            </a:r>
          </a:p>
          <a:p>
            <a:r>
              <a:rPr lang="en-US" dirty="0" smtClean="0"/>
              <a:t>We offer free radio programming to solve these challenges</a:t>
            </a:r>
            <a:endParaRPr lang="en-US" dirty="0"/>
          </a:p>
        </p:txBody>
      </p:sp>
      <p:pic>
        <p:nvPicPr>
          <p:cNvPr id="7" name="Sound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
        <p:nvSpPr>
          <p:cNvPr id="8" name="Rectangle 7"/>
          <p:cNvSpPr/>
          <p:nvPr/>
        </p:nvSpPr>
        <p:spPr>
          <a:xfrm>
            <a:off x="207818" y="6305389"/>
            <a:ext cx="4572000" cy="276999"/>
          </a:xfrm>
          <a:prstGeom prst="rect">
            <a:avLst/>
          </a:prstGeom>
        </p:spPr>
        <p:txBody>
          <a:bodyPr>
            <a:spAutoFit/>
          </a:bodyPr>
          <a:lstStyle/>
          <a:p>
            <a:r>
              <a:rPr lang="en-US" sz="1200" i="1" dirty="0"/>
              <a:t>San Joaquin County Emergency Medical Services Agency </a:t>
            </a:r>
            <a:endParaRPr lang="en-US" sz="1200" dirty="0"/>
          </a:p>
        </p:txBody>
      </p:sp>
      <p:pic>
        <p:nvPicPr>
          <p:cNvPr id="10" name="Picture 9"/>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7734572" y="152718"/>
            <a:ext cx="1058830" cy="1089562"/>
          </a:xfrm>
          <a:prstGeom prst="rect">
            <a:avLst/>
          </a:prstGeom>
        </p:spPr>
      </p:pic>
    </p:spTree>
    <p:extLst>
      <p:ext uri="{BB962C8B-B14F-4D97-AF65-F5344CB8AC3E}">
        <p14:creationId xmlns:p14="http://schemas.microsoft.com/office/powerpoint/2010/main" val="3201003011"/>
      </p:ext>
    </p:extLst>
  </p:cSld>
  <p:clrMapOvr>
    <a:masterClrMapping/>
  </p:clrMapOvr>
  <mc:AlternateContent xmlns:mc="http://schemas.openxmlformats.org/markup-compatibility/2006" xmlns:p14="http://schemas.microsoft.com/office/powerpoint/2010/main">
    <mc:Choice Requires="p14">
      <p:transition spd="slow" p14:dur="2000" advTm="94279"/>
    </mc:Choice>
    <mc:Fallback xmlns="">
      <p:transition xmlns:p14="http://schemas.microsoft.com/office/powerpoint/2010/main" spd="slow" advTm="942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Your first contact</a:t>
            </a:r>
            <a:endParaRPr lang="en-US" dirty="0"/>
          </a:p>
        </p:txBody>
      </p:sp>
      <p:sp>
        <p:nvSpPr>
          <p:cNvPr id="3" name="Content Placeholder 2"/>
          <p:cNvSpPr>
            <a:spLocks noGrp="1"/>
          </p:cNvSpPr>
          <p:nvPr>
            <p:ph sz="half" idx="1"/>
          </p:nvPr>
        </p:nvSpPr>
        <p:spPr/>
        <p:txBody>
          <a:bodyPr>
            <a:normAutofit fontScale="85000" lnSpcReduction="20000"/>
          </a:bodyPr>
          <a:lstStyle/>
          <a:p>
            <a:r>
              <a:rPr lang="en-US" dirty="0" smtClean="0"/>
              <a:t>What to do:</a:t>
            </a:r>
          </a:p>
          <a:p>
            <a:r>
              <a:rPr lang="en-US" dirty="0" smtClean="0"/>
              <a:t>Select a repeater that is close to you. </a:t>
            </a:r>
          </a:p>
          <a:p>
            <a:r>
              <a:rPr lang="en-US" dirty="0" smtClean="0"/>
              <a:t>Listen to make sure you will not be interfering with others</a:t>
            </a:r>
          </a:p>
          <a:p>
            <a:r>
              <a:rPr lang="en-US" dirty="0"/>
              <a:t>Press the push-to-talk </a:t>
            </a:r>
            <a:r>
              <a:rPr lang="en-US" dirty="0" smtClean="0"/>
              <a:t>switch on the radio or microphone</a:t>
            </a:r>
          </a:p>
          <a:p>
            <a:r>
              <a:rPr lang="en-US" dirty="0" smtClean="0"/>
              <a:t>Wait 2 seconds before speaking</a:t>
            </a:r>
            <a:endParaRPr lang="en-US" dirty="0"/>
          </a:p>
          <a:p>
            <a:endParaRPr lang="en-US" dirty="0"/>
          </a:p>
        </p:txBody>
      </p:sp>
      <p:sp>
        <p:nvSpPr>
          <p:cNvPr id="4" name="Content Placeholder 3"/>
          <p:cNvSpPr>
            <a:spLocks noGrp="1"/>
          </p:cNvSpPr>
          <p:nvPr>
            <p:ph sz="half" idx="2"/>
          </p:nvPr>
        </p:nvSpPr>
        <p:spPr/>
        <p:txBody>
          <a:bodyPr>
            <a:normAutofit fontScale="85000" lnSpcReduction="20000"/>
          </a:bodyPr>
          <a:lstStyle/>
          <a:p>
            <a:r>
              <a:rPr lang="en-US" dirty="0" smtClean="0"/>
              <a:t>What to say:</a:t>
            </a:r>
          </a:p>
          <a:p>
            <a:r>
              <a:rPr lang="en-US" dirty="0" smtClean="0"/>
              <a:t>With your mouth two inches from the microphone, announce your call sign and say “listening”</a:t>
            </a:r>
          </a:p>
          <a:p>
            <a:r>
              <a:rPr lang="en-US" dirty="0" smtClean="0"/>
              <a:t>Release the push-to-talk switch</a:t>
            </a:r>
            <a:endParaRPr lang="en-US" dirty="0"/>
          </a:p>
        </p:txBody>
      </p:sp>
      <p:pic>
        <p:nvPicPr>
          <p:cNvPr id="14" name="Sound 1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
        <p:nvSpPr>
          <p:cNvPr id="7" name="Rectangle 6"/>
          <p:cNvSpPr/>
          <p:nvPr/>
        </p:nvSpPr>
        <p:spPr>
          <a:xfrm>
            <a:off x="207818" y="6305389"/>
            <a:ext cx="4572000" cy="276999"/>
          </a:xfrm>
          <a:prstGeom prst="rect">
            <a:avLst/>
          </a:prstGeom>
        </p:spPr>
        <p:txBody>
          <a:bodyPr>
            <a:spAutoFit/>
          </a:bodyPr>
          <a:lstStyle/>
          <a:p>
            <a:r>
              <a:rPr lang="en-US" sz="1200" i="1" dirty="0"/>
              <a:t>San Joaquin County Emergency Medical Services Agency </a:t>
            </a:r>
            <a:endParaRPr lang="en-US" sz="1200" dirty="0"/>
          </a:p>
        </p:txBody>
      </p:sp>
      <p:pic>
        <p:nvPicPr>
          <p:cNvPr id="9" name="Picture 8"/>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7734572" y="152718"/>
            <a:ext cx="1058830" cy="1089562"/>
          </a:xfrm>
          <a:prstGeom prst="rect">
            <a:avLst/>
          </a:prstGeom>
        </p:spPr>
      </p:pic>
    </p:spTree>
    <p:extLst>
      <p:ext uri="{BB962C8B-B14F-4D97-AF65-F5344CB8AC3E}">
        <p14:creationId xmlns:p14="http://schemas.microsoft.com/office/powerpoint/2010/main" val="3951647615"/>
      </p:ext>
    </p:extLst>
  </p:cSld>
  <p:clrMapOvr>
    <a:masterClrMapping/>
  </p:clrMapOvr>
  <mc:AlternateContent xmlns:mc="http://schemas.openxmlformats.org/markup-compatibility/2006" xmlns:p14="http://schemas.microsoft.com/office/powerpoint/2010/main">
    <mc:Choice Requires="p14">
      <p:transition spd="slow" p14:dur="2000" advTm="102921"/>
    </mc:Choice>
    <mc:Fallback xmlns="">
      <p:transition xmlns:p14="http://schemas.microsoft.com/office/powerpoint/2010/main" spd="slow" advTm="1029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do hams talk about?</a:t>
            </a:r>
            <a:endParaRPr lang="en-US" dirty="0"/>
          </a:p>
        </p:txBody>
      </p:sp>
      <p:sp>
        <p:nvSpPr>
          <p:cNvPr id="3" name="Content Placeholder 2"/>
          <p:cNvSpPr>
            <a:spLocks noGrp="1"/>
          </p:cNvSpPr>
          <p:nvPr>
            <p:ph sz="half" idx="1"/>
          </p:nvPr>
        </p:nvSpPr>
        <p:spPr/>
        <p:txBody>
          <a:bodyPr/>
          <a:lstStyle/>
          <a:p>
            <a:r>
              <a:rPr lang="en-US" dirty="0" smtClean="0"/>
              <a:t>Pretty much anything, but radio is popular, along with club events, family talk between hams.</a:t>
            </a:r>
          </a:p>
          <a:p>
            <a:r>
              <a:rPr lang="en-US" dirty="0" smtClean="0"/>
              <a:t>Hams talk about </a:t>
            </a:r>
            <a:r>
              <a:rPr lang="en-US" smtClean="0"/>
              <a:t>most subjects.</a:t>
            </a:r>
            <a:endParaRPr lang="en-US" dirty="0"/>
          </a:p>
        </p:txBody>
      </p:sp>
      <p:sp>
        <p:nvSpPr>
          <p:cNvPr id="4" name="Content Placeholder 3"/>
          <p:cNvSpPr>
            <a:spLocks noGrp="1"/>
          </p:cNvSpPr>
          <p:nvPr>
            <p:ph sz="half" idx="2"/>
          </p:nvPr>
        </p:nvSpPr>
        <p:spPr/>
        <p:txBody>
          <a:bodyPr/>
          <a:lstStyle/>
          <a:p>
            <a:r>
              <a:rPr lang="en-US" dirty="0" smtClean="0"/>
              <a:t>Broadcasting, music and singing is illegal.</a:t>
            </a:r>
          </a:p>
          <a:p>
            <a:r>
              <a:rPr lang="en-US" dirty="0" smtClean="0"/>
              <a:t>So is swearing.</a:t>
            </a:r>
            <a:endParaRPr lang="en-US" dirty="0"/>
          </a:p>
        </p:txBody>
      </p:sp>
      <p:pic>
        <p:nvPicPr>
          <p:cNvPr id="6" name="Sound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5892800"/>
            <a:ext cx="812800" cy="812800"/>
          </a:xfrm>
          <a:prstGeom prst="rect">
            <a:avLst/>
          </a:prstGeom>
        </p:spPr>
      </p:pic>
      <p:sp>
        <p:nvSpPr>
          <p:cNvPr id="7" name="Rectangle 6"/>
          <p:cNvSpPr/>
          <p:nvPr/>
        </p:nvSpPr>
        <p:spPr>
          <a:xfrm>
            <a:off x="207818" y="6305389"/>
            <a:ext cx="4572000" cy="276999"/>
          </a:xfrm>
          <a:prstGeom prst="rect">
            <a:avLst/>
          </a:prstGeom>
        </p:spPr>
        <p:txBody>
          <a:bodyPr>
            <a:spAutoFit/>
          </a:bodyPr>
          <a:lstStyle/>
          <a:p>
            <a:r>
              <a:rPr lang="en-US" sz="1200" i="1" dirty="0"/>
              <a:t>San Joaquin County Emergency Medical Services Agency </a:t>
            </a:r>
            <a:endParaRPr lang="en-US" sz="1200" dirty="0"/>
          </a:p>
        </p:txBody>
      </p:sp>
      <p:pic>
        <p:nvPicPr>
          <p:cNvPr id="9" name="Picture 8"/>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7734572" y="152718"/>
            <a:ext cx="1058830" cy="1089562"/>
          </a:xfrm>
          <a:prstGeom prst="rect">
            <a:avLst/>
          </a:prstGeom>
        </p:spPr>
      </p:pic>
    </p:spTree>
    <p:extLst>
      <p:ext uri="{BB962C8B-B14F-4D97-AF65-F5344CB8AC3E}">
        <p14:creationId xmlns:p14="http://schemas.microsoft.com/office/powerpoint/2010/main" val="3201196381"/>
      </p:ext>
    </p:extLst>
  </p:cSld>
  <p:clrMapOvr>
    <a:masterClrMapping/>
  </p:clrMapOvr>
  <mc:AlternateContent xmlns:mc="http://schemas.openxmlformats.org/markup-compatibility/2006" xmlns:p14="http://schemas.microsoft.com/office/powerpoint/2010/main">
    <mc:Choice Requires="p14">
      <p:transition spd="slow" p14:dur="2000" advTm="28484"/>
    </mc:Choice>
    <mc:Fallback xmlns="">
      <p:transition xmlns:p14="http://schemas.microsoft.com/office/powerpoint/2010/main" spd="slow" advTm="284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Ending a conversation	</a:t>
            </a:r>
            <a:endParaRPr lang="en-US" dirty="0"/>
          </a:p>
        </p:txBody>
      </p:sp>
      <p:sp>
        <p:nvSpPr>
          <p:cNvPr id="3" name="Content Placeholder 2"/>
          <p:cNvSpPr>
            <a:spLocks noGrp="1"/>
          </p:cNvSpPr>
          <p:nvPr>
            <p:ph sz="half" idx="1"/>
          </p:nvPr>
        </p:nvSpPr>
        <p:spPr/>
        <p:txBody>
          <a:bodyPr/>
          <a:lstStyle/>
          <a:p>
            <a:r>
              <a:rPr lang="en-US" dirty="0" smtClean="0"/>
              <a:t>When finished, give your callsign followed by “clear.”</a:t>
            </a:r>
          </a:p>
        </p:txBody>
      </p:sp>
      <p:sp>
        <p:nvSpPr>
          <p:cNvPr id="4" name="Content Placeholder 3"/>
          <p:cNvSpPr>
            <a:spLocks noGrp="1"/>
          </p:cNvSpPr>
          <p:nvPr>
            <p:ph sz="half" idx="2"/>
          </p:nvPr>
        </p:nvSpPr>
        <p:spPr/>
        <p:txBody>
          <a:bodyPr/>
          <a:lstStyle/>
          <a:p>
            <a:r>
              <a:rPr lang="en-US" dirty="0" smtClean="0"/>
              <a:t>To call another station, just announce their callsign first followed by your own.</a:t>
            </a:r>
          </a:p>
          <a:p>
            <a:r>
              <a:rPr lang="en-US" dirty="0" smtClean="0"/>
              <a:t>“N6TCY, this is N5FDL calling” or something similar.</a:t>
            </a:r>
            <a:endParaRPr lang="en-US" dirty="0"/>
          </a:p>
        </p:txBody>
      </p:sp>
      <p:pic>
        <p:nvPicPr>
          <p:cNvPr id="7" name="Sound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5892800"/>
            <a:ext cx="812800" cy="812800"/>
          </a:xfrm>
          <a:prstGeom prst="rect">
            <a:avLst/>
          </a:prstGeom>
        </p:spPr>
      </p:pic>
      <p:sp>
        <p:nvSpPr>
          <p:cNvPr id="8" name="Rectangle 7"/>
          <p:cNvSpPr/>
          <p:nvPr/>
        </p:nvSpPr>
        <p:spPr>
          <a:xfrm>
            <a:off x="207818" y="6305389"/>
            <a:ext cx="4572000" cy="276999"/>
          </a:xfrm>
          <a:prstGeom prst="rect">
            <a:avLst/>
          </a:prstGeom>
        </p:spPr>
        <p:txBody>
          <a:bodyPr>
            <a:spAutoFit/>
          </a:bodyPr>
          <a:lstStyle/>
          <a:p>
            <a:r>
              <a:rPr lang="en-US" sz="1200" i="1" dirty="0"/>
              <a:t>San Joaquin County Emergency Medical Services Agency </a:t>
            </a:r>
            <a:endParaRPr lang="en-US" sz="1200" dirty="0"/>
          </a:p>
        </p:txBody>
      </p:sp>
      <p:pic>
        <p:nvPicPr>
          <p:cNvPr id="10" name="Picture 9"/>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7734572" y="152718"/>
            <a:ext cx="1058830" cy="1089562"/>
          </a:xfrm>
          <a:prstGeom prst="rect">
            <a:avLst/>
          </a:prstGeom>
        </p:spPr>
      </p:pic>
    </p:spTree>
    <p:extLst>
      <p:ext uri="{BB962C8B-B14F-4D97-AF65-F5344CB8AC3E}">
        <p14:creationId xmlns:p14="http://schemas.microsoft.com/office/powerpoint/2010/main" val="2899138267"/>
      </p:ext>
    </p:extLst>
  </p:cSld>
  <p:clrMapOvr>
    <a:masterClrMapping/>
  </p:clrMapOvr>
  <mc:AlternateContent xmlns:mc="http://schemas.openxmlformats.org/markup-compatibility/2006" xmlns:p14="http://schemas.microsoft.com/office/powerpoint/2010/main">
    <mc:Choice Requires="p14">
      <p:transition spd="slow" p14:dur="2000" advTm="11280"/>
    </mc:Choice>
    <mc:Fallback xmlns="">
      <p:transition xmlns:p14="http://schemas.microsoft.com/office/powerpoint/2010/main" spd="slow" advTm="112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Id’s and callsigns</a:t>
            </a:r>
            <a:endParaRPr lang="en-US" dirty="0"/>
          </a:p>
        </p:txBody>
      </p:sp>
      <p:sp>
        <p:nvSpPr>
          <p:cNvPr id="3" name="Content Placeholder 2"/>
          <p:cNvSpPr>
            <a:spLocks noGrp="1"/>
          </p:cNvSpPr>
          <p:nvPr>
            <p:ph idx="1"/>
          </p:nvPr>
        </p:nvSpPr>
        <p:spPr/>
        <p:txBody>
          <a:bodyPr>
            <a:normAutofit/>
          </a:bodyPr>
          <a:lstStyle/>
          <a:p>
            <a:r>
              <a:rPr lang="en-US" dirty="0" smtClean="0"/>
              <a:t>The FCC requires your callsign be given every 10 minutes and at the end of communication. </a:t>
            </a:r>
          </a:p>
          <a:p>
            <a:r>
              <a:rPr lang="en-US" dirty="0" smtClean="0"/>
              <a:t>Tactical callsigns are sometimes used in addition to personal callsigns. Tactical callsigns are unofficial, used to make it easier to contact specific locations or functions.</a:t>
            </a:r>
          </a:p>
          <a:p>
            <a:r>
              <a:rPr lang="en-US" dirty="0" smtClean="0"/>
              <a:t>Each facility has a tactical callsign (usually the facility name) and every operator has an FCC-assigned personal callsign.</a:t>
            </a:r>
          </a:p>
          <a:p>
            <a:r>
              <a:rPr lang="en-US" dirty="0" smtClean="0"/>
              <a:t>During an exercise or emergency, tactical calls will be used. You must still ID with your own callsign as required by the FCC.</a:t>
            </a:r>
          </a:p>
        </p:txBody>
      </p:sp>
      <p:pic>
        <p:nvPicPr>
          <p:cNvPr id="7" name="Sound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5892800"/>
            <a:ext cx="812800" cy="812800"/>
          </a:xfrm>
          <a:prstGeom prst="rect">
            <a:avLst/>
          </a:prstGeom>
        </p:spPr>
      </p:pic>
      <p:sp>
        <p:nvSpPr>
          <p:cNvPr id="6" name="Rectangle 5"/>
          <p:cNvSpPr/>
          <p:nvPr/>
        </p:nvSpPr>
        <p:spPr>
          <a:xfrm>
            <a:off x="207818" y="6305389"/>
            <a:ext cx="4572000" cy="276999"/>
          </a:xfrm>
          <a:prstGeom prst="rect">
            <a:avLst/>
          </a:prstGeom>
        </p:spPr>
        <p:txBody>
          <a:bodyPr>
            <a:spAutoFit/>
          </a:bodyPr>
          <a:lstStyle/>
          <a:p>
            <a:r>
              <a:rPr lang="en-US" sz="1200" i="1" dirty="0"/>
              <a:t>San Joaquin County Emergency Medical Services Agency </a:t>
            </a:r>
            <a:endParaRPr lang="en-US" sz="1200" dirty="0"/>
          </a:p>
        </p:txBody>
      </p:sp>
      <p:pic>
        <p:nvPicPr>
          <p:cNvPr id="9" name="Picture 8"/>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7734572" y="152718"/>
            <a:ext cx="1058830" cy="1089562"/>
          </a:xfrm>
          <a:prstGeom prst="rect">
            <a:avLst/>
          </a:prstGeom>
        </p:spPr>
      </p:pic>
    </p:spTree>
    <p:extLst>
      <p:ext uri="{BB962C8B-B14F-4D97-AF65-F5344CB8AC3E}">
        <p14:creationId xmlns:p14="http://schemas.microsoft.com/office/powerpoint/2010/main" val="1625735033"/>
      </p:ext>
    </p:extLst>
  </p:cSld>
  <p:clrMapOvr>
    <a:masterClrMapping/>
  </p:clrMapOvr>
  <mc:AlternateContent xmlns:mc="http://schemas.openxmlformats.org/markup-compatibility/2006" xmlns:p14="http://schemas.microsoft.com/office/powerpoint/2010/main">
    <mc:Choice Requires="p14">
      <p:transition spd="slow" p14:dur="2000" advTm="61536"/>
    </mc:Choice>
    <mc:Fallback xmlns="">
      <p:transition xmlns:p14="http://schemas.microsoft.com/office/powerpoint/2010/main" spd="slow" advTm="615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Where to learn more</a:t>
            </a:r>
            <a:endParaRPr lang="en-US" dirty="0"/>
          </a:p>
        </p:txBody>
      </p:sp>
      <p:sp>
        <p:nvSpPr>
          <p:cNvPr id="6" name="Content Placeholder 5"/>
          <p:cNvSpPr>
            <a:spLocks noGrp="1"/>
          </p:cNvSpPr>
          <p:nvPr>
            <p:ph idx="1"/>
          </p:nvPr>
        </p:nvSpPr>
        <p:spPr/>
        <p:txBody>
          <a:bodyPr>
            <a:normAutofit lnSpcReduction="10000"/>
          </a:bodyPr>
          <a:lstStyle/>
          <a:p>
            <a:r>
              <a:rPr lang="en-US" dirty="0" smtClean="0"/>
              <a:t>There are many excellent books about Amateur Radio. The best place to find them is on the ARRL website (</a:t>
            </a:r>
            <a:r>
              <a:rPr lang="en-US" dirty="0" err="1" smtClean="0"/>
              <a:t>arrl.org</a:t>
            </a:r>
            <a:r>
              <a:rPr lang="en-US" dirty="0" smtClean="0"/>
              <a:t>). QST is the monthly magazine of Amateur Radio. ARRL is the national organization for Amateur Radio.</a:t>
            </a:r>
          </a:p>
          <a:p>
            <a:r>
              <a:rPr lang="en-US" dirty="0" smtClean="0"/>
              <a:t>There are four Amateur Radio Clubs in San Joaquin County and all welcome visitors and new members. Details at n5fdl.com.</a:t>
            </a:r>
          </a:p>
          <a:p>
            <a:r>
              <a:rPr lang="en-US" dirty="0" smtClean="0"/>
              <a:t>Get on-the-air and ask questions! The SJC2 Channel 22 repeater in Tracy is a good place to start. Likewise SJC4 Channel 24 in Lodi.</a:t>
            </a:r>
          </a:p>
          <a:p>
            <a:r>
              <a:rPr lang="en-US" dirty="0" smtClean="0"/>
              <a:t>Send email or call with questions, to get HamCram information or arrange for free radio programming – </a:t>
            </a:r>
            <a:r>
              <a:rPr lang="en-US" dirty="0" err="1" smtClean="0"/>
              <a:t>david@coursey.com</a:t>
            </a:r>
            <a:r>
              <a:rPr lang="en-US" dirty="0" smtClean="0"/>
              <a:t>.</a:t>
            </a:r>
            <a:endParaRPr lang="en-US" dirty="0"/>
          </a:p>
        </p:txBody>
      </p:sp>
      <p:pic>
        <p:nvPicPr>
          <p:cNvPr id="8" name="Sound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5892800"/>
            <a:ext cx="812800" cy="812800"/>
          </a:xfrm>
          <a:prstGeom prst="rect">
            <a:avLst/>
          </a:prstGeom>
        </p:spPr>
      </p:pic>
      <p:sp>
        <p:nvSpPr>
          <p:cNvPr id="7" name="Rectangle 6"/>
          <p:cNvSpPr/>
          <p:nvPr/>
        </p:nvSpPr>
        <p:spPr>
          <a:xfrm>
            <a:off x="207818" y="6305389"/>
            <a:ext cx="4572000" cy="276999"/>
          </a:xfrm>
          <a:prstGeom prst="rect">
            <a:avLst/>
          </a:prstGeom>
        </p:spPr>
        <p:txBody>
          <a:bodyPr>
            <a:spAutoFit/>
          </a:bodyPr>
          <a:lstStyle/>
          <a:p>
            <a:r>
              <a:rPr lang="en-US" sz="1200" i="1" dirty="0"/>
              <a:t>San Joaquin County Emergency Medical Services Agency </a:t>
            </a:r>
            <a:endParaRPr lang="en-US" sz="1200" dirty="0"/>
          </a:p>
        </p:txBody>
      </p:sp>
      <p:pic>
        <p:nvPicPr>
          <p:cNvPr id="10" name="Picture 9"/>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7734572" y="152718"/>
            <a:ext cx="1058830" cy="1089562"/>
          </a:xfrm>
          <a:prstGeom prst="rect">
            <a:avLst/>
          </a:prstGeom>
        </p:spPr>
      </p:pic>
    </p:spTree>
    <p:extLst>
      <p:ext uri="{BB962C8B-B14F-4D97-AF65-F5344CB8AC3E}">
        <p14:creationId xmlns:p14="http://schemas.microsoft.com/office/powerpoint/2010/main" val="806510013"/>
      </p:ext>
    </p:extLst>
  </p:cSld>
  <p:clrMapOvr>
    <a:masterClrMapping/>
  </p:clrMapOvr>
  <mc:AlternateContent xmlns:mc="http://schemas.openxmlformats.org/markup-compatibility/2006" xmlns:p14="http://schemas.microsoft.com/office/powerpoint/2010/main">
    <mc:Choice Requires="p14">
      <p:transition spd="slow" p14:dur="2000" advTm="60738"/>
    </mc:Choice>
    <mc:Fallback xmlns="">
      <p:transition xmlns:p14="http://schemas.microsoft.com/office/powerpoint/2010/main" spd="slow" advTm="607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ssential">
  <a:themeElements>
    <a:clrScheme name="Essential">
      <a:dk1>
        <a:srgbClr val="000000"/>
      </a:dk1>
      <a:lt1>
        <a:srgbClr val="FFFFFF"/>
      </a:lt1>
      <a:dk2>
        <a:srgbClr val="D1282E"/>
      </a:dk2>
      <a:lt2>
        <a:srgbClr val="C8C8B1"/>
      </a:lt2>
      <a:accent1>
        <a:srgbClr val="7A7A7A"/>
      </a:accent1>
      <a:accent2>
        <a:srgbClr val="F5C201"/>
      </a:accent2>
      <a:accent3>
        <a:srgbClr val="526DB0"/>
      </a:accent3>
      <a:accent4>
        <a:srgbClr val="989AAC"/>
      </a:accent4>
      <a:accent5>
        <a:srgbClr val="DC5924"/>
      </a:accent5>
      <a:accent6>
        <a:srgbClr val="B4B392"/>
      </a:accent6>
      <a:hlink>
        <a:srgbClr val="CC9900"/>
      </a:hlink>
      <a:folHlink>
        <a:srgbClr val="969696"/>
      </a:folHlink>
    </a:clrScheme>
    <a:fontScheme name="Essential">
      <a:majorFont>
        <a:latin typeface="Arial Black"/>
        <a:ea typeface=""/>
        <a:cs typeface=""/>
        <a:font script="Jpan" typeface="ＭＳ Ｐゴシック"/>
        <a:font script="Hang" typeface="HY견고딕"/>
        <a:font script="Hans" typeface="微软雅黑"/>
        <a:font script="Hant" typeface="微軟正黑體"/>
        <a:font script="Arab" typeface="Tahoma"/>
        <a:font script="Hebr" typeface="Ta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sential">
      <a:fillStyleLst>
        <a:solidFill>
          <a:schemeClr val="phClr"/>
        </a:solidFill>
        <a:gradFill rotWithShape="1">
          <a:gsLst>
            <a:gs pos="0">
              <a:schemeClr val="phClr">
                <a:tint val="60000"/>
                <a:satMod val="250000"/>
              </a:schemeClr>
            </a:gs>
            <a:gs pos="35000">
              <a:schemeClr val="phClr">
                <a:tint val="47000"/>
                <a:satMod val="275000"/>
              </a:schemeClr>
            </a:gs>
            <a:gs pos="100000">
              <a:schemeClr val="phClr">
                <a:tint val="25000"/>
                <a:satMod val="300000"/>
              </a:schemeClr>
            </a:gs>
          </a:gsLst>
          <a:lin ang="16200000" scaled="1"/>
        </a:gradFill>
        <a:solidFill>
          <a:schemeClr val="phClr">
            <a:satMod val="110000"/>
          </a:schemeClr>
        </a:solidFill>
      </a:fillStyleLst>
      <a:lnStyleLst>
        <a:ln w="12700" cap="flat" cmpd="sng" algn="ctr">
          <a:solidFill>
            <a:schemeClr val="phClr">
              <a:shade val="95000"/>
              <a:satMod val="105000"/>
            </a:schemeClr>
          </a:solidFill>
          <a:prstDash val="solid"/>
        </a:ln>
        <a:ln w="28575" cap="flat" cmpd="sng" algn="ctr">
          <a:solidFill>
            <a:schemeClr val="phClr"/>
          </a:solidFill>
          <a:prstDash val="solid"/>
        </a:ln>
        <a:ln w="41275" cap="flat" cmpd="sng" algn="ctr">
          <a:solidFill>
            <a:schemeClr val="phClr"/>
          </a:solidFill>
          <a:prstDash val="solid"/>
        </a:ln>
      </a:lnStyleLst>
      <a:effectStyleLst>
        <a:effectStyle>
          <a:effectLst/>
        </a:effectStyle>
        <a:effectStyle>
          <a:effectLst>
            <a:outerShdw blurRad="39999" dist="23000" algn="bl" rotWithShape="0">
              <a:srgbClr val="000000">
                <a:alpha val="40000"/>
              </a:srgbClr>
            </a:outerShdw>
          </a:effectLst>
        </a:effectStyle>
        <a:effectStyle>
          <a:effectLst>
            <a:outerShdw blurRad="38100" dist="19050" algn="bl" rotWithShape="0">
              <a:srgbClr val="000000">
                <a:alpha val="60000"/>
              </a:srgbClr>
            </a:outerShdw>
          </a:effectLst>
          <a:scene3d>
            <a:camera prst="orthographicFront">
              <a:rot lat="0" lon="0" rev="0"/>
            </a:camera>
            <a:lightRig rig="balanced" dir="l"/>
          </a:scene3d>
          <a:sp3d prstMaterial="plastic">
            <a:bevelT w="38100" h="31750"/>
          </a:sp3d>
        </a:effectStyle>
      </a:effectStyleLst>
      <a:bgFillStyleLst>
        <a:solidFill>
          <a:schemeClr val="phClr"/>
        </a:solidFill>
        <a:blipFill rotWithShape="1">
          <a:blip xmlns:r="http://schemas.openxmlformats.org/officeDocument/2006/relationships" r:embed="rId1">
            <a:duotone>
              <a:schemeClr val="phClr">
                <a:tint val="96000"/>
              </a:schemeClr>
              <a:schemeClr val="phClr">
                <a:shade val="94000"/>
              </a:schemeClr>
            </a:duotone>
          </a:blip>
          <a:tile tx="0" ty="0" sx="100000" sy="100000" flip="none" algn="tl"/>
        </a:blipFill>
        <a:gradFill rotWithShape="1">
          <a:gsLst>
            <a:gs pos="0">
              <a:schemeClr val="phClr">
                <a:tint val="84000"/>
                <a:satMod val="110000"/>
              </a:schemeClr>
            </a:gs>
            <a:gs pos="44000">
              <a:schemeClr val="phClr">
                <a:tint val="93000"/>
                <a:satMod val="115000"/>
              </a:schemeClr>
            </a:gs>
            <a:gs pos="100000">
              <a:schemeClr val="phClr">
                <a:tint val="100000"/>
                <a:shade val="59000"/>
                <a:satMod val="120000"/>
              </a:schemeClr>
            </a:gs>
          </a:gsLst>
          <a:path path="circle">
            <a:fillToRect l="40000" t="60000" r="60000" b="4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Response Manager Document" ma:contentTypeID="0x0101008D499D85E81B0F43B1361D0FCF6FB01300479DE0FE3AA6414D9CC4C321FF260B6B" ma:contentTypeVersion="30" ma:contentTypeDescription="" ma:contentTypeScope="" ma:versionID="c8a504727b2b679b490930ba89754c39">
  <xsd:schema xmlns:xsd="http://www.w3.org/2001/XMLSchema" xmlns:p="http://schemas.microsoft.com/office/2006/metadata/properties" targetNamespace="http://schemas.microsoft.com/office/2006/metadata/properties" ma:root="true" ma:fieldsID="76d0ae28ededbf01eea4062ba947d7eb">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ma:index="5" ma:displayName="Author"/>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ma:index="9" ma:displayName="Description"/>
        <xsd:element name="keywords" minOccurs="0" maxOccurs="1" type="xsd:string" ma:index="10" ma:displayName="Keywords"/>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2.xml><?xml version="1.0" encoding="utf-8"?>
<p:properties xmlns:p="http://schemas.microsoft.com/office/2006/metadata/properties" xmlns:xsi="http://www.w3.org/2001/XMLSchema-instance">
  <documentManagement/>
</p:properties>
</file>

<file path=customXml/item3.xml><?xml version="1.0" encoding="utf-8"?>
<?mso-contentType ?>
<FormTemplates xmlns="http://schemas.microsoft.com/sharepoint/v3/contenttype/forms">
  <Display>RMDocumentLibraryForm</Display>
  <Edit>RMDocumentLibraryForm</Edit>
  <New>RMDocumentLibraryForm</New>
</FormTemplates>
</file>

<file path=customXml/itemProps1.xml><?xml version="1.0" encoding="utf-8"?>
<ds:datastoreItem xmlns:ds="http://schemas.openxmlformats.org/officeDocument/2006/customXml" ds:itemID="{49D2D7D5-8CAE-4CCB-A197-1CE1BE566DD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customXml/itemProps2.xml><?xml version="1.0" encoding="utf-8"?>
<ds:datastoreItem xmlns:ds="http://schemas.openxmlformats.org/officeDocument/2006/customXml" ds:itemID="{D675EFF5-2958-49F7-9D7D-C2FE95DAFA5D}">
  <ds:schemaRefs>
    <ds:schemaRef ds:uri="http://purl.org/dc/terms/"/>
    <ds:schemaRef ds:uri="http://schemas.openxmlformats.org/package/2006/metadata/core-properties"/>
    <ds:schemaRef ds:uri="http://purl.org/dc/dcmitype/"/>
    <ds:schemaRef ds:uri="http://schemas.microsoft.com/office/2006/metadata/properties"/>
    <ds:schemaRef ds:uri="http://purl.org/dc/elements/1.1/"/>
    <ds:schemaRef ds:uri="http://schemas.microsoft.com/office/2006/documentManagement/types"/>
    <ds:schemaRef ds:uri="http://www.w3.org/XML/1998/namespace"/>
  </ds:schemaRefs>
</ds:datastoreItem>
</file>

<file path=customXml/itemProps3.xml><?xml version="1.0" encoding="utf-8"?>
<ds:datastoreItem xmlns:ds="http://schemas.openxmlformats.org/officeDocument/2006/customXml" ds:itemID="{B8E76711-67B0-49E0-AF14-85E3CD2DBF4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Essential.thmx</Template>
  <TotalTime>2412</TotalTime>
  <Words>1436</Words>
  <Application>Microsoft Office PowerPoint</Application>
  <PresentationFormat>On-screen Show (4:3)</PresentationFormat>
  <Paragraphs>98</Paragraphs>
  <Slides>9</Slides>
  <Notes>4</Notes>
  <HiddenSlides>0</HiddenSlides>
  <MMClips>9</MMClips>
  <ScaleCrop>false</ScaleCrop>
  <HeadingPairs>
    <vt:vector size="4" baseType="variant">
      <vt:variant>
        <vt:lpstr>Theme</vt:lpstr>
      </vt:variant>
      <vt:variant>
        <vt:i4>1</vt:i4>
      </vt:variant>
      <vt:variant>
        <vt:lpstr>Slide Titles</vt:lpstr>
      </vt:variant>
      <vt:variant>
        <vt:i4>9</vt:i4>
      </vt:variant>
    </vt:vector>
  </HeadingPairs>
  <TitlesOfParts>
    <vt:vector size="10" baseType="lpstr">
      <vt:lpstr>Essential</vt:lpstr>
      <vt:lpstr>USING HAM RADIO</vt:lpstr>
      <vt:lpstr>What you’ll learn</vt:lpstr>
      <vt:lpstr>Repeaters and simplex</vt:lpstr>
      <vt:lpstr>Using repeaters</vt:lpstr>
      <vt:lpstr>Your first contact</vt:lpstr>
      <vt:lpstr>What do hams talk about?</vt:lpstr>
      <vt:lpstr>Ending a conversation </vt:lpstr>
      <vt:lpstr>Id’s and callsigns</vt:lpstr>
      <vt:lpstr>Where to learn more</vt:lpstr>
    </vt:vector>
  </TitlesOfParts>
  <Company>Amateur Radio Emergency Service of San Joaquin Count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Using Ham Radio Deck (Version 2)</dc:title>
  <dc:creator>David Coursey N5FDL</dc:creator>
  <cp:lastModifiedBy>Cook, Phillip</cp:lastModifiedBy>
  <cp:revision>63</cp:revision>
  <cp:lastPrinted>2013-09-16T07:08:55Z</cp:lastPrinted>
  <dcterms:created xsi:type="dcterms:W3CDTF">2013-02-06T21:03:35Z</dcterms:created>
  <dcterms:modified xsi:type="dcterms:W3CDTF">2013-12-24T19:50:14Z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0x0101008D499D85E81B0F43B1361D0FCF6FB01300479DE0FE3AA6414D9CC4C321FF260B6B</vt:lpwstr>
  </property>
</Properties>
</file>