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Lst>
  <p:notesMasterIdLst>
    <p:notesMasterId r:id="rId25"/>
  </p:notesMasterIdLst>
  <p:handoutMasterIdLst>
    <p:handoutMasterId r:id="rId26"/>
  </p:handoutMasterIdLst>
  <p:sldIdLst>
    <p:sldId id="311" r:id="rId5"/>
    <p:sldId id="300" r:id="rId6"/>
    <p:sldId id="257" r:id="rId7"/>
    <p:sldId id="308" r:id="rId8"/>
    <p:sldId id="309" r:id="rId9"/>
    <p:sldId id="310" r:id="rId10"/>
    <p:sldId id="261" r:id="rId11"/>
    <p:sldId id="296" r:id="rId12"/>
    <p:sldId id="297" r:id="rId13"/>
    <p:sldId id="304" r:id="rId14"/>
    <p:sldId id="262" r:id="rId15"/>
    <p:sldId id="305" r:id="rId16"/>
    <p:sldId id="264" r:id="rId17"/>
    <p:sldId id="306" r:id="rId18"/>
    <p:sldId id="291" r:id="rId19"/>
    <p:sldId id="302" r:id="rId20"/>
    <p:sldId id="303" r:id="rId21"/>
    <p:sldId id="271" r:id="rId22"/>
    <p:sldId id="301" r:id="rId23"/>
    <p:sldId id="30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233" autoAdjust="0"/>
  </p:normalViewPr>
  <p:slideViewPr>
    <p:cSldViewPr snapToGrid="0" snapToObjects="1">
      <p:cViewPr varScale="1">
        <p:scale>
          <a:sx n="89" d="100"/>
          <a:sy n="89" d="100"/>
        </p:scale>
        <p:origin x="-6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360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205420-152D-9541-BF1E-81491DBD7F18}" type="datetime1">
              <a:rPr lang="en-US" smtClean="0"/>
              <a:t>12/24/2013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Prepared by David Coursey N5FDL (david@cevol.org)</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0651EF-7791-B44E-9DFD-4E9BC4142F41}" type="slidenum">
              <a:rPr lang="en-US" smtClean="0"/>
              <a:t>‹#›</a:t>
            </a:fld>
            <a:endParaRPr lang="en-US" dirty="0"/>
          </a:p>
        </p:txBody>
      </p:sp>
    </p:spTree>
    <p:extLst>
      <p:ext uri="{BB962C8B-B14F-4D97-AF65-F5344CB8AC3E}">
        <p14:creationId xmlns:p14="http://schemas.microsoft.com/office/powerpoint/2010/main" val="369318924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29B175-9B70-ED4D-8177-03AA224E64C5}" type="datetime1">
              <a:rPr lang="en-US" smtClean="0"/>
              <a:t>12/24/2013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Prepared by David Coursey N5FDL (david@cevol.org)</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22F210-41B9-C44D-8DA5-610FD879D37B}" type="slidenum">
              <a:rPr lang="en-US" smtClean="0"/>
              <a:t>‹#›</a:t>
            </a:fld>
            <a:endParaRPr lang="en-US" dirty="0"/>
          </a:p>
        </p:txBody>
      </p:sp>
    </p:spTree>
    <p:extLst>
      <p:ext uri="{BB962C8B-B14F-4D97-AF65-F5344CB8AC3E}">
        <p14:creationId xmlns:p14="http://schemas.microsoft.com/office/powerpoint/2010/main" val="1591775415"/>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one in a series of presentations intended to teach healthcare professionals, volunteers and others how to operate the pre-programmed Amateur Radio equipment provided by the San Joaquin County EMS Agency.</a:t>
            </a:r>
          </a:p>
          <a:p>
            <a:endParaRPr lang="en-US" dirty="0" smtClean="0"/>
          </a:p>
          <a:p>
            <a:r>
              <a:rPr lang="en-US" dirty="0" smtClean="0"/>
              <a:t>It is intended to provide basic “how-to” information and is not a full course in radio operation.</a:t>
            </a:r>
          </a:p>
          <a:p>
            <a:endParaRPr lang="en-US" dirty="0" smtClean="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a:t>
            </a:fld>
            <a:endParaRPr lang="en-US" dirty="0"/>
          </a:p>
        </p:txBody>
      </p:sp>
    </p:spTree>
    <p:extLst>
      <p:ext uri="{BB962C8B-B14F-4D97-AF65-F5344CB8AC3E}">
        <p14:creationId xmlns:p14="http://schemas.microsoft.com/office/powerpoint/2010/main" val="3844012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two ways to select the frequency you will use. One is a traditional tuner, called VFO mode, that changes frequency as you turn the tuning control knob. </a:t>
            </a:r>
          </a:p>
          <a:p>
            <a:endParaRPr lang="en-US" baseline="0" dirty="0" smtClean="0"/>
          </a:p>
          <a:p>
            <a:r>
              <a:rPr lang="en-US" baseline="0" dirty="0" smtClean="0"/>
              <a:t>This is much the same as selecting a new frequency by turning the dial on your automobile radio. It’s call VFO mode.</a:t>
            </a:r>
          </a:p>
          <a:p>
            <a:endParaRPr lang="en-US" baseline="0" dirty="0" smtClean="0"/>
          </a:p>
          <a:p>
            <a:r>
              <a:rPr lang="en-US" baseline="0" dirty="0" smtClean="0"/>
              <a:t>The radio also contains pre-programmed memory channels, each of which has its own channel number and name.</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10</a:t>
            </a:fld>
            <a:endParaRPr lang="en-US" dirty="0"/>
          </a:p>
        </p:txBody>
      </p:sp>
    </p:spTree>
    <p:extLst>
      <p:ext uri="{BB962C8B-B14F-4D97-AF65-F5344CB8AC3E}">
        <p14:creationId xmlns:p14="http://schemas.microsoft.com/office/powerpoint/2010/main" val="10986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the MR key to </a:t>
            </a:r>
            <a:r>
              <a:rPr lang="en-US" dirty="0" smtClean="0"/>
              <a:t>select</a:t>
            </a:r>
            <a:r>
              <a:rPr lang="en-US" baseline="0" dirty="0" smtClean="0"/>
              <a:t> MEMORY MODE on the radio. This is very important and is often a cause of confusion. To select memory mode, press the MR button in the radio. This should cause a channel name and memory channel number to appear on the display. </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11</a:t>
            </a:fld>
            <a:endParaRPr lang="en-US" dirty="0"/>
          </a:p>
        </p:txBody>
      </p:sp>
    </p:spTree>
    <p:extLst>
      <p:ext uri="{BB962C8B-B14F-4D97-AF65-F5344CB8AC3E}">
        <p14:creationId xmlns:p14="http://schemas.microsoft.com/office/powerpoint/2010/main" val="3417653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a:t>
            </a:r>
            <a:r>
              <a:rPr lang="en-US" baseline="0" dirty="0" smtClean="0"/>
              <a:t> Memory Channels to make it easier to find the proper channel to use. </a:t>
            </a:r>
          </a:p>
          <a:p>
            <a:endParaRPr lang="en-US" baseline="0" dirty="0" smtClean="0"/>
          </a:p>
          <a:p>
            <a:r>
              <a:rPr lang="en-US" baseline="0" dirty="0" smtClean="0"/>
              <a:t>Without Memory Channels, there are thousands of frequencies on which communication might be taking place. </a:t>
            </a:r>
          </a:p>
          <a:p>
            <a:endParaRPr lang="en-US" baseline="0" dirty="0" smtClean="0"/>
          </a:p>
          <a:p>
            <a:r>
              <a:rPr lang="en-US" baseline="0" dirty="0" smtClean="0"/>
              <a:t>With Memory Channels, we have preprogrammed your radio with all the channels we might use during an emergency. These are the same channels used during drills and exercise or for normal Amateur Radio communication.</a:t>
            </a:r>
          </a:p>
          <a:p>
            <a:endParaRPr lang="en-US" baseline="0" dirty="0" smtClean="0"/>
          </a:p>
          <a:p>
            <a:r>
              <a:rPr lang="en-US" baseline="0" dirty="0" smtClean="0"/>
              <a:t>Each Memory Channel has both a number and a name. </a:t>
            </a:r>
          </a:p>
          <a:p>
            <a:endParaRPr lang="en-US" baseline="0" dirty="0" smtClean="0"/>
          </a:p>
          <a:p>
            <a:r>
              <a:rPr lang="en-US" baseline="0" dirty="0" smtClean="0"/>
              <a:t>The names may not make any sense to you. They are tactical names, selected for use in an organized and widely used plan such as ours. The primary channels we use are SJC1 through SJC15. </a:t>
            </a:r>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12</a:t>
            </a:fld>
            <a:endParaRPr lang="en-US" dirty="0"/>
          </a:p>
        </p:txBody>
      </p:sp>
      <p:sp>
        <p:nvSpPr>
          <p:cNvPr id="5" name="Date Placeholder 4"/>
          <p:cNvSpPr>
            <a:spLocks noGrp="1"/>
          </p:cNvSpPr>
          <p:nvPr>
            <p:ph type="dt" idx="11"/>
          </p:nvPr>
        </p:nvSpPr>
        <p:spPr/>
        <p:txBody>
          <a:bodyPr/>
          <a:lstStyle/>
          <a:p>
            <a:fld id="{891DB47C-7D89-8B40-B66F-8A9341B6C50A}"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96352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Getting</a:t>
            </a:r>
            <a:r>
              <a:rPr lang="en-US" baseline="0" dirty="0" smtClean="0"/>
              <a:t> the radio onto the proper channel is the biggest challenge facing most users. You must the on the same channel as everyone you wish to communicate with.</a:t>
            </a:r>
          </a:p>
          <a:p>
            <a:endParaRPr lang="en-US" baseline="0" dirty="0" smtClean="0"/>
          </a:p>
          <a:p>
            <a:r>
              <a:rPr lang="en-US" baseline="0" dirty="0" smtClean="0"/>
              <a:t>All health care facility radios have been pre-programmed with the Amateur Radio channels used in San Joaquin County. </a:t>
            </a:r>
          </a:p>
          <a:p>
            <a:endParaRPr lang="en-US" baseline="0" dirty="0" smtClean="0"/>
          </a:p>
          <a:p>
            <a:r>
              <a:rPr lang="en-US" baseline="0" dirty="0" smtClean="0"/>
              <a:t>All of the facility radios are programmed alike. Many personally-owned radios are also programmed using this channel plan. </a:t>
            </a:r>
          </a:p>
          <a:p>
            <a:endParaRPr lang="en-US" baseline="0" dirty="0" smtClean="0"/>
          </a:p>
          <a:p>
            <a:r>
              <a:rPr lang="en-US" baseline="0" dirty="0" smtClean="0"/>
              <a:t>If you own an Amateur Radio, we can arrange to program it so it matches all these other radios, making it easier to use.</a:t>
            </a:r>
          </a:p>
          <a:p>
            <a:endParaRPr lang="en-US" baseline="0" dirty="0" smtClean="0"/>
          </a:p>
          <a:p>
            <a:r>
              <a:rPr lang="en-US" baseline="0" dirty="0" smtClean="0"/>
              <a:t>You should only use memory mode, as described here. Note that memory mode shows a channel name and memory channel number on the display. In VFO mode, only a frequency number is displayed, as shown here. </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13</a:t>
            </a:fld>
            <a:endParaRPr lang="en-US" dirty="0"/>
          </a:p>
        </p:txBody>
      </p:sp>
      <p:sp>
        <p:nvSpPr>
          <p:cNvPr id="5" name="Date Placeholder 4"/>
          <p:cNvSpPr>
            <a:spLocks noGrp="1"/>
          </p:cNvSpPr>
          <p:nvPr>
            <p:ph type="dt" idx="11"/>
          </p:nvPr>
        </p:nvSpPr>
        <p:spPr/>
        <p:txBody>
          <a:bodyPr/>
          <a:lstStyle/>
          <a:p>
            <a:fld id="{E7ED6F60-1AFF-9E40-8731-0FBCED6F652B}"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3844699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Memory Mode, channels are</a:t>
            </a:r>
            <a:r>
              <a:rPr lang="en-US" baseline="0" dirty="0" smtClean="0"/>
              <a:t> selected by rotating the tuning knob. Clockwise rotation moves to a higher-numbered channel while counter-clockwise rotation moves the radio to a lower-numbered channel.</a:t>
            </a:r>
          </a:p>
          <a:p>
            <a:endParaRPr lang="en-US" baseline="0" dirty="0" smtClean="0"/>
          </a:p>
          <a:p>
            <a:r>
              <a:rPr lang="en-US" baseline="0" dirty="0" smtClean="0"/>
              <a:t>It is now time to select the proper channel for use. </a:t>
            </a:r>
          </a:p>
          <a:p>
            <a:endParaRPr lang="en-US" baseline="0" dirty="0" smtClean="0"/>
          </a:p>
          <a:p>
            <a:r>
              <a:rPr lang="en-US" baseline="0" dirty="0" smtClean="0"/>
              <a:t>Most of the time, we use Channel 22/SJC2, for our operations. This includes emergency, non-emergency, drills and exercises. If in doubt, always start on Channel 22/SJC2. If Channel 22/SJC2 is unavailable or fails while we are using it, we will immediately switch to Channel 24/SJC4. Our second backup channel is Channel 23/SJC3.</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14</a:t>
            </a:fld>
            <a:endParaRPr lang="en-US" dirty="0"/>
          </a:p>
        </p:txBody>
      </p:sp>
      <p:sp>
        <p:nvSpPr>
          <p:cNvPr id="5" name="Date Placeholder 4"/>
          <p:cNvSpPr>
            <a:spLocks noGrp="1"/>
          </p:cNvSpPr>
          <p:nvPr>
            <p:ph type="dt" idx="11"/>
          </p:nvPr>
        </p:nvSpPr>
        <p:spPr/>
        <p:txBody>
          <a:bodyPr/>
          <a:lstStyle/>
          <a:p>
            <a:fld id="{44DD1421-C3D3-2247-839E-350D26A7476B}"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096620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radio looks like when properly adjusted and set to memory channel 22, SJC2, which is our primary channel. </a:t>
            </a:r>
          </a:p>
          <a:p>
            <a:endParaRPr lang="en-US" dirty="0" smtClean="0"/>
          </a:p>
          <a:p>
            <a:r>
              <a:rPr lang="en-US" dirty="0" smtClean="0"/>
              <a:t>Note than the PTT icon appears on the left side of the radio, showing that we are ready to transmit on our selected channel.</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15</a:t>
            </a:fld>
            <a:endParaRPr lang="en-US" dirty="0"/>
          </a:p>
        </p:txBody>
      </p:sp>
    </p:spTree>
    <p:extLst>
      <p:ext uri="{BB962C8B-B14F-4D97-AF65-F5344CB8AC3E}">
        <p14:creationId xmlns:p14="http://schemas.microsoft.com/office/powerpoint/2010/main" val="2386768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some tips for using Amateur Radio:</a:t>
            </a:r>
          </a:p>
          <a:p>
            <a:endParaRPr lang="en-US" baseline="0" dirty="0" smtClean="0"/>
          </a:p>
          <a:p>
            <a:r>
              <a:rPr lang="en-US" dirty="0" smtClean="0"/>
              <a:t>USE PLAIN LANGUAGE and if you don’t understand something, ASK. </a:t>
            </a:r>
          </a:p>
          <a:p>
            <a:endParaRPr lang="en-US" dirty="0" smtClean="0"/>
          </a:p>
          <a:p>
            <a:r>
              <a:rPr lang="en-US" dirty="0" smtClean="0"/>
              <a:t>No “radio talk” during emergencies or our drills.</a:t>
            </a:r>
          </a:p>
          <a:p>
            <a:endParaRPr lang="en-US" dirty="0" smtClean="0"/>
          </a:p>
          <a:p>
            <a:r>
              <a:rPr lang="en-US" dirty="0" smtClean="0"/>
              <a:t>When one station finishes speaking and releases the push-to-talk switch, you will usually hear some sort of “beep” called a courtesy tone. That indicates the other station has completed its transmission.</a:t>
            </a:r>
          </a:p>
          <a:p>
            <a:endParaRPr lang="en-US" dirty="0" smtClean="0"/>
          </a:p>
          <a:p>
            <a:r>
              <a:rPr lang="en-US" dirty="0" smtClean="0"/>
              <a:t>The best way to learn is by listening.</a:t>
            </a:r>
          </a:p>
          <a:p>
            <a:endParaRPr lang="en-US" dirty="0" smtClean="0"/>
          </a:p>
          <a:p>
            <a:r>
              <a:rPr lang="en-US" dirty="0" smtClean="0"/>
              <a:t>Don’t be “mic shy.” Hams are a friendly group and want to talk to you. Mistakes are expected.</a:t>
            </a:r>
          </a:p>
          <a:p>
            <a:endParaRPr lang="en-US" dirty="0" smtClean="0"/>
          </a:p>
          <a:p>
            <a:r>
              <a:rPr lang="en-US" dirty="0" smtClean="0"/>
              <a:t>SJC2 (“The Tracy Repeater”) is a good place to start.</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16</a:t>
            </a:fld>
            <a:endParaRPr lang="en-US" dirty="0"/>
          </a:p>
        </p:txBody>
      </p:sp>
      <p:sp>
        <p:nvSpPr>
          <p:cNvPr id="5" name="Date Placeholder 4"/>
          <p:cNvSpPr>
            <a:spLocks noGrp="1"/>
          </p:cNvSpPr>
          <p:nvPr>
            <p:ph type="dt" idx="11"/>
          </p:nvPr>
        </p:nvSpPr>
        <p:spPr/>
        <p:txBody>
          <a:bodyPr/>
          <a:lstStyle/>
          <a:p>
            <a:fld id="{F85E9423-2499-7D42-8D83-653CE9F9390A}"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77216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power supply does not turn on, it’s either the cord is unplugged or the fuse has blown.</a:t>
            </a:r>
          </a:p>
          <a:p>
            <a:endParaRPr lang="en-US" dirty="0" smtClean="0"/>
          </a:p>
          <a:p>
            <a:r>
              <a:rPr lang="en-US" dirty="0" smtClean="0"/>
              <a:t>If the radio does not turn on, it’s probably the power supply is off or the radio was not turned on properly.</a:t>
            </a:r>
          </a:p>
          <a:p>
            <a:endParaRPr lang="en-US" dirty="0" smtClean="0"/>
          </a:p>
          <a:p>
            <a:r>
              <a:rPr lang="en-US" dirty="0" smtClean="0"/>
              <a:t>If the radio is on, but there is no sound the volume control may be too low. If there</a:t>
            </a:r>
            <a:r>
              <a:rPr lang="en-US" baseline="0" dirty="0" smtClean="0"/>
              <a:t> is continuous static adjust the squelch control.</a:t>
            </a:r>
            <a:endParaRPr lang="en-US" dirty="0" smtClean="0"/>
          </a:p>
          <a:p>
            <a:endParaRPr lang="en-US" dirty="0" smtClean="0"/>
          </a:p>
          <a:p>
            <a:r>
              <a:rPr lang="en-US" dirty="0" smtClean="0"/>
              <a:t>You might find yourself on the wrong channel,</a:t>
            </a:r>
            <a:r>
              <a:rPr lang="en-US" baseline="0" dirty="0" smtClean="0"/>
              <a:t> so check that.</a:t>
            </a:r>
            <a:endParaRPr lang="en-US" dirty="0" smtClean="0"/>
          </a:p>
          <a:p>
            <a:endParaRPr lang="en-US" dirty="0" smtClean="0"/>
          </a:p>
          <a:p>
            <a:r>
              <a:rPr lang="en-US" dirty="0" smtClean="0"/>
              <a:t>Need help? Ask another ham or call for assistance.</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17</a:t>
            </a:fld>
            <a:endParaRPr lang="en-US" dirty="0"/>
          </a:p>
        </p:txBody>
      </p:sp>
    </p:spTree>
    <p:extLst>
      <p:ext uri="{BB962C8B-B14F-4D97-AF65-F5344CB8AC3E}">
        <p14:creationId xmlns:p14="http://schemas.microsoft.com/office/powerpoint/2010/main" val="1163931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summary</a:t>
            </a:r>
            <a:r>
              <a:rPr lang="en-US" baseline="0" dirty="0" smtClean="0"/>
              <a:t> of what we’ve learned from this presentation. These are the most important eight points. Obviously, the radio must be on and doing that requires the power supply being turned on first. You must be in Memory Mode – where you see channel names and channel numbers rather than frequencies. In Memory Mode, select the proper channel. Usually, this will be Channel 22, named SJC2, but other channels may be used instead.</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18</a:t>
            </a:fld>
            <a:endParaRPr lang="en-US" dirty="0"/>
          </a:p>
        </p:txBody>
      </p:sp>
      <p:sp>
        <p:nvSpPr>
          <p:cNvPr id="5" name="Date Placeholder 4"/>
          <p:cNvSpPr>
            <a:spLocks noGrp="1"/>
          </p:cNvSpPr>
          <p:nvPr>
            <p:ph type="dt" idx="11"/>
          </p:nvPr>
        </p:nvSpPr>
        <p:spPr/>
        <p:txBody>
          <a:bodyPr/>
          <a:lstStyle/>
          <a:p>
            <a:fld id="{CDAD4B85-B24B-D846-927B-1BA9E2BE6A0D}"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3769433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Amateur Radio is not just for emergency communications.</a:t>
            </a:r>
          </a:p>
          <a:p>
            <a:endParaRPr lang="en-US" baseline="0" dirty="0" smtClean="0"/>
          </a:p>
          <a:p>
            <a:r>
              <a:rPr lang="en-US" baseline="0" dirty="0" smtClean="0"/>
              <a:t>In fact, emergencies are one of the smaller activities involving Amateur Radio. </a:t>
            </a:r>
          </a:p>
          <a:p>
            <a:endParaRPr lang="en-US" baseline="0" dirty="0" smtClean="0"/>
          </a:p>
          <a:p>
            <a:r>
              <a:rPr lang="en-US" baseline="0" dirty="0" smtClean="0"/>
              <a:t>Your ham license opens up a world of activities, including talking around the world, talking to orbiting satellites and to the International Space Station. There are weekly radio contest. You can also try do-it-yourself projects and many other fun activities. </a:t>
            </a:r>
          </a:p>
          <a:p>
            <a:endParaRPr lang="en-US" baseline="0" dirty="0" smtClean="0"/>
          </a:p>
          <a:p>
            <a:r>
              <a:rPr lang="en-US" baseline="0" dirty="0" smtClean="0"/>
              <a:t>There are four Amateur Radio clubs in San Joaquin county and each holds an on-the-air training net each week that you’re invited to participate in. For more information, visit n5fdl.com for details.</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19</a:t>
            </a:fld>
            <a:endParaRPr lang="en-US" dirty="0"/>
          </a:p>
        </p:txBody>
      </p:sp>
    </p:spTree>
    <p:extLst>
      <p:ext uri="{BB962C8B-B14F-4D97-AF65-F5344CB8AC3E}">
        <p14:creationId xmlns:p14="http://schemas.microsoft.com/office/powerpoint/2010/main" val="3048424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a:t>
            </a:r>
            <a:r>
              <a:rPr lang="en-US" baseline="0" dirty="0" smtClean="0"/>
              <a:t>e to this Radio Operation course. It’s purpose is to teach you how to operate the Amateur Radio equipment located at your healthcare facility. This course takes less than 11 minutes to complete. It is intended for both pre-need and just-in-time radio training. </a:t>
            </a:r>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2</a:t>
            </a:fld>
            <a:endParaRPr lang="en-US" dirty="0"/>
          </a:p>
        </p:txBody>
      </p:sp>
      <p:sp>
        <p:nvSpPr>
          <p:cNvPr id="5" name="Date Placeholder 4"/>
          <p:cNvSpPr>
            <a:spLocks noGrp="1"/>
          </p:cNvSpPr>
          <p:nvPr>
            <p:ph type="dt" idx="11"/>
          </p:nvPr>
        </p:nvSpPr>
        <p:spPr/>
        <p:txBody>
          <a:bodyPr/>
          <a:lstStyle/>
          <a:p>
            <a:fld id="{E1EAE538-1B8A-C945-88D0-802FEFFD28A1}"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8095128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a:t>
            </a:r>
            <a:r>
              <a:rPr lang="en-US" baseline="0" dirty="0" smtClean="0"/>
              <a:t> your interest in this presentation. If you have any questions about the content or comments about the presentation, please contact us.</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20</a:t>
            </a:fld>
            <a:endParaRPr lang="en-US" dirty="0"/>
          </a:p>
        </p:txBody>
      </p:sp>
    </p:spTree>
    <p:extLst>
      <p:ext uri="{BB962C8B-B14F-4D97-AF65-F5344CB8AC3E}">
        <p14:creationId xmlns:p14="http://schemas.microsoft.com/office/powerpoint/2010/main" val="3050658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presentation covers</a:t>
            </a:r>
            <a:r>
              <a:rPr lang="en-US" baseline="0" dirty="0" smtClean="0"/>
              <a:t> the Kenwood TM-V7A Amateur Radio Transceiver. This is a dual-band transmitter-receiver, or transceiver, that operates on VHF and UHF Amateur Radio frequencies.</a:t>
            </a:r>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3</a:t>
            </a:fld>
            <a:endParaRPr lang="en-US" dirty="0"/>
          </a:p>
        </p:txBody>
      </p:sp>
      <p:sp>
        <p:nvSpPr>
          <p:cNvPr id="5" name="Date Placeholder 4"/>
          <p:cNvSpPr>
            <a:spLocks noGrp="1"/>
          </p:cNvSpPr>
          <p:nvPr>
            <p:ph type="dt" idx="11"/>
          </p:nvPr>
        </p:nvSpPr>
        <p:spPr/>
        <p:txBody>
          <a:bodyPr/>
          <a:lstStyle/>
          <a:p>
            <a:fld id="{3867A9A6-F231-D04A-9AE6-4D7B51731EFF}"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05533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course will familiarize you with the most basic functions of the Amateur Radio equipment. </a:t>
            </a:r>
          </a:p>
          <a:p>
            <a:endParaRPr lang="en-US" dirty="0" smtClean="0"/>
          </a:p>
          <a:p>
            <a:r>
              <a:rPr lang="en-US" dirty="0" smtClean="0"/>
              <a:t>You</a:t>
            </a:r>
            <a:r>
              <a:rPr lang="en-US" baseline="0" dirty="0" smtClean="0"/>
              <a:t> will learn only the essential controls necessary to operate the radio. This includes how to turn the radio on and-off, how to set the volume and squelch controls and how to select the left or right side of the radio for transmitting. </a:t>
            </a:r>
          </a:p>
          <a:p>
            <a:endParaRPr lang="en-US" baseline="0" dirty="0" smtClean="0"/>
          </a:p>
          <a:p>
            <a:r>
              <a:rPr lang="en-US" baseline="0" dirty="0" smtClean="0"/>
              <a:t>You will also learn how to select the proper memory channel for use during an exercise or actual emergency.</a:t>
            </a:r>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4</a:t>
            </a:fld>
            <a:endParaRPr lang="en-US" dirty="0"/>
          </a:p>
        </p:txBody>
      </p:sp>
      <p:sp>
        <p:nvSpPr>
          <p:cNvPr id="5" name="Date Placeholder 4"/>
          <p:cNvSpPr>
            <a:spLocks noGrp="1"/>
          </p:cNvSpPr>
          <p:nvPr>
            <p:ph type="dt" idx="11"/>
          </p:nvPr>
        </p:nvSpPr>
        <p:spPr/>
        <p:txBody>
          <a:bodyPr/>
          <a:lstStyle/>
          <a:p>
            <a:fld id="{0A4F3FE3-E5C6-1E4B-8237-D53605716CA5}"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316619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Step</a:t>
            </a:r>
            <a:r>
              <a:rPr lang="en-US" baseline="0" dirty="0" smtClean="0"/>
              <a:t> One is to make sure the radio is ready for use. </a:t>
            </a:r>
          </a:p>
          <a:p>
            <a:endParaRPr lang="en-US" baseline="0" dirty="0" smtClean="0"/>
          </a:p>
          <a:p>
            <a:r>
              <a:rPr lang="en-US" baseline="0" dirty="0" smtClean="0"/>
              <a:t>Look at the back of the radio to make sure an antenna cable is attached to the antenna connector on the radio. Operating the radio without an antenna attached will not allow you to transmit and is likely to destroy the transmitter. </a:t>
            </a:r>
          </a:p>
          <a:p>
            <a:endParaRPr lang="en-US" baseline="0" dirty="0" smtClean="0"/>
          </a:p>
          <a:p>
            <a:r>
              <a:rPr lang="en-US" baseline="0" dirty="0" smtClean="0"/>
              <a:t>Make sure the radio is connected to the power supply and the power supply is connected to a wall outlet.</a:t>
            </a:r>
          </a:p>
          <a:p>
            <a:endParaRPr lang="en-US" baseline="0" dirty="0" smtClean="0"/>
          </a:p>
        </p:txBody>
      </p:sp>
      <p:sp>
        <p:nvSpPr>
          <p:cNvPr id="4" name="Slide Number Placeholder 3"/>
          <p:cNvSpPr>
            <a:spLocks noGrp="1"/>
          </p:cNvSpPr>
          <p:nvPr>
            <p:ph type="sldNum" sz="quarter" idx="10"/>
          </p:nvPr>
        </p:nvSpPr>
        <p:spPr/>
        <p:txBody>
          <a:bodyPr/>
          <a:lstStyle/>
          <a:p>
            <a:fld id="{B022F210-41B9-C44D-8DA5-610FD879D37B}" type="slidenum">
              <a:rPr lang="en-US" smtClean="0"/>
              <a:t>5</a:t>
            </a:fld>
            <a:endParaRPr lang="en-US" dirty="0"/>
          </a:p>
        </p:txBody>
      </p:sp>
      <p:sp>
        <p:nvSpPr>
          <p:cNvPr id="5" name="Date Placeholder 4"/>
          <p:cNvSpPr>
            <a:spLocks noGrp="1"/>
          </p:cNvSpPr>
          <p:nvPr>
            <p:ph type="dt" idx="11"/>
          </p:nvPr>
        </p:nvSpPr>
        <p:spPr/>
        <p:txBody>
          <a:bodyPr/>
          <a:lstStyle/>
          <a:p>
            <a:fld id="{D980C871-D487-724D-86BB-99DF34D4DDDE}"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42794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Your radio requires 12-volt DC power to operate. It is provided by a separate a power supply usually located near the radio.</a:t>
            </a:r>
          </a:p>
          <a:p>
            <a:endParaRPr lang="en-US" baseline="0" dirty="0" smtClean="0"/>
          </a:p>
          <a:p>
            <a:r>
              <a:rPr lang="en-US" baseline="0" dirty="0" smtClean="0"/>
              <a:t>When the power supply is on, its on/off switch may be lit. </a:t>
            </a:r>
          </a:p>
          <a:p>
            <a:endParaRPr lang="en-US" baseline="0" dirty="0" smtClean="0"/>
          </a:p>
          <a:p>
            <a:r>
              <a:rPr lang="en-US" baseline="0" dirty="0" smtClean="0"/>
              <a:t>If you want to follow along and the power supply Is not already on, press the switch on the front panel to turn on the power supply on at this time. </a:t>
            </a:r>
          </a:p>
          <a:p>
            <a:endParaRPr lang="en-US" baseline="0" dirty="0" smtClean="0"/>
          </a:p>
          <a:p>
            <a:r>
              <a:rPr lang="en-US" baseline="0" dirty="0" smtClean="0"/>
              <a:t>The power supply should be turned off when the radio is not in use. </a:t>
            </a:r>
          </a:p>
          <a:p>
            <a:endParaRPr lang="en-US" baseline="0" dirty="0" smtClean="0"/>
          </a:p>
          <a:p>
            <a:r>
              <a:rPr lang="en-US" baseline="0" dirty="0" smtClean="0"/>
              <a:t>Right now, the power supply should be 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022F210-41B9-C44D-8DA5-610FD879D37B}" type="slidenum">
              <a:rPr lang="en-US" smtClean="0"/>
              <a:t>6</a:t>
            </a:fld>
            <a:endParaRPr lang="en-US" dirty="0"/>
          </a:p>
        </p:txBody>
      </p:sp>
      <p:sp>
        <p:nvSpPr>
          <p:cNvPr id="5" name="Date Placeholder 4"/>
          <p:cNvSpPr>
            <a:spLocks noGrp="1"/>
          </p:cNvSpPr>
          <p:nvPr>
            <p:ph type="dt" idx="11"/>
          </p:nvPr>
        </p:nvSpPr>
        <p:spPr/>
        <p:txBody>
          <a:bodyPr/>
          <a:lstStyle/>
          <a:p>
            <a:fld id="{8E4AA320-FF46-AD4A-B562-5724D7B76F5E}" type="datetime1">
              <a:rPr lang="en-US" smtClean="0"/>
              <a:t>12/24/2013</a:t>
            </a:fld>
            <a:endParaRPr lang="en-US" dirty="0"/>
          </a:p>
        </p:txBody>
      </p:sp>
      <p:sp>
        <p:nvSpPr>
          <p:cNvPr id="6" name="Footer Placeholder 5"/>
          <p:cNvSpPr>
            <a:spLocks noGrp="1"/>
          </p:cNvSpPr>
          <p:nvPr>
            <p:ph type="ftr" sz="quarter" idx="12"/>
          </p:nvPr>
        </p:nvSpPr>
        <p:spPr/>
        <p:txBody>
          <a:bodyPr/>
          <a:lstStyle/>
          <a:p>
            <a:r>
              <a:rPr lang="en-US" dirty="0" smtClean="0"/>
              <a:t>Prepared by David Coursey N5FDL (david@cevol.org)</a:t>
            </a:r>
            <a:endParaRPr lang="en-US" dirty="0"/>
          </a:p>
        </p:txBody>
      </p:sp>
    </p:spTree>
    <p:extLst>
      <p:ext uri="{BB962C8B-B14F-4D97-AF65-F5344CB8AC3E}">
        <p14:creationId xmlns:p14="http://schemas.microsoft.com/office/powerpoint/2010/main" val="1114676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radio has two</a:t>
            </a:r>
            <a:r>
              <a:rPr lang="en-US" baseline="0" dirty="0" smtClean="0"/>
              <a:t> separate receivers and this can cause confusion. </a:t>
            </a:r>
          </a:p>
          <a:p>
            <a:endParaRPr lang="en-US" baseline="0" dirty="0" smtClean="0"/>
          </a:p>
          <a:p>
            <a:r>
              <a:rPr lang="en-US" baseline="0" dirty="0" smtClean="0"/>
              <a:t>There is a left receiver and a right receiver and you can listen to both at the same time, which is why there are separate left and right volume and squelch controls.</a:t>
            </a:r>
          </a:p>
          <a:p>
            <a:endParaRPr lang="en-US" baseline="0" dirty="0" smtClean="0"/>
          </a:p>
          <a:p>
            <a:r>
              <a:rPr lang="en-US" baseline="0" dirty="0" smtClean="0"/>
              <a:t>You must select the transmit band before transmitting – either the left side or the right side. </a:t>
            </a:r>
          </a:p>
          <a:p>
            <a:endParaRPr lang="en-US" baseline="0" dirty="0" smtClean="0"/>
          </a:p>
          <a:p>
            <a:r>
              <a:rPr lang="en-US" baseline="0" dirty="0" smtClean="0"/>
              <a:t>We normally use only the left side of the radio.</a:t>
            </a:r>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7</a:t>
            </a:fld>
            <a:endParaRPr lang="en-US" dirty="0"/>
          </a:p>
        </p:txBody>
      </p:sp>
    </p:spTree>
    <p:extLst>
      <p:ext uri="{BB962C8B-B14F-4D97-AF65-F5344CB8AC3E}">
        <p14:creationId xmlns:p14="http://schemas.microsoft.com/office/powerpoint/2010/main" val="50630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a:t>
            </a:r>
            <a:r>
              <a:rPr lang="en-US" baseline="0" dirty="0" smtClean="0"/>
              <a:t> adjust the radio and then turn it on. </a:t>
            </a:r>
          </a:p>
          <a:p>
            <a:endParaRPr lang="en-US" baseline="0" dirty="0" smtClean="0"/>
          </a:p>
          <a:p>
            <a:r>
              <a:rPr lang="en-US" baseline="0" dirty="0" smtClean="0"/>
              <a:t>There are two important controls. The volume control behaves and you’d expect and controls the sound. The squelch control quiets static when there is no signal present. </a:t>
            </a:r>
          </a:p>
          <a:p>
            <a:endParaRPr lang="en-US" baseline="0" dirty="0" smtClean="0"/>
          </a:p>
          <a:p>
            <a:r>
              <a:rPr lang="en-US" baseline="0" dirty="0" smtClean="0"/>
              <a:t>Now, find the volume and squelch knobs and turn the LEFT volume and squelch controls to the each to the 9 o’clock position. This sets the volume and squelch on the left side of he radio.</a:t>
            </a:r>
          </a:p>
          <a:p>
            <a:endParaRPr lang="en-US" baseline="0" dirty="0" smtClean="0"/>
          </a:p>
          <a:p>
            <a:r>
              <a:rPr lang="en-US" baseline="0" dirty="0" smtClean="0"/>
              <a:t>Next, turn the RIGHT volume control fully counter-clockwise. The RIGHT squelch control should be turned fully clockwise. These settings silence the right side of the radio.</a:t>
            </a:r>
          </a:p>
          <a:p>
            <a:endParaRPr lang="en-US" baseline="0" dirty="0" smtClean="0"/>
          </a:p>
          <a:p>
            <a:r>
              <a:rPr lang="en-US" baseline="0" dirty="0" smtClean="0"/>
              <a:t>With the volume and squelch adjusted, press the power on/off button. The radio display should now light. If it does not, check the power supply and make sure it is turned on.</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8</a:t>
            </a:fld>
            <a:endParaRPr lang="en-US" dirty="0"/>
          </a:p>
        </p:txBody>
      </p:sp>
    </p:spTree>
    <p:extLst>
      <p:ext uri="{BB962C8B-B14F-4D97-AF65-F5344CB8AC3E}">
        <p14:creationId xmlns:p14="http://schemas.microsoft.com/office/powerpoint/2010/main" val="50630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a:t>
            </a:r>
            <a:r>
              <a:rPr lang="en-US" baseline="0" dirty="0" smtClean="0"/>
              <a:t> the left band by pressing the left volume control knob. </a:t>
            </a:r>
          </a:p>
          <a:p>
            <a:endParaRPr lang="en-US" baseline="0" dirty="0" smtClean="0"/>
          </a:p>
          <a:p>
            <a:r>
              <a:rPr lang="en-US" baseline="0" dirty="0" smtClean="0"/>
              <a:t>Note that the PTT icon lights up on the slide that is set to transmit. This should be the left band. </a:t>
            </a:r>
          </a:p>
          <a:p>
            <a:endParaRPr lang="en-US" baseline="0" dirty="0" smtClean="0"/>
          </a:p>
          <a:p>
            <a:r>
              <a:rPr lang="en-US" baseline="0" dirty="0" smtClean="0"/>
              <a:t>PTT stands for “push-to-talk” and again designated the band or side of the radio you will transmit on.</a:t>
            </a:r>
            <a:endParaRPr lang="en-US" dirty="0"/>
          </a:p>
        </p:txBody>
      </p:sp>
      <p:sp>
        <p:nvSpPr>
          <p:cNvPr id="4" name="Date Placeholder 3"/>
          <p:cNvSpPr>
            <a:spLocks noGrp="1"/>
          </p:cNvSpPr>
          <p:nvPr>
            <p:ph type="dt" idx="10"/>
          </p:nvPr>
        </p:nvSpPr>
        <p:spPr/>
        <p:txBody>
          <a:bodyPr/>
          <a:lstStyle/>
          <a:p>
            <a:fld id="{0429B175-9B70-ED4D-8177-03AA224E64C5}" type="datetime1">
              <a:rPr lang="en-US" smtClean="0"/>
              <a:t>12/24/2013</a:t>
            </a:fld>
            <a:endParaRPr lang="en-US" dirty="0"/>
          </a:p>
        </p:txBody>
      </p:sp>
      <p:sp>
        <p:nvSpPr>
          <p:cNvPr id="5" name="Footer Placeholder 4"/>
          <p:cNvSpPr>
            <a:spLocks noGrp="1"/>
          </p:cNvSpPr>
          <p:nvPr>
            <p:ph type="ftr" sz="quarter" idx="11"/>
          </p:nvPr>
        </p:nvSpPr>
        <p:spPr/>
        <p:txBody>
          <a:bodyPr/>
          <a:lstStyle/>
          <a:p>
            <a:r>
              <a:rPr lang="en-US" smtClean="0"/>
              <a:t>Prepared by David Coursey N5FDL (david@cevol.org)</a:t>
            </a:r>
            <a:endParaRPr lang="en-US" dirty="0"/>
          </a:p>
        </p:txBody>
      </p:sp>
      <p:sp>
        <p:nvSpPr>
          <p:cNvPr id="6" name="Slide Number Placeholder 5"/>
          <p:cNvSpPr>
            <a:spLocks noGrp="1"/>
          </p:cNvSpPr>
          <p:nvPr>
            <p:ph type="sldNum" sz="quarter" idx="12"/>
          </p:nvPr>
        </p:nvSpPr>
        <p:spPr/>
        <p:txBody>
          <a:bodyPr/>
          <a:lstStyle/>
          <a:p>
            <a:fld id="{B022F210-41B9-C44D-8DA5-610FD879D37B}" type="slidenum">
              <a:rPr lang="en-US" smtClean="0"/>
              <a:t>9</a:t>
            </a:fld>
            <a:endParaRPr lang="en-US" dirty="0"/>
          </a:p>
        </p:txBody>
      </p:sp>
    </p:spTree>
    <p:extLst>
      <p:ext uri="{BB962C8B-B14F-4D97-AF65-F5344CB8AC3E}">
        <p14:creationId xmlns:p14="http://schemas.microsoft.com/office/powerpoint/2010/main" val="50630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191767B-5BC8-DF4F-86B3-0BD8ACEADE84}"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smtClean="0"/>
              <a:t>TM-V7A</a:t>
            </a:r>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E5AD18-76BD-E346-BD5D-E0090738F35F}"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smtClean="0"/>
              <a:t>TM-V7A</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6D4794-C6B4-C046-86A6-4A38476C2EF4}"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smtClean="0"/>
              <a:t>TM-V7A</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D48289-3E15-5D4D-B086-C48D452DECF3}" type="datetime4">
              <a:rPr lang="en-US" smtClean="0"/>
              <a:t>December 24, 2013</a:t>
            </a:fld>
            <a:endParaRPr lang="en-US" dirty="0"/>
          </a:p>
        </p:txBody>
      </p:sp>
      <p:sp>
        <p:nvSpPr>
          <p:cNvPr id="5" name="Footer Placeholder 4"/>
          <p:cNvSpPr>
            <a:spLocks noGrp="1"/>
          </p:cNvSpPr>
          <p:nvPr>
            <p:ph type="ftr" sz="quarter" idx="11"/>
          </p:nvPr>
        </p:nvSpPr>
        <p:spPr/>
        <p:txBody>
          <a:bodyPr/>
          <a:lstStyle/>
          <a:p>
            <a:r>
              <a:rPr lang="en-US" smtClean="0"/>
              <a:t>TM-V7A</a:t>
            </a:r>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A51C447-39ED-BC41-A1CF-308E3B2471CE}" type="datetime4">
              <a:rPr lang="en-US" smtClean="0"/>
              <a:t>December 24, 2013</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r>
              <a:rPr lang="en-US" smtClean="0"/>
              <a:t>TM-V7A</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40DD3C-BCB9-7D47-AB9E-FF00D1C77BB9}"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smtClean="0"/>
              <a:t>TM-V7A</a:t>
            </a:r>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A66E48E-E5E9-294F-A026-960FB26B37C2}" type="datetime4">
              <a:rPr lang="en-US" smtClean="0"/>
              <a:t>December 24, 2013</a:t>
            </a:fld>
            <a:endParaRPr lang="en-US" dirty="0"/>
          </a:p>
        </p:txBody>
      </p:sp>
      <p:sp>
        <p:nvSpPr>
          <p:cNvPr id="8" name="Footer Placeholder 7"/>
          <p:cNvSpPr>
            <a:spLocks noGrp="1"/>
          </p:cNvSpPr>
          <p:nvPr>
            <p:ph type="ftr" sz="quarter" idx="11"/>
          </p:nvPr>
        </p:nvSpPr>
        <p:spPr/>
        <p:txBody>
          <a:bodyPr/>
          <a:lstStyle/>
          <a:p>
            <a:r>
              <a:rPr lang="en-US" smtClean="0"/>
              <a:t>TM-V7A</a:t>
            </a:r>
            <a:endParaRPr lang="en-US" dirty="0"/>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83CF0E-AEC4-3342-B3AF-1BF21B97DACC}" type="datetime4">
              <a:rPr lang="en-US" smtClean="0"/>
              <a:t>December 24, 2013</a:t>
            </a:fld>
            <a:endParaRPr lang="en-US" dirty="0"/>
          </a:p>
        </p:txBody>
      </p:sp>
      <p:sp>
        <p:nvSpPr>
          <p:cNvPr id="4" name="Footer Placeholder 3"/>
          <p:cNvSpPr>
            <a:spLocks noGrp="1"/>
          </p:cNvSpPr>
          <p:nvPr>
            <p:ph type="ftr" sz="quarter" idx="11"/>
          </p:nvPr>
        </p:nvSpPr>
        <p:spPr/>
        <p:txBody>
          <a:bodyPr/>
          <a:lstStyle/>
          <a:p>
            <a:r>
              <a:rPr lang="en-US" smtClean="0"/>
              <a:t>TM-V7A</a:t>
            </a:r>
            <a:endParaRPr lang="en-US" dirty="0"/>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EB36B-141B-734B-80C3-9373C2B669F7}" type="datetime4">
              <a:rPr lang="en-US" smtClean="0"/>
              <a:t>December 24, 2013</a:t>
            </a:fld>
            <a:endParaRPr lang="en-US" dirty="0"/>
          </a:p>
        </p:txBody>
      </p:sp>
      <p:sp>
        <p:nvSpPr>
          <p:cNvPr id="3" name="Footer Placeholder 2"/>
          <p:cNvSpPr>
            <a:spLocks noGrp="1"/>
          </p:cNvSpPr>
          <p:nvPr>
            <p:ph type="ftr" sz="quarter" idx="11"/>
          </p:nvPr>
        </p:nvSpPr>
        <p:spPr/>
        <p:txBody>
          <a:bodyPr/>
          <a:lstStyle/>
          <a:p>
            <a:r>
              <a:rPr lang="en-US" smtClean="0"/>
              <a:t>TM-V7A</a:t>
            </a:r>
            <a:endParaRPr lang="en-US" dirty="0"/>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D667B4-7623-CA44-BE70-72DAFCA12483}"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smtClean="0"/>
              <a:t>TM-V7A</a:t>
            </a:r>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5BA116-87DD-6E4B-8D1A-9F12266596FE}" type="datetime4">
              <a:rPr lang="en-US" smtClean="0"/>
              <a:t>December 24, 2013</a:t>
            </a:fld>
            <a:endParaRPr lang="en-US" dirty="0"/>
          </a:p>
        </p:txBody>
      </p:sp>
      <p:sp>
        <p:nvSpPr>
          <p:cNvPr id="6" name="Footer Placeholder 5"/>
          <p:cNvSpPr>
            <a:spLocks noGrp="1"/>
          </p:cNvSpPr>
          <p:nvPr>
            <p:ph type="ftr" sz="quarter" idx="11"/>
          </p:nvPr>
        </p:nvSpPr>
        <p:spPr/>
        <p:txBody>
          <a:bodyPr/>
          <a:lstStyle/>
          <a:p>
            <a:r>
              <a:rPr lang="en-US" smtClean="0"/>
              <a:t>TM-V7A</a:t>
            </a: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201079BF-24D9-4044-A7CD-54D5ADB17E00}" type="datetime4">
              <a:rPr lang="en-US" smtClean="0"/>
              <a:t>December 24, 2013</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r>
              <a:rPr lang="en-US" smtClean="0"/>
              <a:t>TM-V7A</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hyperlink" Target="mailto:pcook@sjgov.org" TargetMode="External"/><Relationship Id="rId5" Type="http://schemas.openxmlformats.org/officeDocument/2006/relationships/hyperlink" Target="mailto:david@cevol.org" TargetMode="Externa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1073" y="1029139"/>
            <a:ext cx="5454127" cy="5078313"/>
          </a:xfrm>
          <a:prstGeom prst="rect">
            <a:avLst/>
          </a:prstGeom>
          <a:noFill/>
        </p:spPr>
        <p:txBody>
          <a:bodyPr wrap="square" rtlCol="0">
            <a:spAutoFit/>
          </a:bodyPr>
          <a:lstStyle/>
          <a:p>
            <a:r>
              <a:rPr lang="en-US" dirty="0"/>
              <a:t>This is one in a series of presentations intended to teach healthcare professionals, volunteers and others how to operate pre-programmed Amateur Radio equipment found at healthcare facilities in San Joaquin County.</a:t>
            </a:r>
          </a:p>
          <a:p>
            <a:r>
              <a:rPr lang="en-US" dirty="0"/>
              <a:t> </a:t>
            </a:r>
          </a:p>
          <a:p>
            <a:r>
              <a:rPr lang="en-US" dirty="0"/>
              <a:t>It is intended to provide basic “how-to” information and is not a full course in radio operation.</a:t>
            </a:r>
          </a:p>
          <a:p>
            <a:r>
              <a:rPr lang="en-US" dirty="0"/>
              <a:t> </a:t>
            </a:r>
          </a:p>
          <a:p>
            <a:r>
              <a:rPr lang="en-US" dirty="0"/>
              <a:t>This presentation was provided by the San Joaquin County Emergency Medical Services Agency for the members of the San Joaquin Operational Area Healthcare Coalition.  Funding was provided by the 2012/13 Hospital Preparedness Program (HPP) Grant.</a:t>
            </a:r>
          </a:p>
          <a:p>
            <a:r>
              <a:rPr lang="en-US" dirty="0"/>
              <a:t> </a:t>
            </a:r>
          </a:p>
          <a:p>
            <a:r>
              <a:rPr lang="en-US" dirty="0"/>
              <a:t>Models covered: VX-170, FT-270, FT-60, TM-V7A, TM-G707, TM-D710A.</a:t>
            </a:r>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8335" y="142104"/>
            <a:ext cx="8702936" cy="696991"/>
          </a:xfrm>
          <a:prstGeom prst="rect">
            <a:avLst/>
          </a:prstGeom>
        </p:spPr>
      </p:pic>
      <p:sp>
        <p:nvSpPr>
          <p:cNvPr id="8" name="Footer Placeholder 4"/>
          <p:cNvSpPr txBox="1">
            <a:spLocks/>
          </p:cNvSpPr>
          <p:nvPr/>
        </p:nvSpPr>
        <p:spPr>
          <a:xfrm>
            <a:off x="609600" y="6503352"/>
            <a:ext cx="3429000" cy="283845"/>
          </a:xfrm>
          <a:prstGeom prst="rect">
            <a:avLst/>
          </a:prstGeom>
        </p:spPr>
        <p:txBody>
          <a:bodyPr vert="horz" lIns="91440" tIns="45720" rIns="91440" bIns="4572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TM-V7A</a:t>
            </a:r>
            <a:endParaRPr lang="en-US" dirty="0"/>
          </a:p>
        </p:txBody>
      </p:sp>
    </p:spTree>
    <p:extLst>
      <p:ext uri="{BB962C8B-B14F-4D97-AF65-F5344CB8AC3E}">
        <p14:creationId xmlns:p14="http://schemas.microsoft.com/office/powerpoint/2010/main" val="3740938542"/>
      </p:ext>
    </p:extLst>
  </p:cSld>
  <p:clrMapOvr>
    <a:masterClrMapping/>
  </p:clrMapOvr>
  <mc:AlternateContent xmlns:mc="http://schemas.openxmlformats.org/markup-compatibility/2006" xmlns:p14="http://schemas.microsoft.com/office/powerpoint/2010/main">
    <mc:Choice Requires="p14">
      <p:transition p14:dur="0" advTm="21950"/>
    </mc:Choice>
    <mc:Fallback xmlns="">
      <p:transition xmlns:p14="http://schemas.microsoft.com/office/powerpoint/2010/main" advTm="2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MODE</a:t>
            </a:r>
            <a:br>
              <a:rPr lang="en-US" dirty="0" smtClean="0"/>
            </a:br>
            <a:r>
              <a:rPr lang="en-US" dirty="0" smtClean="0"/>
              <a:t>VS. VFO MODE</a:t>
            </a:r>
            <a:endParaRPr lang="en-US" dirty="0"/>
          </a:p>
        </p:txBody>
      </p:sp>
      <p:sp>
        <p:nvSpPr>
          <p:cNvPr id="3" name="Content Placeholder 2"/>
          <p:cNvSpPr>
            <a:spLocks noGrp="1"/>
          </p:cNvSpPr>
          <p:nvPr>
            <p:ph idx="1"/>
          </p:nvPr>
        </p:nvSpPr>
        <p:spPr/>
        <p:txBody>
          <a:bodyPr/>
          <a:lstStyle/>
          <a:p>
            <a:r>
              <a:rPr lang="en-US" dirty="0" smtClean="0"/>
              <a:t>The radio has two tuning modes. VFO MODE is used to change frequency only. Numbers appear on the display in VFO MODE and increase or decrease as you turn the tuning knob.</a:t>
            </a:r>
          </a:p>
          <a:p>
            <a:r>
              <a:rPr lang="en-US" dirty="0"/>
              <a:t>In MEMORY MODE there is a channel name on the display AND the tuning knob changes the channel name on the display. We use MEMORY MODE only.</a:t>
            </a:r>
          </a:p>
          <a:p>
            <a:endParaRPr lang="en-US" dirty="0"/>
          </a:p>
        </p:txBody>
      </p:sp>
      <p:sp>
        <p:nvSpPr>
          <p:cNvPr id="4" name="Footer Placeholder 3"/>
          <p:cNvSpPr>
            <a:spLocks noGrp="1"/>
          </p:cNvSpPr>
          <p:nvPr>
            <p:ph type="ftr" sz="quarter" idx="11"/>
          </p:nvPr>
        </p:nvSpPr>
        <p:spPr/>
        <p:txBody>
          <a:bodyPr/>
          <a:lstStyle/>
          <a:p>
            <a:r>
              <a:rPr lang="en-US" smtClean="0"/>
              <a:t>TM-V7A</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317884185"/>
      </p:ext>
    </p:extLst>
  </p:cSld>
  <p:clrMapOvr>
    <a:masterClrMapping/>
  </p:clrMapOvr>
  <mc:AlternateContent xmlns:mc="http://schemas.openxmlformats.org/markup-compatibility/2006" xmlns:p14="http://schemas.microsoft.com/office/powerpoint/2010/main">
    <mc:Choice Requires="p14">
      <p:transition spd="slow" p14:dur="2000" advTm="24508"/>
    </mc:Choice>
    <mc:Fallback xmlns="">
      <p:transition xmlns:p14="http://schemas.microsoft.com/office/powerpoint/2010/main" spd="slow" advTm="24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Select memory mode</a:t>
            </a:r>
            <a:endParaRPr lang="en-US" dirty="0"/>
          </a:p>
        </p:txBody>
      </p:sp>
      <p:sp>
        <p:nvSpPr>
          <p:cNvPr id="3" name="Content Placeholder 2"/>
          <p:cNvSpPr>
            <a:spLocks noGrp="1"/>
          </p:cNvSpPr>
          <p:nvPr>
            <p:ph sz="half" idx="1"/>
          </p:nvPr>
        </p:nvSpPr>
        <p:spPr>
          <a:xfrm>
            <a:off x="457200" y="1574800"/>
            <a:ext cx="4465320" cy="4525963"/>
          </a:xfrm>
        </p:spPr>
        <p:txBody>
          <a:bodyPr>
            <a:normAutofit fontScale="92500"/>
          </a:bodyPr>
          <a:lstStyle/>
          <a:p>
            <a:r>
              <a:rPr lang="en-US" dirty="0" smtClean="0"/>
              <a:t>The radio has two ways to select a channel: VFO Mode and Memory Mode. </a:t>
            </a:r>
          </a:p>
          <a:p>
            <a:r>
              <a:rPr lang="en-US" dirty="0" smtClean="0"/>
              <a:t>Select Memory Mode by pressing the MR key.</a:t>
            </a:r>
          </a:p>
          <a:p>
            <a:r>
              <a:rPr lang="en-US" dirty="0" smtClean="0"/>
              <a:t>In Memory </a:t>
            </a:r>
            <a:r>
              <a:rPr lang="en-US" dirty="0"/>
              <a:t>M</a:t>
            </a:r>
            <a:r>
              <a:rPr lang="en-US" dirty="0" smtClean="0"/>
              <a:t>ode, the radio will display the channel name and memory channel number. Turning the tuning knob changes channels.</a:t>
            </a:r>
            <a:endParaRPr lang="en-US" dirty="0"/>
          </a:p>
          <a:p>
            <a:endParaRPr lang="en-US" dirty="0"/>
          </a:p>
        </p:txBody>
      </p:sp>
      <p:sp>
        <p:nvSpPr>
          <p:cNvPr id="6" name="Footer Placeholder 5"/>
          <p:cNvSpPr>
            <a:spLocks noGrp="1"/>
          </p:cNvSpPr>
          <p:nvPr>
            <p:ph type="ftr" sz="quarter" idx="11"/>
          </p:nvPr>
        </p:nvSpPr>
        <p:spPr/>
        <p:txBody>
          <a:bodyPr/>
          <a:lstStyle/>
          <a:p>
            <a:r>
              <a:rPr lang="en-US" smtClean="0"/>
              <a:t>TM-V7A</a:t>
            </a:r>
            <a:endParaRPr lang="en-US" dirty="0"/>
          </a:p>
        </p:txBody>
      </p:sp>
      <p:pic>
        <p:nvPicPr>
          <p:cNvPr id="9" name="Content Placeholder 8" descr="IMG_8484-2.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l="1502" r="1502"/>
          <a:stretch>
            <a:fillRect/>
          </a:stretch>
        </p:blipFill>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1326867163"/>
      </p:ext>
    </p:extLst>
  </p:cSld>
  <p:clrMapOvr>
    <a:masterClrMapping/>
  </p:clrMapOvr>
  <mc:AlternateContent xmlns:mc="http://schemas.openxmlformats.org/markup-compatibility/2006" xmlns:p14="http://schemas.microsoft.com/office/powerpoint/2010/main">
    <mc:Choice Requires="p14">
      <p:transition spd="slow" p14:dur="2000" advTm="19466"/>
    </mc:Choice>
    <mc:Fallback xmlns="">
      <p:transition xmlns:p14="http://schemas.microsoft.com/office/powerpoint/2010/main" spd="slow" advTm="1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MEMORY channels work</a:t>
            </a:r>
            <a:endParaRPr lang="en-US" dirty="0"/>
          </a:p>
        </p:txBody>
      </p:sp>
      <p:sp>
        <p:nvSpPr>
          <p:cNvPr id="3" name="Content Placeholder 2"/>
          <p:cNvSpPr>
            <a:spLocks noGrp="1"/>
          </p:cNvSpPr>
          <p:nvPr>
            <p:ph idx="1"/>
          </p:nvPr>
        </p:nvSpPr>
        <p:spPr/>
        <p:txBody>
          <a:bodyPr>
            <a:normAutofit lnSpcReduction="10000"/>
          </a:bodyPr>
          <a:lstStyle/>
          <a:p>
            <a:r>
              <a:rPr lang="en-US" dirty="0" smtClean="0"/>
              <a:t>Every health care facility radio is programmed alike. The memory channels are the same in all of them. Each memory channel has a name as well as a channel number, always the same on all radios.</a:t>
            </a:r>
          </a:p>
          <a:p>
            <a:r>
              <a:rPr lang="en-US" dirty="0" smtClean="0"/>
              <a:t>Memory channels 21-50 are programmed into your radio and are the ONLY memory channels we use for emergency communications.</a:t>
            </a:r>
          </a:p>
          <a:p>
            <a:r>
              <a:rPr lang="en-US" dirty="0" smtClean="0"/>
              <a:t>Each channel also has a name:</a:t>
            </a:r>
          </a:p>
          <a:p>
            <a:r>
              <a:rPr lang="en-US" dirty="0" smtClean="0"/>
              <a:t>SJC1 – SJC15 are in Memory Channels 21-36. These are the main channels for our county. Each is a different repeater and most cover the entire county when used at your facility.</a:t>
            </a:r>
          </a:p>
          <a:p>
            <a:r>
              <a:rPr lang="en-US" dirty="0" smtClean="0"/>
              <a:t>The other channels may be used in specific circumstances and you will be directed use them when appropriate.</a:t>
            </a:r>
            <a:endParaRPr lang="en-US" dirty="0"/>
          </a:p>
        </p:txBody>
      </p:sp>
      <p:sp>
        <p:nvSpPr>
          <p:cNvPr id="4" name="Footer Placeholder 3"/>
          <p:cNvSpPr>
            <a:spLocks noGrp="1"/>
          </p:cNvSpPr>
          <p:nvPr>
            <p:ph type="ftr" sz="quarter" idx="11"/>
          </p:nvPr>
        </p:nvSpPr>
        <p:spPr/>
        <p:txBody>
          <a:bodyPr/>
          <a:lstStyle/>
          <a:p>
            <a:r>
              <a:rPr lang="en-US" smtClean="0"/>
              <a:t>TM-V7A</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4023931601"/>
      </p:ext>
    </p:extLst>
  </p:cSld>
  <p:clrMapOvr>
    <a:masterClrMapping/>
  </p:clrMapOvr>
  <mc:AlternateContent xmlns:mc="http://schemas.openxmlformats.org/markup-compatibility/2006" xmlns:p14="http://schemas.microsoft.com/office/powerpoint/2010/main">
    <mc:Choice Requires="p14">
      <p:transition spd="slow" p14:dur="2000" advTm="42130"/>
    </mc:Choice>
    <mc:Fallback xmlns="">
      <p:transition xmlns:p14="http://schemas.microsoft.com/office/powerpoint/2010/main" spd="slow" advTm="4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ONLY USE</a:t>
            </a:r>
            <a:br>
              <a:rPr lang="en-US" dirty="0" smtClean="0"/>
            </a:br>
            <a:r>
              <a:rPr lang="en-US" dirty="0" smtClean="0"/>
              <a:t>memory mode</a:t>
            </a:r>
            <a:endParaRPr lang="en-US" dirty="0"/>
          </a:p>
        </p:txBody>
      </p:sp>
      <p:sp>
        <p:nvSpPr>
          <p:cNvPr id="3" name="Content Placeholder 2"/>
          <p:cNvSpPr>
            <a:spLocks noGrp="1"/>
          </p:cNvSpPr>
          <p:nvPr>
            <p:ph sz="half" idx="1"/>
          </p:nvPr>
        </p:nvSpPr>
        <p:spPr>
          <a:xfrm>
            <a:off x="457200" y="1574800"/>
            <a:ext cx="3429000" cy="4525963"/>
          </a:xfrm>
        </p:spPr>
        <p:txBody>
          <a:bodyPr>
            <a:normAutofit fontScale="62500" lnSpcReduction="20000"/>
          </a:bodyPr>
          <a:lstStyle/>
          <a:p>
            <a:r>
              <a:rPr lang="en-US" dirty="0" smtClean="0"/>
              <a:t>If the radio is in VFO Mode, return to Memory Mode by pressing the MR key. This is what the Memory Mode display looks like (left). </a:t>
            </a:r>
          </a:p>
          <a:p>
            <a:r>
              <a:rPr lang="en-US" dirty="0" smtClean="0"/>
              <a:t>The Tuning knob is used to change memory channels.</a:t>
            </a:r>
          </a:p>
          <a:p>
            <a:r>
              <a:rPr lang="en-US" dirty="0"/>
              <a:t>In VFO </a:t>
            </a:r>
            <a:r>
              <a:rPr lang="en-US" dirty="0" smtClean="0"/>
              <a:t>mode, no Channel Name </a:t>
            </a:r>
            <a:r>
              <a:rPr lang="en-US" dirty="0"/>
              <a:t>or </a:t>
            </a:r>
            <a:r>
              <a:rPr lang="en-US" dirty="0" smtClean="0"/>
              <a:t>Memory Channel Number appears on </a:t>
            </a:r>
            <a:r>
              <a:rPr lang="en-US" dirty="0"/>
              <a:t>the </a:t>
            </a:r>
            <a:r>
              <a:rPr lang="en-US" dirty="0" smtClean="0"/>
              <a:t>display (right). </a:t>
            </a:r>
          </a:p>
          <a:p>
            <a:r>
              <a:rPr lang="en-US" dirty="0" smtClean="0"/>
              <a:t>In VFO mode the display shows frequency numbers that </a:t>
            </a:r>
            <a:r>
              <a:rPr lang="en-US" dirty="0"/>
              <a:t>increase or decrease when the tuning knob is rotated. Do not use VFO mode.</a:t>
            </a:r>
          </a:p>
          <a:p>
            <a:endParaRPr lang="en-US" dirty="0"/>
          </a:p>
        </p:txBody>
      </p:sp>
      <p:sp>
        <p:nvSpPr>
          <p:cNvPr id="4" name="Footer Placeholder 3"/>
          <p:cNvSpPr>
            <a:spLocks noGrp="1"/>
          </p:cNvSpPr>
          <p:nvPr>
            <p:ph type="ftr" sz="quarter" idx="11"/>
          </p:nvPr>
        </p:nvSpPr>
        <p:spPr/>
        <p:txBody>
          <a:bodyPr/>
          <a:lstStyle/>
          <a:p>
            <a:r>
              <a:rPr lang="en-US" smtClean="0"/>
              <a:t>TM-V7A</a:t>
            </a:r>
            <a:endParaRPr lang="en-US" dirty="0"/>
          </a:p>
        </p:txBody>
      </p:sp>
      <p:pic>
        <p:nvPicPr>
          <p:cNvPr id="11" name="Content Placeholder 10" descr="IMG_8489-8.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t="-19251" b="-19251"/>
          <a:stretch>
            <a:fillRect/>
          </a:stretch>
        </p:blipFill>
        <p:spPr>
          <a:xfrm>
            <a:off x="4159553" y="748948"/>
            <a:ext cx="4177694" cy="5743927"/>
          </a:xfr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456555160"/>
      </p:ext>
    </p:extLst>
  </p:cSld>
  <p:clrMapOvr>
    <a:masterClrMapping/>
  </p:clrMapOvr>
  <mc:AlternateContent xmlns:mc="http://schemas.openxmlformats.org/markup-compatibility/2006" xmlns:p14="http://schemas.microsoft.com/office/powerpoint/2010/main">
    <mc:Choice Requires="p14">
      <p:transition spd="slow" p14:dur="2000" advTm="47691"/>
    </mc:Choice>
    <mc:Fallback xmlns="">
      <p:transition xmlns:p14="http://schemas.microsoft.com/office/powerpoint/2010/main" spd="slow" advTm="4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Select</a:t>
            </a:r>
            <a:br>
              <a:rPr lang="en-US" dirty="0" smtClean="0"/>
            </a:br>
            <a:r>
              <a:rPr lang="en-US" dirty="0" smtClean="0"/>
              <a:t>a MEMORY channel</a:t>
            </a:r>
            <a:endParaRPr lang="en-US" dirty="0"/>
          </a:p>
        </p:txBody>
      </p:sp>
      <p:sp>
        <p:nvSpPr>
          <p:cNvPr id="3" name="Content Placeholder 2"/>
          <p:cNvSpPr>
            <a:spLocks noGrp="1"/>
          </p:cNvSpPr>
          <p:nvPr>
            <p:ph idx="1"/>
          </p:nvPr>
        </p:nvSpPr>
        <p:spPr/>
        <p:txBody>
          <a:bodyPr>
            <a:normAutofit lnSpcReduction="10000"/>
          </a:bodyPr>
          <a:lstStyle/>
          <a:p>
            <a:r>
              <a:rPr lang="en-US" dirty="0" smtClean="0"/>
              <a:t>In Memory Mode, channels are selected by turning the tuning knob. Clockwise increases the channel number while counter-clockwise rotation decreases the channel number.</a:t>
            </a:r>
          </a:p>
          <a:p>
            <a:r>
              <a:rPr lang="en-US" dirty="0" smtClean="0"/>
              <a:t>Our PRIMARY CHANNEL is Channel 22, labeled SJC2. This is where our scheduled drills and exercises take place unless you are notified otherwise.</a:t>
            </a:r>
          </a:p>
          <a:p>
            <a:r>
              <a:rPr lang="en-US" dirty="0" smtClean="0"/>
              <a:t>Our BACKUP CHANNEL is Channel 24, labeled SJC4. We use Channel 23, labeled SJC3 and Channel 21, labeled SJC1 as our additional backup channels.</a:t>
            </a:r>
          </a:p>
          <a:p>
            <a:r>
              <a:rPr lang="en-US" dirty="0" smtClean="0"/>
              <a:t>If you don’t hear Net Control on Channel 22 SJC2, try the other two channels and switch back-and-forth until you find us. In a major emergency, we may be on another channel. Listen for Net Control using the call sign K6EMS.</a:t>
            </a:r>
          </a:p>
          <a:p>
            <a:endParaRPr lang="en-US" dirty="0" smtClean="0"/>
          </a:p>
        </p:txBody>
      </p:sp>
      <p:sp>
        <p:nvSpPr>
          <p:cNvPr id="4" name="Footer Placeholder 3"/>
          <p:cNvSpPr>
            <a:spLocks noGrp="1"/>
          </p:cNvSpPr>
          <p:nvPr>
            <p:ph type="ftr" sz="quarter" idx="11"/>
          </p:nvPr>
        </p:nvSpPr>
        <p:spPr/>
        <p:txBody>
          <a:bodyPr/>
          <a:lstStyle/>
          <a:p>
            <a:r>
              <a:rPr lang="en-US" smtClean="0"/>
              <a:t>TM-V7A</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481025207"/>
      </p:ext>
    </p:extLst>
  </p:cSld>
  <p:clrMapOvr>
    <a:masterClrMapping/>
  </p:clrMapOvr>
  <mc:AlternateContent xmlns:mc="http://schemas.openxmlformats.org/markup-compatibility/2006" xmlns:p14="http://schemas.microsoft.com/office/powerpoint/2010/main">
    <mc:Choice Requires="p14">
      <p:transition spd="slow" p14:dur="2000" advTm="41998"/>
    </mc:Choice>
    <mc:Fallback xmlns="">
      <p:transition xmlns:p14="http://schemas.microsoft.com/office/powerpoint/2010/main" spd="slow" advTm="4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READY TO COMMUNICATE</a:t>
            </a:r>
            <a:endParaRPr lang="en-US" dirty="0"/>
          </a:p>
        </p:txBody>
      </p:sp>
      <p:sp>
        <p:nvSpPr>
          <p:cNvPr id="5" name="Content Placeholder 4"/>
          <p:cNvSpPr>
            <a:spLocks noGrp="1"/>
          </p:cNvSpPr>
          <p:nvPr>
            <p:ph sz="half" idx="1"/>
          </p:nvPr>
        </p:nvSpPr>
        <p:spPr>
          <a:xfrm>
            <a:off x="457200" y="1574800"/>
            <a:ext cx="3104781" cy="4525963"/>
          </a:xfrm>
        </p:spPr>
        <p:txBody>
          <a:bodyPr/>
          <a:lstStyle/>
          <a:p>
            <a:r>
              <a:rPr lang="en-US" dirty="0" smtClean="0"/>
              <a:t>This is what the radio looks like when set to SJC2 Channel 22 and is ready to communicate.</a:t>
            </a:r>
          </a:p>
          <a:p>
            <a:r>
              <a:rPr lang="en-US" dirty="0" smtClean="0"/>
              <a:t>Verify that the PTT icon is above the left channel name.</a:t>
            </a:r>
            <a:endParaRPr lang="en-US" dirty="0"/>
          </a:p>
        </p:txBody>
      </p:sp>
      <p:sp>
        <p:nvSpPr>
          <p:cNvPr id="4" name="Footer Placeholder 3"/>
          <p:cNvSpPr>
            <a:spLocks noGrp="1"/>
          </p:cNvSpPr>
          <p:nvPr>
            <p:ph type="ftr" sz="quarter" idx="11"/>
          </p:nvPr>
        </p:nvSpPr>
        <p:spPr/>
        <p:txBody>
          <a:bodyPr/>
          <a:lstStyle/>
          <a:p>
            <a:r>
              <a:rPr lang="en-US" smtClean="0"/>
              <a:t>TM-V7A</a:t>
            </a:r>
            <a:endParaRPr lang="en-US" dirty="0"/>
          </a:p>
        </p:txBody>
      </p:sp>
      <p:pic>
        <p:nvPicPr>
          <p:cNvPr id="9" name="Content Placeholder 8" descr="IMG_8489-10.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t="-19251" b="-19251"/>
          <a:stretch>
            <a:fillRect/>
          </a:stretch>
        </p:blipFill>
        <p:spPr>
          <a:xfrm>
            <a:off x="3886200" y="789969"/>
            <a:ext cx="4495800" cy="6181292"/>
          </a:xfr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2670564118"/>
      </p:ext>
    </p:extLst>
  </p:cSld>
  <p:clrMapOvr>
    <a:masterClrMapping/>
  </p:clrMapOvr>
  <mc:AlternateContent xmlns:mc="http://schemas.openxmlformats.org/markup-compatibility/2006" xmlns:p14="http://schemas.microsoft.com/office/powerpoint/2010/main">
    <mc:Choice Requires="p14">
      <p:transition spd="slow" p14:dur="2000" advTm="16828"/>
    </mc:Choice>
    <mc:Fallback xmlns="">
      <p:transition xmlns:p14="http://schemas.microsoft.com/office/powerpoint/2010/main" spd="slow" advTm="16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HOW TO Communicate</a:t>
            </a:r>
            <a:endParaRPr lang="en-US" dirty="0"/>
          </a:p>
        </p:txBody>
      </p:sp>
      <p:sp>
        <p:nvSpPr>
          <p:cNvPr id="4" name="Content Placeholder 3"/>
          <p:cNvSpPr>
            <a:spLocks noGrp="1"/>
          </p:cNvSpPr>
          <p:nvPr>
            <p:ph idx="1"/>
          </p:nvPr>
        </p:nvSpPr>
        <p:spPr/>
        <p:txBody>
          <a:bodyPr/>
          <a:lstStyle/>
          <a:p>
            <a:r>
              <a:rPr lang="en-US" dirty="0" smtClean="0"/>
              <a:t>USE PLAIN LANGUAGE and if you don’t understand something, ASK. No “radio talk” during emergencies or our drills.</a:t>
            </a:r>
          </a:p>
          <a:p>
            <a:r>
              <a:rPr lang="en-US" dirty="0" smtClean="0"/>
              <a:t>When one station finishes speaking and releases the push-to-talk switch (on the side of the microphone), you will usually hear some sort of “beep” called a courtesy tone. That indicates the other station has completed its transmission.</a:t>
            </a:r>
          </a:p>
          <a:p>
            <a:r>
              <a:rPr lang="en-US" dirty="0" smtClean="0"/>
              <a:t>The best way to learn is by listening.</a:t>
            </a:r>
          </a:p>
          <a:p>
            <a:r>
              <a:rPr lang="en-US" dirty="0" smtClean="0"/>
              <a:t>Don’t be “mic shy.” Hams are a friendly group and want to talk to you. Mistakes are expected.</a:t>
            </a:r>
          </a:p>
          <a:p>
            <a:r>
              <a:rPr lang="en-US" dirty="0" smtClean="0"/>
              <a:t>SJC2/Channel 22 (“The Tracy Repeater”) is a good place to start.</a:t>
            </a:r>
            <a:endParaRPr lang="en-US" dirty="0"/>
          </a:p>
        </p:txBody>
      </p:sp>
      <p:sp>
        <p:nvSpPr>
          <p:cNvPr id="3" name="Footer Placeholder 2"/>
          <p:cNvSpPr>
            <a:spLocks noGrp="1"/>
          </p:cNvSpPr>
          <p:nvPr>
            <p:ph type="ftr" sz="quarter" idx="11"/>
          </p:nvPr>
        </p:nvSpPr>
        <p:spPr/>
        <p:txBody>
          <a:bodyPr/>
          <a:lstStyle/>
          <a:p>
            <a:r>
              <a:rPr lang="en-US" smtClean="0"/>
              <a:t>TM-V7A</a:t>
            </a:r>
            <a:endParaRPr lang="en-US" dirty="0"/>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2902069486"/>
      </p:ext>
    </p:extLst>
  </p:cSld>
  <p:clrMapOvr>
    <a:masterClrMapping/>
  </p:clrMapOvr>
  <mc:AlternateContent xmlns:mc="http://schemas.openxmlformats.org/markup-compatibility/2006" xmlns:p14="http://schemas.microsoft.com/office/powerpoint/2010/main">
    <mc:Choice Requires="p14">
      <p:transition p14:dur="0" advTm="49769"/>
    </mc:Choice>
    <mc:Fallback xmlns="">
      <p:transition xmlns:p14="http://schemas.microsoft.com/office/powerpoint/2010/main" advTm="49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something goes wrong</a:t>
            </a:r>
            <a:endParaRPr lang="en-US" dirty="0"/>
          </a:p>
        </p:txBody>
      </p:sp>
      <p:sp>
        <p:nvSpPr>
          <p:cNvPr id="3" name="Content Placeholder 2"/>
          <p:cNvSpPr>
            <a:spLocks noGrp="1"/>
          </p:cNvSpPr>
          <p:nvPr>
            <p:ph idx="1"/>
          </p:nvPr>
        </p:nvSpPr>
        <p:spPr/>
        <p:txBody>
          <a:bodyPr/>
          <a:lstStyle/>
          <a:p>
            <a:r>
              <a:rPr lang="en-US" dirty="0" smtClean="0"/>
              <a:t>If the power supply does not turn on, it’s either the cord is unplugged or the fuse has blown.</a:t>
            </a:r>
          </a:p>
          <a:p>
            <a:r>
              <a:rPr lang="en-US" dirty="0" smtClean="0"/>
              <a:t>If the radio does not turn on, it’s probably the power supply is off or the radio was not turned on properly.</a:t>
            </a:r>
          </a:p>
          <a:p>
            <a:r>
              <a:rPr lang="en-US" dirty="0" smtClean="0"/>
              <a:t>Radio is on, but no sound the volume control may be too low. </a:t>
            </a:r>
            <a:endParaRPr lang="en-US" dirty="0"/>
          </a:p>
          <a:p>
            <a:r>
              <a:rPr lang="en-US" dirty="0" smtClean="0"/>
              <a:t>If you hear continuous static, adjust the squelch control.</a:t>
            </a:r>
          </a:p>
          <a:p>
            <a:r>
              <a:rPr lang="en-US" dirty="0" smtClean="0"/>
              <a:t>You might find yourself on the wrong channel.</a:t>
            </a:r>
          </a:p>
          <a:p>
            <a:r>
              <a:rPr lang="en-US" dirty="0" smtClean="0"/>
              <a:t>Need help? Ask another ham or call for assistance.</a:t>
            </a:r>
            <a:endParaRPr lang="en-US" dirty="0"/>
          </a:p>
        </p:txBody>
      </p:sp>
      <p:sp>
        <p:nvSpPr>
          <p:cNvPr id="4" name="Footer Placeholder 3"/>
          <p:cNvSpPr>
            <a:spLocks noGrp="1"/>
          </p:cNvSpPr>
          <p:nvPr>
            <p:ph type="ftr" sz="quarter" idx="11"/>
          </p:nvPr>
        </p:nvSpPr>
        <p:spPr/>
        <p:txBody>
          <a:bodyPr/>
          <a:lstStyle/>
          <a:p>
            <a:r>
              <a:rPr lang="en-US" smtClean="0"/>
              <a:t>TM-V7A</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451138084"/>
      </p:ext>
    </p:extLst>
  </p:cSld>
  <p:clrMapOvr>
    <a:masterClrMapping/>
  </p:clrMapOvr>
  <mc:AlternateContent xmlns:mc="http://schemas.openxmlformats.org/markup-compatibility/2006" xmlns:p14="http://schemas.microsoft.com/office/powerpoint/2010/main">
    <mc:Choice Requires="p14">
      <p:transition spd="slow" p14:dur="2000" advTm="32311"/>
    </mc:Choice>
    <mc:Fallback xmlns="">
      <p:transition xmlns:p14="http://schemas.microsoft.com/office/powerpoint/2010/main" spd="slow" advTm="3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a:t>
            </a:r>
            <a:endParaRPr lang="en-US" dirty="0"/>
          </a:p>
        </p:txBody>
      </p:sp>
      <p:sp>
        <p:nvSpPr>
          <p:cNvPr id="4" name="Content Placeholder 3"/>
          <p:cNvSpPr>
            <a:spLocks noGrp="1"/>
          </p:cNvSpPr>
          <p:nvPr>
            <p:ph sz="half" idx="1"/>
          </p:nvPr>
        </p:nvSpPr>
        <p:spPr>
          <a:xfrm>
            <a:off x="585581" y="1574800"/>
            <a:ext cx="3749240" cy="4525963"/>
          </a:xfrm>
        </p:spPr>
        <p:txBody>
          <a:bodyPr>
            <a:normAutofit fontScale="85000" lnSpcReduction="20000"/>
          </a:bodyPr>
          <a:lstStyle/>
          <a:p>
            <a:pPr marL="514350" indent="-514350">
              <a:buAutoNum type="arabicPeriod"/>
            </a:pPr>
            <a:r>
              <a:rPr lang="en-US" dirty="0" smtClean="0"/>
              <a:t>Turn power supply on.</a:t>
            </a:r>
          </a:p>
          <a:p>
            <a:pPr marL="514350" indent="-514350">
              <a:buAutoNum type="arabicPeriod"/>
            </a:pPr>
            <a:r>
              <a:rPr lang="en-US" dirty="0" smtClean="0"/>
              <a:t>Press PWR to turn radio on.</a:t>
            </a:r>
          </a:p>
          <a:p>
            <a:pPr marL="514350" indent="-514350">
              <a:buAutoNum type="arabicPeriod"/>
            </a:pPr>
            <a:r>
              <a:rPr lang="en-US" dirty="0" smtClean="0"/>
              <a:t>Press MR to confirm Memory mode.</a:t>
            </a:r>
          </a:p>
          <a:p>
            <a:pPr marL="514350" indent="-514350">
              <a:buAutoNum type="arabicPeriod"/>
            </a:pPr>
            <a:r>
              <a:rPr lang="en-US" dirty="0" smtClean="0"/>
              <a:t>Press the left Volume Control knob to select the left band.</a:t>
            </a:r>
          </a:p>
          <a:p>
            <a:pPr marL="514350" indent="-514350">
              <a:buAutoNum type="arabicPeriod"/>
            </a:pPr>
            <a:r>
              <a:rPr lang="en-US" dirty="0" smtClean="0"/>
              <a:t>Use the Tuning knob to select a channel.</a:t>
            </a:r>
            <a:endParaRPr lang="en-US" dirty="0"/>
          </a:p>
        </p:txBody>
      </p:sp>
      <p:sp>
        <p:nvSpPr>
          <p:cNvPr id="5" name="Content Placeholder 4"/>
          <p:cNvSpPr>
            <a:spLocks noGrp="1"/>
          </p:cNvSpPr>
          <p:nvPr>
            <p:ph sz="half" idx="2"/>
          </p:nvPr>
        </p:nvSpPr>
        <p:spPr>
          <a:xfrm>
            <a:off x="4334821" y="1574800"/>
            <a:ext cx="4047178" cy="4525963"/>
          </a:xfrm>
        </p:spPr>
        <p:txBody>
          <a:bodyPr>
            <a:normAutofit fontScale="85000" lnSpcReduction="20000"/>
          </a:bodyPr>
          <a:lstStyle/>
          <a:p>
            <a:r>
              <a:rPr lang="en-US" dirty="0" smtClean="0"/>
              <a:t>6. Channel 22 SJC2 is our primary channel.</a:t>
            </a:r>
          </a:p>
          <a:p>
            <a:r>
              <a:rPr lang="en-US" dirty="0"/>
              <a:t>7</a:t>
            </a:r>
            <a:r>
              <a:rPr lang="en-US" dirty="0" smtClean="0"/>
              <a:t>. Channel 24 SJC4 is our backup channel.</a:t>
            </a:r>
          </a:p>
          <a:p>
            <a:r>
              <a:rPr lang="en-US" dirty="0"/>
              <a:t>8</a:t>
            </a:r>
            <a:r>
              <a:rPr lang="en-US" dirty="0" smtClean="0"/>
              <a:t>. Channels 23 SJC3 and 21 SJC1 are the alternates.</a:t>
            </a:r>
          </a:p>
        </p:txBody>
      </p:sp>
      <p:sp>
        <p:nvSpPr>
          <p:cNvPr id="6" name="Footer Placeholder 5"/>
          <p:cNvSpPr>
            <a:spLocks noGrp="1"/>
          </p:cNvSpPr>
          <p:nvPr>
            <p:ph type="ftr" sz="quarter" idx="11"/>
          </p:nvPr>
        </p:nvSpPr>
        <p:spPr/>
        <p:txBody>
          <a:bodyPr/>
          <a:lstStyle/>
          <a:p>
            <a:r>
              <a:rPr lang="en-US" smtClean="0"/>
              <a:t>TM-V7A</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1801594195"/>
      </p:ext>
    </p:extLst>
  </p:cSld>
  <p:clrMapOvr>
    <a:masterClrMapping/>
  </p:clrMapOvr>
  <mc:AlternateContent xmlns:mc="http://schemas.openxmlformats.org/markup-compatibility/2006" xmlns:p14="http://schemas.microsoft.com/office/powerpoint/2010/main">
    <mc:Choice Requires="p14">
      <p:transition spd="slow" p14:dur="2000" advTm="28202"/>
    </mc:Choice>
    <mc:Fallback xmlns="">
      <p:transition xmlns:p14="http://schemas.microsoft.com/office/powerpoint/2010/main" spd="slow" advTm="28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 radio is fun</a:t>
            </a:r>
            <a:endParaRPr lang="en-US" dirty="0"/>
          </a:p>
        </p:txBody>
      </p:sp>
      <p:sp>
        <p:nvSpPr>
          <p:cNvPr id="3" name="Content Placeholder 2"/>
          <p:cNvSpPr>
            <a:spLocks noGrp="1"/>
          </p:cNvSpPr>
          <p:nvPr>
            <p:ph sz="half" idx="1"/>
          </p:nvPr>
        </p:nvSpPr>
        <p:spPr>
          <a:xfrm>
            <a:off x="457200" y="1574800"/>
            <a:ext cx="3800818" cy="4525963"/>
          </a:xfrm>
        </p:spPr>
        <p:txBody>
          <a:bodyPr>
            <a:normAutofit fontScale="92500" lnSpcReduction="10000"/>
          </a:bodyPr>
          <a:lstStyle/>
          <a:p>
            <a:r>
              <a:rPr lang="en-US" dirty="0" smtClean="0"/>
              <a:t>Amateur Radio is not just for emergencies. You are licensed to talk anytime, all over the world.</a:t>
            </a:r>
          </a:p>
          <a:p>
            <a:r>
              <a:rPr lang="en-US" dirty="0" smtClean="0"/>
              <a:t>There are Amateur Radio clubs in San Joaquin County.</a:t>
            </a:r>
          </a:p>
          <a:p>
            <a:r>
              <a:rPr lang="en-US" dirty="0" smtClean="0"/>
              <a:t>There are non-emergency training nets every week. </a:t>
            </a:r>
            <a:endParaRPr lang="en-US" dirty="0"/>
          </a:p>
        </p:txBody>
      </p:sp>
      <p:sp>
        <p:nvSpPr>
          <p:cNvPr id="4" name="Content Placeholder 3"/>
          <p:cNvSpPr>
            <a:spLocks noGrp="1"/>
          </p:cNvSpPr>
          <p:nvPr>
            <p:ph sz="half" idx="2"/>
          </p:nvPr>
        </p:nvSpPr>
        <p:spPr>
          <a:xfrm>
            <a:off x="4818283" y="1574800"/>
            <a:ext cx="3563717" cy="4525963"/>
          </a:xfrm>
        </p:spPr>
        <p:txBody>
          <a:bodyPr>
            <a:normAutofit fontScale="92500" lnSpcReduction="10000"/>
          </a:bodyPr>
          <a:lstStyle/>
          <a:p>
            <a:r>
              <a:rPr lang="en-US" dirty="0" smtClean="0"/>
              <a:t>Learn more:</a:t>
            </a:r>
          </a:p>
          <a:p>
            <a:r>
              <a:rPr lang="en-US" dirty="0" smtClean="0"/>
              <a:t>n5fdl.com for general SJC information</a:t>
            </a:r>
          </a:p>
          <a:p>
            <a:r>
              <a:rPr lang="en-US" dirty="0" smtClean="0"/>
              <a:t>hamcram.org for licensing and upgrade information</a:t>
            </a:r>
          </a:p>
          <a:p>
            <a:r>
              <a:rPr lang="en-US" dirty="0" smtClean="0"/>
              <a:t>arrl.org for all about ham radio</a:t>
            </a:r>
            <a:endParaRPr lang="en-US" dirty="0"/>
          </a:p>
        </p:txBody>
      </p:sp>
      <p:sp>
        <p:nvSpPr>
          <p:cNvPr id="5" name="Footer Placeholder 4"/>
          <p:cNvSpPr>
            <a:spLocks noGrp="1"/>
          </p:cNvSpPr>
          <p:nvPr>
            <p:ph type="ftr" sz="quarter" idx="11"/>
          </p:nvPr>
        </p:nvSpPr>
        <p:spPr/>
        <p:txBody>
          <a:bodyPr/>
          <a:lstStyle/>
          <a:p>
            <a:r>
              <a:rPr lang="en-US" smtClean="0"/>
              <a:t>TM-V7A</a:t>
            </a: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3224355292"/>
      </p:ext>
    </p:extLst>
  </p:cSld>
  <p:clrMapOvr>
    <a:masterClrMapping/>
  </p:clrMapOvr>
  <mc:AlternateContent xmlns:mc="http://schemas.openxmlformats.org/markup-compatibility/2006" xmlns:p14="http://schemas.microsoft.com/office/powerpoint/2010/main">
    <mc:Choice Requires="p14">
      <p:transition p14:dur="0" advTm="40337"/>
    </mc:Choice>
    <mc:Fallback xmlns="">
      <p:transition xmlns:p14="http://schemas.microsoft.com/office/powerpoint/2010/main" advTm="4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Radio</a:t>
            </a:r>
            <a:br>
              <a:rPr lang="en-US" dirty="0" smtClean="0"/>
            </a:br>
            <a:r>
              <a:rPr lang="en-US" dirty="0" smtClean="0"/>
              <a:t>OPERATION	</a:t>
            </a:r>
            <a:endParaRPr lang="en-US" dirty="0"/>
          </a:p>
        </p:txBody>
      </p:sp>
      <p:sp>
        <p:nvSpPr>
          <p:cNvPr id="3" name="Subtitle 2"/>
          <p:cNvSpPr>
            <a:spLocks noGrp="1"/>
          </p:cNvSpPr>
          <p:nvPr>
            <p:ph type="subTitle" idx="1"/>
          </p:nvPr>
        </p:nvSpPr>
        <p:spPr/>
        <p:txBody>
          <a:bodyPr/>
          <a:lstStyle/>
          <a:p>
            <a:r>
              <a:rPr lang="en-US" dirty="0" smtClean="0"/>
              <a:t>How to operate your facility’s</a:t>
            </a:r>
            <a:br>
              <a:rPr lang="en-US" dirty="0" smtClean="0"/>
            </a:br>
            <a:r>
              <a:rPr lang="en-US" dirty="0" smtClean="0"/>
              <a:t>ham radio equipment</a:t>
            </a:r>
            <a:endParaRPr lang="en-US" dirty="0"/>
          </a:p>
        </p:txBody>
      </p:sp>
      <p:sp>
        <p:nvSpPr>
          <p:cNvPr id="5" name="Footer Placeholder 4"/>
          <p:cNvSpPr>
            <a:spLocks noGrp="1"/>
          </p:cNvSpPr>
          <p:nvPr>
            <p:ph type="ftr" sz="quarter" idx="11"/>
          </p:nvPr>
        </p:nvSpPr>
        <p:spPr/>
        <p:txBody>
          <a:bodyPr/>
          <a:lstStyle/>
          <a:p>
            <a:r>
              <a:rPr lang="en-US" smtClean="0"/>
              <a:t>TM-V7A</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1477043670"/>
      </p:ext>
    </p:extLst>
  </p:cSld>
  <p:clrMapOvr>
    <a:masterClrMapping/>
  </p:clrMapOvr>
  <mc:AlternateContent xmlns:mc="http://schemas.openxmlformats.org/markup-compatibility/2006" xmlns:p14="http://schemas.microsoft.com/office/powerpoint/2010/main">
    <mc:Choice Requires="p14">
      <p:transition p14:dur="0" advTm="16449"/>
    </mc:Choice>
    <mc:Fallback xmlns="">
      <p:transition xmlns:p14="http://schemas.microsoft.com/office/powerpoint/2010/main" advTm="16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For additional information, please contact:</a:t>
            </a:r>
          </a:p>
          <a:p>
            <a:r>
              <a:rPr lang="en-US" dirty="0" smtClean="0"/>
              <a:t>David Coursey </a:t>
            </a:r>
            <a:r>
              <a:rPr lang="en-US" dirty="0" smtClean="0"/>
              <a:t>N5FDL </a:t>
            </a:r>
            <a:r>
              <a:rPr lang="en-US" dirty="0" smtClean="0">
                <a:hlinkClick r:id="rId5"/>
              </a:rPr>
              <a:t>david@cevol.org</a:t>
            </a:r>
            <a:r>
              <a:rPr lang="en-US" dirty="0" smtClean="0"/>
              <a:t> 209-740-7515</a:t>
            </a:r>
          </a:p>
          <a:p>
            <a:r>
              <a:rPr lang="en-US" dirty="0" smtClean="0"/>
              <a:t>Phil Cook KI6OAG (SJC EMS) </a:t>
            </a:r>
            <a:r>
              <a:rPr lang="en-US" dirty="0" smtClean="0">
                <a:hlinkClick r:id="rId6"/>
              </a:rPr>
              <a:t>pcook@sjgov.org</a:t>
            </a:r>
            <a:r>
              <a:rPr lang="en-US" dirty="0" smtClean="0"/>
              <a:t> </a:t>
            </a:r>
            <a:br>
              <a:rPr lang="en-US" dirty="0" smtClean="0"/>
            </a:br>
            <a:r>
              <a:rPr lang="en-US" dirty="0" smtClean="0"/>
              <a:t>209-468-6818</a:t>
            </a:r>
            <a:endParaRPr lang="en-US" dirty="0"/>
          </a:p>
        </p:txBody>
      </p:sp>
      <p:sp>
        <p:nvSpPr>
          <p:cNvPr id="4" name="Footer Placeholder 3"/>
          <p:cNvSpPr>
            <a:spLocks noGrp="1"/>
          </p:cNvSpPr>
          <p:nvPr>
            <p:ph type="ftr" sz="quarter" idx="11"/>
          </p:nvPr>
        </p:nvSpPr>
        <p:spPr/>
        <p:txBody>
          <a:bodyPr/>
          <a:lstStyle/>
          <a:p>
            <a:r>
              <a:rPr lang="en-US" smtClean="0"/>
              <a:t>TM-V7A</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207463161"/>
      </p:ext>
    </p:extLst>
  </p:cSld>
  <p:clrMapOvr>
    <a:masterClrMapping/>
  </p:clrMapOvr>
  <mc:AlternateContent xmlns:mc="http://schemas.openxmlformats.org/markup-compatibility/2006" xmlns:p14="http://schemas.microsoft.com/office/powerpoint/2010/main">
    <mc:Choice Requires="p14">
      <p:transition spd="slow" p14:dur="2000" advTm="20865"/>
    </mc:Choice>
    <mc:Fallback xmlns="">
      <p:transition xmlns:p14="http://schemas.microsoft.com/office/powerpoint/2010/main" spd="slow" advTm="2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p:txBody>
          <a:bodyPr/>
          <a:lstStyle/>
          <a:p>
            <a:r>
              <a:rPr lang="en-US" dirty="0" smtClean="0"/>
              <a:t>Dual Band Amateur Radio Transmitter/Receiver (VHF/UHF)</a:t>
            </a:r>
            <a:endParaRPr lang="en-US" dirty="0"/>
          </a:p>
        </p:txBody>
      </p:sp>
      <p:sp>
        <p:nvSpPr>
          <p:cNvPr id="4" name="Title 3"/>
          <p:cNvSpPr>
            <a:spLocks noGrp="1"/>
          </p:cNvSpPr>
          <p:nvPr>
            <p:ph type="title"/>
          </p:nvPr>
        </p:nvSpPr>
        <p:spPr/>
        <p:txBody>
          <a:bodyPr/>
          <a:lstStyle/>
          <a:p>
            <a:r>
              <a:rPr lang="en-US" dirty="0" smtClean="0"/>
              <a:t>Kenwood tm-V7A</a:t>
            </a:r>
            <a:endParaRPr lang="en-US" dirty="0"/>
          </a:p>
        </p:txBody>
      </p:sp>
      <p:pic>
        <p:nvPicPr>
          <p:cNvPr id="6" name="Picture Placeholder 5" descr="Screenshot_6_1_13_1_38_PM.jpg"/>
          <p:cNvPicPr>
            <a:picLocks noGrp="1" noChangeAspect="1"/>
          </p:cNvPicPr>
          <p:nvPr>
            <p:ph type="pic" idx="1"/>
          </p:nvPr>
        </p:nvPicPr>
        <p:blipFill>
          <a:blip r:embed="rId5">
            <a:extLst>
              <a:ext uri="{28A0092B-C50C-407E-A947-70E740481C1C}">
                <a14:useLocalDpi xmlns:a14="http://schemas.microsoft.com/office/drawing/2010/main" val="0"/>
              </a:ext>
            </a:extLst>
          </a:blip>
          <a:srcRect l="-13997" r="-13997"/>
          <a:stretch>
            <a:fillRect/>
          </a:stretch>
        </p:blipFill>
        <p:spPr/>
      </p:pic>
      <p:sp>
        <p:nvSpPr>
          <p:cNvPr id="7" name="Footer Placeholder 6"/>
          <p:cNvSpPr>
            <a:spLocks noGrp="1"/>
          </p:cNvSpPr>
          <p:nvPr>
            <p:ph type="ftr" sz="quarter" idx="11"/>
          </p:nvPr>
        </p:nvSpPr>
        <p:spPr/>
        <p:txBody>
          <a:bodyPr/>
          <a:lstStyle/>
          <a:p>
            <a:r>
              <a:rPr lang="en-US" smtClean="0"/>
              <a:t>TM-V7A</a:t>
            </a:r>
            <a:endParaRPr lang="en-US" dirty="0"/>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23413018"/>
      </p:ext>
    </p:extLst>
  </p:cSld>
  <p:clrMapOvr>
    <a:masterClrMapping/>
  </p:clrMapOvr>
  <mc:AlternateContent xmlns:mc="http://schemas.openxmlformats.org/markup-compatibility/2006" xmlns:p14="http://schemas.microsoft.com/office/powerpoint/2010/main">
    <mc:Choice Requires="p14">
      <p:transition spd="slow" p14:dur="2000" advTm="16799"/>
    </mc:Choice>
    <mc:Fallback xmlns="">
      <p:transition xmlns:p14="http://schemas.microsoft.com/office/powerpoint/2010/main" spd="slow" advTm="1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half" idx="1"/>
          </p:nvPr>
        </p:nvSpPr>
        <p:spPr>
          <a:xfrm>
            <a:off x="457200" y="1574800"/>
            <a:ext cx="3920558" cy="4525963"/>
          </a:xfrm>
        </p:spPr>
        <p:txBody>
          <a:bodyPr>
            <a:normAutofit/>
          </a:bodyPr>
          <a:lstStyle/>
          <a:p>
            <a:r>
              <a:rPr lang="en-US" dirty="0" smtClean="0"/>
              <a:t>Familiarize you with operating the radio.</a:t>
            </a:r>
          </a:p>
          <a:p>
            <a:r>
              <a:rPr lang="en-US" dirty="0" smtClean="0"/>
              <a:t>Provide a just-in-time training deck to refer to.</a:t>
            </a:r>
          </a:p>
          <a:p>
            <a:r>
              <a:rPr lang="en-US" dirty="0" smtClean="0"/>
              <a:t>Improved/easier communication</a:t>
            </a:r>
            <a:endParaRPr lang="en-US" dirty="0"/>
          </a:p>
        </p:txBody>
      </p:sp>
      <p:sp>
        <p:nvSpPr>
          <p:cNvPr id="4" name="Content Placeholder 3"/>
          <p:cNvSpPr>
            <a:spLocks noGrp="1"/>
          </p:cNvSpPr>
          <p:nvPr>
            <p:ph sz="half" idx="2"/>
          </p:nvPr>
        </p:nvSpPr>
        <p:spPr>
          <a:xfrm>
            <a:off x="4678520" y="1574800"/>
            <a:ext cx="3703480" cy="4525963"/>
          </a:xfrm>
        </p:spPr>
        <p:txBody>
          <a:bodyPr>
            <a:normAutofit/>
          </a:bodyPr>
          <a:lstStyle/>
          <a:p>
            <a:r>
              <a:rPr lang="en-US" dirty="0" smtClean="0"/>
              <a:t>Three tasks:</a:t>
            </a:r>
          </a:p>
          <a:p>
            <a:pPr marL="514350" indent="-514350">
              <a:buAutoNum type="arabicPeriod"/>
            </a:pPr>
            <a:r>
              <a:rPr lang="en-US" dirty="0" smtClean="0"/>
              <a:t>Turning radio on and off</a:t>
            </a:r>
          </a:p>
          <a:p>
            <a:pPr marL="514350" indent="-514350">
              <a:buAutoNum type="arabicPeriod"/>
            </a:pPr>
            <a:r>
              <a:rPr lang="en-US" dirty="0" smtClean="0"/>
              <a:t>Setting controls and selecting channels</a:t>
            </a:r>
          </a:p>
          <a:p>
            <a:pPr marL="514350" indent="-514350">
              <a:buAutoNum type="arabicPeriod"/>
            </a:pPr>
            <a:r>
              <a:rPr lang="en-US" dirty="0" smtClean="0"/>
              <a:t>Talking on the correct channe</a:t>
            </a:r>
            <a:r>
              <a:rPr lang="en-US" dirty="0"/>
              <a:t>l</a:t>
            </a:r>
            <a:endParaRPr lang="en-US" dirty="0" smtClean="0"/>
          </a:p>
        </p:txBody>
      </p:sp>
      <p:sp>
        <p:nvSpPr>
          <p:cNvPr id="5" name="Footer Placeholder 4"/>
          <p:cNvSpPr>
            <a:spLocks noGrp="1"/>
          </p:cNvSpPr>
          <p:nvPr>
            <p:ph type="ftr" sz="quarter" idx="11"/>
          </p:nvPr>
        </p:nvSpPr>
        <p:spPr/>
        <p:txBody>
          <a:bodyPr/>
          <a:lstStyle/>
          <a:p>
            <a:r>
              <a:rPr lang="en-US" smtClean="0"/>
              <a:t>TM-V7A</a:t>
            </a:r>
            <a:endParaRPr lang="en-US" dirty="0"/>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2895037371"/>
      </p:ext>
    </p:extLst>
  </p:cSld>
  <p:clrMapOvr>
    <a:masterClrMapping/>
  </p:clrMapOvr>
  <mc:AlternateContent xmlns:mc="http://schemas.openxmlformats.org/markup-compatibility/2006" xmlns:p14="http://schemas.microsoft.com/office/powerpoint/2010/main">
    <mc:Choice Requires="p14">
      <p:transition spd="slow" p14:dur="2000" advTm="26918"/>
    </mc:Choice>
    <mc:Fallback xmlns="">
      <p:transition xmlns:p14="http://schemas.microsoft.com/office/powerpoint/2010/main" spd="slow" advTm="26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 the radio</a:t>
            </a:r>
            <a:endParaRPr lang="en-US" dirty="0"/>
          </a:p>
        </p:txBody>
      </p:sp>
      <p:sp>
        <p:nvSpPr>
          <p:cNvPr id="3" name="Content Placeholder 2"/>
          <p:cNvSpPr>
            <a:spLocks noGrp="1"/>
          </p:cNvSpPr>
          <p:nvPr>
            <p:ph sz="half" idx="1"/>
          </p:nvPr>
        </p:nvSpPr>
        <p:spPr>
          <a:xfrm>
            <a:off x="457200" y="1574800"/>
            <a:ext cx="3185362" cy="4525963"/>
          </a:xfrm>
        </p:spPr>
        <p:txBody>
          <a:bodyPr>
            <a:normAutofit fontScale="92500"/>
          </a:bodyPr>
          <a:lstStyle/>
          <a:p>
            <a:r>
              <a:rPr lang="en-US" dirty="0" smtClean="0"/>
              <a:t>Is there an antenna attached to the radio? </a:t>
            </a:r>
          </a:p>
          <a:p>
            <a:r>
              <a:rPr lang="en-US" dirty="0" smtClean="0"/>
              <a:t>Is the power supply connected to the radio? </a:t>
            </a:r>
          </a:p>
          <a:p>
            <a:r>
              <a:rPr lang="en-US" dirty="0" smtClean="0"/>
              <a:t>Is the power supply connected to the wall? </a:t>
            </a:r>
          </a:p>
        </p:txBody>
      </p:sp>
      <p:sp>
        <p:nvSpPr>
          <p:cNvPr id="4" name="Footer Placeholder 3"/>
          <p:cNvSpPr>
            <a:spLocks noGrp="1"/>
          </p:cNvSpPr>
          <p:nvPr>
            <p:ph type="ftr" sz="quarter" idx="11"/>
          </p:nvPr>
        </p:nvSpPr>
        <p:spPr/>
        <p:txBody>
          <a:bodyPr/>
          <a:lstStyle/>
          <a:p>
            <a:r>
              <a:rPr lang="en-US" smtClean="0"/>
              <a:t>TM-V7A</a:t>
            </a:r>
            <a:endParaRPr lang="en-US" dirty="0"/>
          </a:p>
        </p:txBody>
      </p:sp>
      <p:pic>
        <p:nvPicPr>
          <p:cNvPr id="8" name="Content Placeholder 7" descr="IMG_8354.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t="-11044" b="-11044"/>
          <a:stretch>
            <a:fillRect/>
          </a:stretch>
        </p:blipFill>
        <p:spPr>
          <a:xfrm>
            <a:off x="3642562" y="1040031"/>
            <a:ext cx="4053840" cy="5573640"/>
          </a:xfrm>
        </p:spPr>
      </p:pic>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1747377682"/>
      </p:ext>
    </p:extLst>
  </p:cSld>
  <p:clrMapOvr>
    <a:masterClrMapping/>
  </p:clrMapOvr>
  <mc:AlternateContent xmlns:mc="http://schemas.openxmlformats.org/markup-compatibility/2006" xmlns:p14="http://schemas.microsoft.com/office/powerpoint/2010/main">
    <mc:Choice Requires="p14">
      <p:transition spd="slow" p14:dur="2000" advTm="23068"/>
    </mc:Choice>
    <mc:Fallback xmlns="">
      <p:transition xmlns:p14="http://schemas.microsoft.com/office/powerpoint/2010/main" spd="slow" advTm="23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Turn on</a:t>
            </a:r>
            <a:br>
              <a:rPr lang="en-US" dirty="0" smtClean="0"/>
            </a:br>
            <a:r>
              <a:rPr lang="en-US" dirty="0" smtClean="0"/>
              <a:t>power Supply</a:t>
            </a:r>
            <a:endParaRPr lang="en-US" dirty="0"/>
          </a:p>
        </p:txBody>
      </p:sp>
      <p:sp>
        <p:nvSpPr>
          <p:cNvPr id="3" name="Content Placeholder 2"/>
          <p:cNvSpPr>
            <a:spLocks noGrp="1"/>
          </p:cNvSpPr>
          <p:nvPr>
            <p:ph sz="half" idx="1"/>
          </p:nvPr>
        </p:nvSpPr>
        <p:spPr>
          <a:xfrm>
            <a:off x="457200" y="1574800"/>
            <a:ext cx="3135235" cy="4525963"/>
          </a:xfrm>
        </p:spPr>
        <p:txBody>
          <a:bodyPr>
            <a:normAutofit/>
          </a:bodyPr>
          <a:lstStyle/>
          <a:p>
            <a:r>
              <a:rPr lang="en-US" dirty="0" smtClean="0"/>
              <a:t>The power supply should be connected to a wall outlet and to the radio. </a:t>
            </a:r>
          </a:p>
          <a:p>
            <a:r>
              <a:rPr lang="en-US" dirty="0" smtClean="0"/>
              <a:t>Use the switch on the power supply to turn it on. The switch may light up.</a:t>
            </a:r>
            <a:endParaRPr lang="en-US" dirty="0"/>
          </a:p>
        </p:txBody>
      </p:sp>
      <p:pic>
        <p:nvPicPr>
          <p:cNvPr id="6" name="Content Placeholder 5" descr="IMG_8358.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t="-27007" b="-27007"/>
          <a:stretch>
            <a:fillRect/>
          </a:stretch>
        </p:blipFill>
        <p:spPr>
          <a:xfrm>
            <a:off x="3592435" y="429602"/>
            <a:ext cx="5012700" cy="6891980"/>
          </a:xfrm>
        </p:spPr>
      </p:pic>
      <p:sp>
        <p:nvSpPr>
          <p:cNvPr id="4" name="Footer Placeholder 3"/>
          <p:cNvSpPr>
            <a:spLocks noGrp="1"/>
          </p:cNvSpPr>
          <p:nvPr>
            <p:ph type="ftr" sz="quarter" idx="11"/>
          </p:nvPr>
        </p:nvSpPr>
        <p:spPr/>
        <p:txBody>
          <a:bodyPr/>
          <a:lstStyle/>
          <a:p>
            <a:r>
              <a:rPr lang="en-US" smtClean="0"/>
              <a:t>TM-V7A</a:t>
            </a:r>
            <a:endParaRPr lang="en-US" dirty="0"/>
          </a:p>
        </p:txBody>
      </p:sp>
      <p:pic>
        <p:nvPicPr>
          <p:cNvPr id="11" name="Sound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1588040034"/>
      </p:ext>
    </p:extLst>
  </p:cSld>
  <p:clrMapOvr>
    <a:masterClrMapping/>
  </p:clrMapOvr>
  <mc:AlternateContent xmlns:mc="http://schemas.openxmlformats.org/markup-compatibility/2006" xmlns:p14="http://schemas.microsoft.com/office/powerpoint/2010/main">
    <mc:Choice Requires="p14">
      <p:transition spd="slow" p14:dur="2000" advTm="26734"/>
    </mc:Choice>
    <mc:Fallback xmlns="">
      <p:transition xmlns:p14="http://schemas.microsoft.com/office/powerpoint/2010/main" spd="slow" advTm="2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TO</a:t>
            </a:r>
            <a:br>
              <a:rPr lang="en-US" dirty="0" smtClean="0"/>
            </a:br>
            <a:r>
              <a:rPr lang="en-US" dirty="0" smtClean="0"/>
              <a:t>turn THE radio on</a:t>
            </a:r>
            <a:endParaRPr lang="en-US" dirty="0"/>
          </a:p>
        </p:txBody>
      </p:sp>
      <p:sp>
        <p:nvSpPr>
          <p:cNvPr id="3" name="Content Placeholder 2"/>
          <p:cNvSpPr>
            <a:spLocks noGrp="1"/>
          </p:cNvSpPr>
          <p:nvPr>
            <p:ph sz="half" idx="1"/>
          </p:nvPr>
        </p:nvSpPr>
        <p:spPr>
          <a:xfrm>
            <a:off x="457200" y="1574800"/>
            <a:ext cx="4465320" cy="4525963"/>
          </a:xfrm>
        </p:spPr>
        <p:txBody>
          <a:bodyPr>
            <a:normAutofit fontScale="77500" lnSpcReduction="20000"/>
          </a:bodyPr>
          <a:lstStyle/>
          <a:p>
            <a:r>
              <a:rPr lang="en-US" dirty="0" smtClean="0"/>
              <a:t>The TM-V7A radio has two separate receivers and is capable of listening to two channels at once and to transmit on the channel of the user’s choice.</a:t>
            </a:r>
          </a:p>
          <a:p>
            <a:r>
              <a:rPr lang="en-US" dirty="0" smtClean="0"/>
              <a:t>This can cause confusion.</a:t>
            </a:r>
          </a:p>
          <a:p>
            <a:r>
              <a:rPr lang="en-US" i="1" dirty="0" smtClean="0"/>
              <a:t>You must select which side of the radio to transmit on.</a:t>
            </a:r>
          </a:p>
          <a:p>
            <a:r>
              <a:rPr lang="en-US" dirty="0" smtClean="0"/>
              <a:t>The left side of the radio contains VHF channels. This is what we normally use. The right side of the radio contains UHF channels.</a:t>
            </a:r>
          </a:p>
          <a:p>
            <a:endParaRPr lang="en-US" dirty="0" smtClean="0"/>
          </a:p>
          <a:p>
            <a:endParaRPr lang="en-US" dirty="0"/>
          </a:p>
        </p:txBody>
      </p:sp>
      <p:pic>
        <p:nvPicPr>
          <p:cNvPr id="8" name="Content Placeholder 7" descr="IMG_8493.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l="1502" r="1502"/>
          <a:stretch>
            <a:fillRect/>
          </a:stretch>
        </p:blipFill>
        <p:spPr>
          <a:xfrm>
            <a:off x="5090160" y="1407486"/>
            <a:ext cx="3291840" cy="4525963"/>
          </a:xfrm>
        </p:spPr>
      </p:pic>
      <p:sp>
        <p:nvSpPr>
          <p:cNvPr id="5" name="Footer Placeholder 4"/>
          <p:cNvSpPr>
            <a:spLocks noGrp="1"/>
          </p:cNvSpPr>
          <p:nvPr>
            <p:ph type="ftr" sz="quarter" idx="11"/>
          </p:nvPr>
        </p:nvSpPr>
        <p:spPr/>
        <p:txBody>
          <a:bodyPr/>
          <a:lstStyle/>
          <a:p>
            <a:r>
              <a:rPr lang="en-US" smtClean="0"/>
              <a:t>TM-V7A</a:t>
            </a:r>
            <a:endParaRPr lang="en-US" dirty="0"/>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1246881761"/>
      </p:ext>
    </p:extLst>
  </p:cSld>
  <p:clrMapOvr>
    <a:masterClrMapping/>
  </p:clrMapOvr>
  <mc:AlternateContent xmlns:mc="http://schemas.openxmlformats.org/markup-compatibility/2006" xmlns:p14="http://schemas.microsoft.com/office/powerpoint/2010/main">
    <mc:Choice Requires="p14">
      <p:transition spd="slow" p14:dur="2000" advTm="27124"/>
    </mc:Choice>
    <mc:Fallback xmlns="">
      <p:transition xmlns:p14="http://schemas.microsoft.com/office/powerpoint/2010/main" spd="slow" advTm="27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a:t>
            </a:r>
            <a:br>
              <a:rPr lang="en-US" dirty="0" smtClean="0"/>
            </a:br>
            <a:r>
              <a:rPr lang="en-US" dirty="0" smtClean="0"/>
              <a:t>turn radio on</a:t>
            </a:r>
            <a:endParaRPr lang="en-US" dirty="0"/>
          </a:p>
        </p:txBody>
      </p:sp>
      <p:sp>
        <p:nvSpPr>
          <p:cNvPr id="3" name="Content Placeholder 2"/>
          <p:cNvSpPr>
            <a:spLocks noGrp="1"/>
          </p:cNvSpPr>
          <p:nvPr>
            <p:ph sz="half" idx="1"/>
          </p:nvPr>
        </p:nvSpPr>
        <p:spPr>
          <a:xfrm>
            <a:off x="457200" y="1574800"/>
            <a:ext cx="4465320" cy="4525963"/>
          </a:xfrm>
        </p:spPr>
        <p:txBody>
          <a:bodyPr>
            <a:normAutofit/>
          </a:bodyPr>
          <a:lstStyle/>
          <a:p>
            <a:r>
              <a:rPr lang="en-US" dirty="0" smtClean="0"/>
              <a:t>Press the On/Off key to turn the radio on.</a:t>
            </a:r>
          </a:p>
          <a:p>
            <a:r>
              <a:rPr lang="en-US" dirty="0" smtClean="0"/>
              <a:t>Set the left volume and squelch controls to the 9-o’clock position.</a:t>
            </a:r>
          </a:p>
          <a:p>
            <a:r>
              <a:rPr lang="en-US" dirty="0" smtClean="0"/>
              <a:t>Set the right volume control fully counter-clockwise (off).</a:t>
            </a:r>
          </a:p>
          <a:p>
            <a:endParaRPr lang="en-US" dirty="0" smtClean="0"/>
          </a:p>
          <a:p>
            <a:endParaRPr lang="en-US" dirty="0"/>
          </a:p>
        </p:txBody>
      </p:sp>
      <p:pic>
        <p:nvPicPr>
          <p:cNvPr id="8" name="Content Placeholder 7" descr="IMG_8493.jpg"/>
          <p:cNvPicPr>
            <a:picLocks noGrp="1" noChangeAspect="1"/>
          </p:cNvPicPr>
          <p:nvPr>
            <p:ph sz="half" idx="2"/>
          </p:nvPr>
        </p:nvPicPr>
        <p:blipFill>
          <a:blip r:embed="rId5" cstate="email">
            <a:extLst>
              <a:ext uri="{28A0092B-C50C-407E-A947-70E740481C1C}">
                <a14:useLocalDpi xmlns:a14="http://schemas.microsoft.com/office/drawing/2010/main" val="0"/>
              </a:ext>
            </a:extLst>
          </a:blip>
          <a:srcRect l="1502" r="1502"/>
          <a:stretch>
            <a:fillRect/>
          </a:stretch>
        </p:blipFill>
        <p:spPr>
          <a:xfrm>
            <a:off x="5090160" y="1407486"/>
            <a:ext cx="3291840" cy="4525963"/>
          </a:xfrm>
        </p:spPr>
      </p:pic>
      <p:sp>
        <p:nvSpPr>
          <p:cNvPr id="5" name="Footer Placeholder 4"/>
          <p:cNvSpPr>
            <a:spLocks noGrp="1"/>
          </p:cNvSpPr>
          <p:nvPr>
            <p:ph type="ftr" sz="quarter" idx="11"/>
          </p:nvPr>
        </p:nvSpPr>
        <p:spPr/>
        <p:txBody>
          <a:bodyPr/>
          <a:lstStyle/>
          <a:p>
            <a:r>
              <a:rPr lang="en-US" smtClean="0"/>
              <a:t>TM-V7A</a:t>
            </a:r>
            <a:endParaRPr lang="en-US" dirty="0"/>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3916102860"/>
      </p:ext>
    </p:extLst>
  </p:cSld>
  <p:clrMapOvr>
    <a:masterClrMapping/>
  </p:clrMapOvr>
  <mc:AlternateContent xmlns:mc="http://schemas.openxmlformats.org/markup-compatibility/2006" xmlns:p14="http://schemas.microsoft.com/office/powerpoint/2010/main">
    <mc:Choice Requires="p14">
      <p:transition spd="slow" p14:dur="2000" advTm="54892"/>
    </mc:Choice>
    <mc:Fallback xmlns="">
      <p:transition xmlns:p14="http://schemas.microsoft.com/office/powerpoint/2010/main" spd="slow" advTm="54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Select the left band</a:t>
            </a:r>
            <a:endParaRPr lang="en-US" dirty="0"/>
          </a:p>
        </p:txBody>
      </p:sp>
      <p:sp>
        <p:nvSpPr>
          <p:cNvPr id="3" name="Content Placeholder 2"/>
          <p:cNvSpPr>
            <a:spLocks noGrp="1"/>
          </p:cNvSpPr>
          <p:nvPr>
            <p:ph sz="half" idx="1"/>
          </p:nvPr>
        </p:nvSpPr>
        <p:spPr>
          <a:xfrm>
            <a:off x="457200" y="1574800"/>
            <a:ext cx="3733127" cy="4525963"/>
          </a:xfrm>
        </p:spPr>
        <p:txBody>
          <a:bodyPr>
            <a:normAutofit/>
          </a:bodyPr>
          <a:lstStyle/>
          <a:p>
            <a:r>
              <a:rPr lang="en-US" dirty="0" smtClean="0"/>
              <a:t>Select the Left Band (VHF) by pressing the Left volume control knob.</a:t>
            </a:r>
          </a:p>
          <a:p>
            <a:r>
              <a:rPr lang="en-US" dirty="0" smtClean="0"/>
              <a:t>The PTT icon appears above the transmit band.</a:t>
            </a:r>
          </a:p>
          <a:p>
            <a:endParaRPr lang="en-US" dirty="0" smtClean="0"/>
          </a:p>
          <a:p>
            <a:endParaRPr lang="en-US" dirty="0"/>
          </a:p>
        </p:txBody>
      </p:sp>
      <p:sp>
        <p:nvSpPr>
          <p:cNvPr id="5" name="Footer Placeholder 4"/>
          <p:cNvSpPr>
            <a:spLocks noGrp="1"/>
          </p:cNvSpPr>
          <p:nvPr>
            <p:ph type="ftr" sz="quarter" idx="11"/>
          </p:nvPr>
        </p:nvSpPr>
        <p:spPr/>
        <p:txBody>
          <a:bodyPr/>
          <a:lstStyle/>
          <a:p>
            <a:r>
              <a:rPr lang="en-US" smtClean="0"/>
              <a:t>TM-V7A</a:t>
            </a:r>
            <a:endParaRPr lang="en-US" dirty="0"/>
          </a:p>
        </p:txBody>
      </p:sp>
      <p:pic>
        <p:nvPicPr>
          <p:cNvPr id="9" name="Content Placeholder 8" descr="IMG_8489-3.jpg"/>
          <p:cNvPicPr>
            <a:picLocks noGrp="1" noChangeAspect="1"/>
          </p:cNvPicPr>
          <p:nvPr>
            <p:ph sz="half" idx="2"/>
          </p:nvPr>
        </p:nvPicPr>
        <p:blipFill rotWithShape="1">
          <a:blip r:embed="rId5" cstate="email">
            <a:extLst>
              <a:ext uri="{28A0092B-C50C-407E-A947-70E740481C1C}">
                <a14:useLocalDpi xmlns:a14="http://schemas.microsoft.com/office/drawing/2010/main" val="0"/>
              </a:ext>
            </a:extLst>
          </a:blip>
          <a:srcRect l="140" r="2560"/>
          <a:stretch/>
        </p:blipFill>
        <p:spPr>
          <a:xfrm>
            <a:off x="4464105" y="1574800"/>
            <a:ext cx="4433685" cy="4525963"/>
          </a:xfr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653923" y="228600"/>
            <a:ext cx="1151354" cy="1184771"/>
          </a:xfrm>
          <a:prstGeom prst="rect">
            <a:avLst/>
          </a:prstGeom>
        </p:spPr>
      </p:pic>
    </p:spTree>
    <p:extLst>
      <p:ext uri="{BB962C8B-B14F-4D97-AF65-F5344CB8AC3E}">
        <p14:creationId xmlns:p14="http://schemas.microsoft.com/office/powerpoint/2010/main" val="3614669697"/>
      </p:ext>
    </p:extLst>
  </p:cSld>
  <p:clrMapOvr>
    <a:masterClrMapping/>
  </p:clrMapOvr>
  <mc:AlternateContent xmlns:mc="http://schemas.openxmlformats.org/markup-compatibility/2006" xmlns:p14="http://schemas.microsoft.com/office/powerpoint/2010/main">
    <mc:Choice Requires="p14">
      <p:transition spd="slow" p14:dur="2000" advTm="20363"/>
    </mc:Choice>
    <mc:Fallback xmlns="">
      <p:transition xmlns:p14="http://schemas.microsoft.com/office/powerpoint/2010/main" spd="slow" advTm="2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Response Manager Document" ma:contentTypeID="0x0101008D499D85E81B0F43B1361D0FCF6FB01300479DE0FE3AA6414D9CC4C321FF260B6B" ma:contentTypeVersion="30" ma:contentTypeDescription="" ma:contentTypeScope="" ma:versionID="c8a504727b2b679b490930ba89754c39">
  <xsd:schema xmlns:xsd="http://www.w3.org/2001/XMLSchema" xmlns:p="http://schemas.microsoft.com/office/2006/metadata/properties" targetNamespace="http://schemas.microsoft.com/office/2006/metadata/properties" ma:root="true" ma:fieldsID="76d0ae28ededbf01eea4062ba947d7e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9" ma:displayName="Description"/>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RMDocumentLibraryForm</Display>
  <Edit>RMDocumentLibraryForm</Edit>
  <New>RMDocumentLibraryForm</New>
</FormTemplates>
</file>

<file path=customXml/itemProps1.xml><?xml version="1.0" encoding="utf-8"?>
<ds:datastoreItem xmlns:ds="http://schemas.openxmlformats.org/officeDocument/2006/customXml" ds:itemID="{F02C9FF9-2B1A-4EB8-93A6-4EA92F206A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6BA6040B-AEB2-43D7-82A6-844B6484E51B}">
  <ds:schemaRefs>
    <ds:schemaRef ds:uri="http://schemas.microsoft.com/office/2006/metadata/properties"/>
  </ds:schemaRefs>
</ds:datastoreItem>
</file>

<file path=customXml/itemProps3.xml><?xml version="1.0" encoding="utf-8"?>
<ds:datastoreItem xmlns:ds="http://schemas.openxmlformats.org/officeDocument/2006/customXml" ds:itemID="{3BBA9165-D761-44D2-B1B0-2466526816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Essential.thmx</Template>
  <TotalTime>3048</TotalTime>
  <Words>3005</Words>
  <Application>Microsoft Office PowerPoint</Application>
  <PresentationFormat>On-screen Show (4:3)</PresentationFormat>
  <Paragraphs>286</Paragraphs>
  <Slides>20</Slides>
  <Notes>20</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Essential</vt:lpstr>
      <vt:lpstr>PowerPoint Presentation</vt:lpstr>
      <vt:lpstr>Radio OPERATION </vt:lpstr>
      <vt:lpstr>Kenwood tm-V7A</vt:lpstr>
      <vt:lpstr>objectives</vt:lpstr>
      <vt:lpstr>Check the radio</vt:lpstr>
      <vt:lpstr>Turn on power Supply</vt:lpstr>
      <vt:lpstr>PREPARING TO turn THE radio on</vt:lpstr>
      <vt:lpstr>How to turn radio on</vt:lpstr>
      <vt:lpstr>Select the left band</vt:lpstr>
      <vt:lpstr>MEMORY MODE VS. VFO MODE</vt:lpstr>
      <vt:lpstr>How to Select memory mode</vt:lpstr>
      <vt:lpstr>How MEMORY channels work</vt:lpstr>
      <vt:lpstr>ONLY USE memory mode</vt:lpstr>
      <vt:lpstr>How to Select a MEMORY channel</vt:lpstr>
      <vt:lpstr>READY TO COMMUNICATE</vt:lpstr>
      <vt:lpstr>HOW TO Communicate</vt:lpstr>
      <vt:lpstr>If something goes wrong</vt:lpstr>
      <vt:lpstr>What to do: </vt:lpstr>
      <vt:lpstr>Ham radio is fun</vt:lpstr>
      <vt:lpstr>Questions?</vt:lpstr>
    </vt:vector>
  </TitlesOfParts>
  <Company>Amateur Radio Emergency Service of San Joaquin Count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Kenwood TM-V7A Training Deck</dc:title>
  <dc:creator>David Coursey</dc:creator>
  <dc:description>Uploaded 9/16/2013</dc:description>
  <cp:lastModifiedBy>Cook, Phillip</cp:lastModifiedBy>
  <cp:revision>94</cp:revision>
  <cp:lastPrinted>2013-06-19T02:12:20Z</cp:lastPrinted>
  <dcterms:created xsi:type="dcterms:W3CDTF">2013-02-06T21:03:35Z</dcterms:created>
  <dcterms:modified xsi:type="dcterms:W3CDTF">2013-12-24T19:44:07Z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0x0101008D499D85E81B0F43B1361D0FCF6FB01300479DE0FE3AA6414D9CC4C321FF260B6B</vt:lpwstr>
  </property>
</Properties>
</file>