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2" r:id="rId4"/>
  </p:sldMasterIdLst>
  <p:notesMasterIdLst>
    <p:notesMasterId r:id="rId23"/>
  </p:notesMasterIdLst>
  <p:handoutMasterIdLst>
    <p:handoutMasterId r:id="rId24"/>
  </p:handoutMasterIdLst>
  <p:sldIdLst>
    <p:sldId id="299" r:id="rId5"/>
    <p:sldId id="256" r:id="rId6"/>
    <p:sldId id="257" r:id="rId7"/>
    <p:sldId id="258" r:id="rId8"/>
    <p:sldId id="259" r:id="rId9"/>
    <p:sldId id="293" r:id="rId10"/>
    <p:sldId id="280" r:id="rId11"/>
    <p:sldId id="262" r:id="rId12"/>
    <p:sldId id="265" r:id="rId13"/>
    <p:sldId id="266" r:id="rId14"/>
    <p:sldId id="294" r:id="rId15"/>
    <p:sldId id="296" r:id="rId16"/>
    <p:sldId id="295" r:id="rId17"/>
    <p:sldId id="267" r:id="rId18"/>
    <p:sldId id="292" r:id="rId19"/>
    <p:sldId id="271" r:id="rId20"/>
    <p:sldId id="297" r:id="rId21"/>
    <p:sldId id="27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357" autoAdjust="0"/>
  </p:normalViewPr>
  <p:slideViewPr>
    <p:cSldViewPr snapToGrid="0" snapToObjects="1">
      <p:cViewPr>
        <p:scale>
          <a:sx n="78" d="100"/>
          <a:sy n="78" d="100"/>
        </p:scale>
        <p:origin x="-92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4" d="100"/>
          <a:sy n="114" d="100"/>
        </p:scale>
        <p:origin x="-419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205420-152D-9541-BF1E-81491DBD7F18}" type="datetime1">
              <a:rPr lang="en-US" smtClean="0"/>
              <a:t>12/24/2013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Prepared by David Coursey N5FDL (david@cevol.org)</a:t>
            </a: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0651EF-7791-B44E-9DFD-4E9BC4142F41}" type="slidenum">
              <a:rPr lang="en-US" smtClean="0"/>
              <a:t>‹#›</a:t>
            </a:fld>
            <a:endParaRPr lang="en-US" dirty="0"/>
          </a:p>
        </p:txBody>
      </p:sp>
    </p:spTree>
    <p:extLst>
      <p:ext uri="{BB962C8B-B14F-4D97-AF65-F5344CB8AC3E}">
        <p14:creationId xmlns:p14="http://schemas.microsoft.com/office/powerpoint/2010/main" val="369318924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29B175-9B70-ED4D-8177-03AA224E64C5}" type="datetime1">
              <a:rPr lang="en-US" smtClean="0"/>
              <a:t>12/24/2013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Prepared by David Coursey N5FDL (david@cevol.org)</a:t>
            </a: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22F210-41B9-C44D-8DA5-610FD879D37B}" type="slidenum">
              <a:rPr lang="en-US" smtClean="0"/>
              <a:t>‹#›</a:t>
            </a:fld>
            <a:endParaRPr lang="en-US" dirty="0"/>
          </a:p>
        </p:txBody>
      </p:sp>
    </p:spTree>
    <p:extLst>
      <p:ext uri="{BB962C8B-B14F-4D97-AF65-F5344CB8AC3E}">
        <p14:creationId xmlns:p14="http://schemas.microsoft.com/office/powerpoint/2010/main" val="1591775415"/>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in a series of presentations intended to teach health care professionals, volunteers and others how to operate pre-programmed Amateur Radio equipment provided by the San Joaquin County EMS Agency.</a:t>
            </a:r>
          </a:p>
          <a:p>
            <a:endParaRPr lang="en-US" dirty="0" smtClean="0"/>
          </a:p>
          <a:p>
            <a:r>
              <a:rPr lang="en-US" dirty="0" smtClean="0"/>
              <a:t>It is intended to provide basic “how-to” information and is not a full course in radio operation.</a:t>
            </a:r>
          </a:p>
          <a:p>
            <a:endParaRPr lang="en-US" dirty="0" smtClean="0"/>
          </a:p>
          <a:p>
            <a:r>
              <a:rPr lang="en-US" dirty="0" smtClean="0"/>
              <a:t>Models covered: VX-170, FT-270, FT-60, TM-V7A, TM-G707, TM-D710A.</a:t>
            </a:r>
          </a:p>
          <a:p>
            <a:endParaRPr lang="en-US" dirty="0"/>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1</a:t>
            </a:fld>
            <a:endParaRPr lang="en-US" dirty="0"/>
          </a:p>
        </p:txBody>
      </p:sp>
    </p:spTree>
    <p:extLst>
      <p:ext uri="{BB962C8B-B14F-4D97-AF65-F5344CB8AC3E}">
        <p14:creationId xmlns:p14="http://schemas.microsoft.com/office/powerpoint/2010/main" val="3844012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Memory Mode, channels are</a:t>
            </a:r>
            <a:r>
              <a:rPr lang="en-US" baseline="0" dirty="0" smtClean="0"/>
              <a:t> selected by rotating the tuning knob. Clockwise rotation moves to a higher-numbered channel while counter-clockwise rotation moves the radio to a lower-numbered channel.</a:t>
            </a:r>
          </a:p>
          <a:p>
            <a:endParaRPr lang="en-US" baseline="0" dirty="0" smtClean="0"/>
          </a:p>
          <a:p>
            <a:r>
              <a:rPr lang="en-US" baseline="0" dirty="0" smtClean="0"/>
              <a:t>It is now time to select the proper channel for use. </a:t>
            </a:r>
          </a:p>
          <a:p>
            <a:endParaRPr lang="en-US" baseline="0" dirty="0" smtClean="0"/>
          </a:p>
          <a:p>
            <a:r>
              <a:rPr lang="en-US" baseline="0" dirty="0" smtClean="0"/>
              <a:t>Most of the time, we use Channel 22/SJC2, for our operations. This includes emergency, non-emergency, drills and exercises. If in doubt, always start on Channel 22/SJC2. If Channel 22/SJC2 is unavailable or fails while we are using it, we will immediately switch to Channel 24/SJC4. Our second backup channel is Channel 23/SJC3.</a:t>
            </a:r>
          </a:p>
          <a:p>
            <a:endParaRPr lang="en-US" baseline="0" dirty="0" smtClean="0"/>
          </a:p>
        </p:txBody>
      </p:sp>
      <p:sp>
        <p:nvSpPr>
          <p:cNvPr id="4" name="Slide Number Placeholder 3"/>
          <p:cNvSpPr>
            <a:spLocks noGrp="1"/>
          </p:cNvSpPr>
          <p:nvPr>
            <p:ph type="sldNum" sz="quarter" idx="10"/>
          </p:nvPr>
        </p:nvSpPr>
        <p:spPr/>
        <p:txBody>
          <a:bodyPr/>
          <a:lstStyle/>
          <a:p>
            <a:fld id="{B022F210-41B9-C44D-8DA5-610FD879D37B}" type="slidenum">
              <a:rPr lang="en-US" smtClean="0"/>
              <a:t>10</a:t>
            </a:fld>
            <a:endParaRPr lang="en-US" dirty="0"/>
          </a:p>
        </p:txBody>
      </p:sp>
      <p:sp>
        <p:nvSpPr>
          <p:cNvPr id="5" name="Date Placeholder 4"/>
          <p:cNvSpPr>
            <a:spLocks noGrp="1"/>
          </p:cNvSpPr>
          <p:nvPr>
            <p:ph type="dt" idx="11"/>
          </p:nvPr>
        </p:nvSpPr>
        <p:spPr/>
        <p:txBody>
          <a:bodyPr/>
          <a:lstStyle/>
          <a:p>
            <a:fld id="{44DD1421-C3D3-2247-839E-350D26A7476B}" type="datetime1">
              <a:rPr lang="en-US" smtClean="0"/>
              <a:t>12/24/2013</a:t>
            </a:fld>
            <a:endParaRPr lang="en-US" dirty="0"/>
          </a:p>
        </p:txBody>
      </p:sp>
      <p:sp>
        <p:nvSpPr>
          <p:cNvPr id="6" name="Footer Placeholder 5"/>
          <p:cNvSpPr>
            <a:spLocks noGrp="1"/>
          </p:cNvSpPr>
          <p:nvPr>
            <p:ph type="ftr" sz="quarter" idx="12"/>
          </p:nvPr>
        </p:nvSpPr>
        <p:spPr/>
        <p:txBody>
          <a:bodyPr/>
          <a:lstStyle/>
          <a:p>
            <a:r>
              <a:rPr lang="en-US" dirty="0" smtClean="0"/>
              <a:t>Prepared by David Coursey N5FDL (david@cevol.org)</a:t>
            </a:r>
            <a:endParaRPr lang="en-US" dirty="0"/>
          </a:p>
        </p:txBody>
      </p:sp>
    </p:spTree>
    <p:extLst>
      <p:ext uri="{BB962C8B-B14F-4D97-AF65-F5344CB8AC3E}">
        <p14:creationId xmlns:p14="http://schemas.microsoft.com/office/powerpoint/2010/main" val="1096620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locked radio is a happy radio. </a:t>
            </a:r>
          </a:p>
          <a:p>
            <a:endParaRPr lang="en-US" baseline="0" dirty="0" smtClean="0"/>
          </a:p>
          <a:p>
            <a:r>
              <a:rPr lang="en-US" baseline="0" dirty="0" smtClean="0"/>
              <a:t>That’s because with the radio locked, none of the controls can be changed, except the volume control. </a:t>
            </a:r>
          </a:p>
          <a:p>
            <a:endParaRPr lang="en-US" baseline="0" dirty="0" smtClean="0"/>
          </a:p>
          <a:p>
            <a:r>
              <a:rPr lang="en-US" baseline="0" dirty="0" smtClean="0"/>
              <a:t>That means you won’t accidentally change the channel, shift into VFO mode or turn on the dreaded WIRES mode, covered in the next slide. </a:t>
            </a:r>
          </a:p>
          <a:p>
            <a:endParaRPr lang="en-US" baseline="0" dirty="0" smtClean="0"/>
          </a:p>
          <a:p>
            <a:r>
              <a:rPr lang="en-US" baseline="0" dirty="0" smtClean="0"/>
              <a:t>Lock your radio by pressing and holding the “6” key on the keypad until a small lock icon appears on the bottom the the display. </a:t>
            </a:r>
          </a:p>
          <a:p>
            <a:endParaRPr lang="en-US" baseline="0" dirty="0" smtClean="0"/>
          </a:p>
          <a:p>
            <a:r>
              <a:rPr lang="en-US" baseline="0" dirty="0" smtClean="0"/>
              <a:t>Unlock the radio by pressing and holding the “6” key until the lock icon disappears.</a:t>
            </a:r>
            <a:endParaRPr lang="en-US" dirty="0"/>
          </a:p>
        </p:txBody>
      </p:sp>
      <p:sp>
        <p:nvSpPr>
          <p:cNvPr id="4" name="Slide Number Placeholder 3"/>
          <p:cNvSpPr>
            <a:spLocks noGrp="1"/>
          </p:cNvSpPr>
          <p:nvPr>
            <p:ph type="sldNum" sz="quarter" idx="10"/>
          </p:nvPr>
        </p:nvSpPr>
        <p:spPr/>
        <p:txBody>
          <a:bodyPr/>
          <a:lstStyle/>
          <a:p>
            <a:fld id="{B022F210-41B9-C44D-8DA5-610FD879D37B}" type="slidenum">
              <a:rPr lang="en-US" smtClean="0"/>
              <a:t>11</a:t>
            </a:fld>
            <a:endParaRPr lang="en-US" dirty="0"/>
          </a:p>
        </p:txBody>
      </p:sp>
      <p:sp>
        <p:nvSpPr>
          <p:cNvPr id="5" name="Date Placeholder 4"/>
          <p:cNvSpPr>
            <a:spLocks noGrp="1"/>
          </p:cNvSpPr>
          <p:nvPr>
            <p:ph type="dt" idx="11"/>
          </p:nvPr>
        </p:nvSpPr>
        <p:spPr/>
        <p:txBody>
          <a:bodyPr/>
          <a:lstStyle/>
          <a:p>
            <a:fld id="{44DD1421-C3D3-2247-839E-350D26A7476B}" type="datetime1">
              <a:rPr lang="en-US" smtClean="0"/>
              <a:t>12/24/2013</a:t>
            </a:fld>
            <a:endParaRPr lang="en-US" dirty="0"/>
          </a:p>
        </p:txBody>
      </p:sp>
      <p:sp>
        <p:nvSpPr>
          <p:cNvPr id="6" name="Footer Placeholder 5"/>
          <p:cNvSpPr>
            <a:spLocks noGrp="1"/>
          </p:cNvSpPr>
          <p:nvPr>
            <p:ph type="ftr" sz="quarter" idx="12"/>
          </p:nvPr>
        </p:nvSpPr>
        <p:spPr/>
        <p:txBody>
          <a:bodyPr/>
          <a:lstStyle/>
          <a:p>
            <a:r>
              <a:rPr lang="en-US" dirty="0" smtClean="0"/>
              <a:t>Prepared by David Coursey N5FDL (david@cevol.org)</a:t>
            </a:r>
            <a:endParaRPr lang="en-US" dirty="0"/>
          </a:p>
        </p:txBody>
      </p:sp>
    </p:spTree>
    <p:extLst>
      <p:ext uri="{BB962C8B-B14F-4D97-AF65-F5344CB8AC3E}">
        <p14:creationId xmlns:p14="http://schemas.microsoft.com/office/powerpoint/2010/main" val="1096620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Yaesu</a:t>
            </a:r>
            <a:r>
              <a:rPr lang="en-US" baseline="0" dirty="0" smtClean="0"/>
              <a:t> radios suffer from a well-meaning but poorly-executed feature called WIRES, the name of a radio linking system that failed in the marketplace. </a:t>
            </a:r>
          </a:p>
          <a:p>
            <a:endParaRPr lang="en-US" baseline="0" dirty="0" smtClean="0"/>
          </a:p>
          <a:p>
            <a:r>
              <a:rPr lang="en-US" baseline="0" dirty="0" smtClean="0"/>
              <a:t>WIRES should never be turned on. </a:t>
            </a:r>
          </a:p>
          <a:p>
            <a:endParaRPr lang="en-US" baseline="0" dirty="0" smtClean="0"/>
          </a:p>
          <a:p>
            <a:r>
              <a:rPr lang="en-US" baseline="0" dirty="0" smtClean="0"/>
              <a:t>If it is, people will probably complain that the first several words of your transmission are being cut off. You may be told that a Touchtone is being transmitted. </a:t>
            </a:r>
          </a:p>
          <a:p>
            <a:endParaRPr lang="en-US" baseline="0" dirty="0" smtClean="0"/>
          </a:p>
          <a:p>
            <a:r>
              <a:rPr lang="en-US" baseline="0" dirty="0" smtClean="0"/>
              <a:t>Those are the warning signs that should make you check your display for the WIRES icon. The atomic-looking icon made from two interlocking circles only shows when WIRES is enabled. </a:t>
            </a:r>
          </a:p>
          <a:p>
            <a:endParaRPr lang="en-US" baseline="0" dirty="0" smtClean="0"/>
          </a:p>
          <a:p>
            <a:r>
              <a:rPr lang="en-US" baseline="0" dirty="0" smtClean="0"/>
              <a:t>You can disable WIRES with a quick press of the zero key. The best way to keep WIRES turned off is to lock your radio.</a:t>
            </a:r>
            <a:endParaRPr lang="en-US" dirty="0"/>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dirty="0"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12</a:t>
            </a:fld>
            <a:endParaRPr lang="en-US" dirty="0"/>
          </a:p>
        </p:txBody>
      </p:sp>
    </p:spTree>
    <p:extLst>
      <p:ext uri="{BB962C8B-B14F-4D97-AF65-F5344CB8AC3E}">
        <p14:creationId xmlns:p14="http://schemas.microsoft.com/office/powerpoint/2010/main" val="2386768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what the radio looks like when properly adjusted and set to memory channel 22, SJC2, which is our primary channel. If the radio isn’t locked, now is the time to lock it. </a:t>
            </a:r>
          </a:p>
          <a:p>
            <a:endParaRPr lang="en-US" baseline="0" dirty="0" smtClean="0"/>
          </a:p>
          <a:p>
            <a:r>
              <a:rPr lang="en-US" dirty="0" smtClean="0"/>
              <a:t>To transmit: </a:t>
            </a:r>
          </a:p>
          <a:p>
            <a:endParaRPr lang="en-US" dirty="0" smtClean="0"/>
          </a:p>
          <a:p>
            <a:r>
              <a:rPr lang="en-US" dirty="0" smtClean="0"/>
              <a:t>Press the push-to-talk switch on the side of the the radio. Release the push-to-talk switch to listen.</a:t>
            </a:r>
          </a:p>
          <a:p>
            <a:endParaRPr lang="en-US" dirty="0" smtClean="0"/>
          </a:p>
          <a:p>
            <a:r>
              <a:rPr lang="en-US" dirty="0" smtClean="0"/>
              <a:t>Wait two seconds before speaking to avoid being cut-off.</a:t>
            </a:r>
          </a:p>
          <a:p>
            <a:endParaRPr lang="en-US" dirty="0" smtClean="0"/>
          </a:p>
          <a:p>
            <a:r>
              <a:rPr lang="en-US" dirty="0" smtClean="0"/>
              <a:t>Hold the microphone about two inches away from your mouth. Talk across the microphone – not directly into it.</a:t>
            </a:r>
          </a:p>
          <a:p>
            <a:endParaRPr lang="en-US" dirty="0" smtClean="0"/>
          </a:p>
          <a:p>
            <a:r>
              <a:rPr lang="en-US" dirty="0" smtClean="0"/>
              <a:t>Speak in a normal tone of voice.</a:t>
            </a:r>
          </a:p>
          <a:p>
            <a:endParaRPr lang="en-US" dirty="0"/>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dirty="0"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13</a:t>
            </a:fld>
            <a:endParaRPr lang="en-US" dirty="0"/>
          </a:p>
        </p:txBody>
      </p:sp>
    </p:spTree>
    <p:extLst>
      <p:ext uri="{BB962C8B-B14F-4D97-AF65-F5344CB8AC3E}">
        <p14:creationId xmlns:p14="http://schemas.microsoft.com/office/powerpoint/2010/main" val="2386768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some tips for using Amateur Radio:</a:t>
            </a:r>
          </a:p>
          <a:p>
            <a:endParaRPr lang="en-US" baseline="0" dirty="0" smtClean="0"/>
          </a:p>
          <a:p>
            <a:r>
              <a:rPr lang="en-US" dirty="0" smtClean="0"/>
              <a:t>USE PLAIN LANGUAGE and if you don’t understand something, ASK. </a:t>
            </a:r>
          </a:p>
          <a:p>
            <a:endParaRPr lang="en-US" dirty="0" smtClean="0"/>
          </a:p>
          <a:p>
            <a:r>
              <a:rPr lang="en-US" dirty="0" smtClean="0"/>
              <a:t>No “radio talk” during emergencies or our drills.</a:t>
            </a:r>
          </a:p>
          <a:p>
            <a:endParaRPr lang="en-US" dirty="0" smtClean="0"/>
          </a:p>
          <a:p>
            <a:r>
              <a:rPr lang="en-US" dirty="0" smtClean="0"/>
              <a:t>When one station finishes speaking and releases the push-to-talk switch, you will usually hear some sort of “beep” called a courtesy tone. That indicates the other station has completed its transmission.</a:t>
            </a:r>
          </a:p>
          <a:p>
            <a:endParaRPr lang="en-US" dirty="0" smtClean="0"/>
          </a:p>
          <a:p>
            <a:r>
              <a:rPr lang="en-US" dirty="0" smtClean="0"/>
              <a:t>The best way to learn is by listening.</a:t>
            </a:r>
          </a:p>
          <a:p>
            <a:endParaRPr lang="en-US" dirty="0" smtClean="0"/>
          </a:p>
          <a:p>
            <a:r>
              <a:rPr lang="en-US" dirty="0" smtClean="0"/>
              <a:t>Don’t be “mic shy.” Hams are a friendly group and want to talk to you. Mistakes are expected.</a:t>
            </a:r>
          </a:p>
          <a:p>
            <a:endParaRPr lang="en-US" dirty="0" smtClean="0"/>
          </a:p>
          <a:p>
            <a:r>
              <a:rPr lang="en-US" dirty="0" smtClean="0"/>
              <a:t>SJC22 (“The Tracy Repeater”) is a good place to start.</a:t>
            </a:r>
          </a:p>
          <a:p>
            <a:endParaRPr lang="en-US" baseline="0" dirty="0" smtClean="0"/>
          </a:p>
        </p:txBody>
      </p:sp>
      <p:sp>
        <p:nvSpPr>
          <p:cNvPr id="4" name="Slide Number Placeholder 3"/>
          <p:cNvSpPr>
            <a:spLocks noGrp="1"/>
          </p:cNvSpPr>
          <p:nvPr>
            <p:ph type="sldNum" sz="quarter" idx="10"/>
          </p:nvPr>
        </p:nvSpPr>
        <p:spPr/>
        <p:txBody>
          <a:bodyPr/>
          <a:lstStyle/>
          <a:p>
            <a:fld id="{B022F210-41B9-C44D-8DA5-610FD879D37B}" type="slidenum">
              <a:rPr lang="en-US" smtClean="0"/>
              <a:t>14</a:t>
            </a:fld>
            <a:endParaRPr lang="en-US" dirty="0"/>
          </a:p>
        </p:txBody>
      </p:sp>
      <p:sp>
        <p:nvSpPr>
          <p:cNvPr id="5" name="Date Placeholder 4"/>
          <p:cNvSpPr>
            <a:spLocks noGrp="1"/>
          </p:cNvSpPr>
          <p:nvPr>
            <p:ph type="dt" idx="11"/>
          </p:nvPr>
        </p:nvSpPr>
        <p:spPr/>
        <p:txBody>
          <a:bodyPr/>
          <a:lstStyle/>
          <a:p>
            <a:fld id="{F85E9423-2499-7D42-8D83-653CE9F9390A}" type="datetime1">
              <a:rPr lang="en-US" smtClean="0"/>
              <a:t>12/24/2013</a:t>
            </a:fld>
            <a:endParaRPr lang="en-US" dirty="0"/>
          </a:p>
        </p:txBody>
      </p:sp>
      <p:sp>
        <p:nvSpPr>
          <p:cNvPr id="6" name="Footer Placeholder 5"/>
          <p:cNvSpPr>
            <a:spLocks noGrp="1"/>
          </p:cNvSpPr>
          <p:nvPr>
            <p:ph type="ftr" sz="quarter" idx="12"/>
          </p:nvPr>
        </p:nvSpPr>
        <p:spPr/>
        <p:txBody>
          <a:bodyPr/>
          <a:lstStyle/>
          <a:p>
            <a:r>
              <a:rPr lang="en-US" dirty="0" smtClean="0"/>
              <a:t>Prepared by David Coursey N5FDL (david@cevol.org)</a:t>
            </a:r>
            <a:endParaRPr lang="en-US" dirty="0"/>
          </a:p>
        </p:txBody>
      </p:sp>
    </p:spTree>
    <p:extLst>
      <p:ext uri="{BB962C8B-B14F-4D97-AF65-F5344CB8AC3E}">
        <p14:creationId xmlns:p14="http://schemas.microsoft.com/office/powerpoint/2010/main" val="1772168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radio does not turn on, it’s probably the battery.</a:t>
            </a:r>
          </a:p>
          <a:p>
            <a:endParaRPr lang="en-US" dirty="0" smtClean="0"/>
          </a:p>
          <a:p>
            <a:r>
              <a:rPr lang="en-US" dirty="0" smtClean="0"/>
              <a:t>Radio is on, but no sound. The volume is probably too low.</a:t>
            </a:r>
          </a:p>
          <a:p>
            <a:endParaRPr lang="en-US" dirty="0" smtClean="0"/>
          </a:p>
          <a:p>
            <a:r>
              <a:rPr lang="en-US" dirty="0" smtClean="0"/>
              <a:t>Radio hears but does not contact other stations. There is a possibility you are transmitting on the wrong channel.</a:t>
            </a:r>
          </a:p>
          <a:p>
            <a:endParaRPr lang="en-US" dirty="0" smtClean="0"/>
          </a:p>
          <a:p>
            <a:r>
              <a:rPr lang="en-US" dirty="0" smtClean="0"/>
              <a:t>If you have problems, ask another Ham or call for technical support.</a:t>
            </a:r>
            <a:endParaRPr lang="en-US" dirty="0"/>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dirty="0"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15</a:t>
            </a:fld>
            <a:endParaRPr lang="en-US" dirty="0"/>
          </a:p>
        </p:txBody>
      </p:sp>
    </p:spTree>
    <p:extLst>
      <p:ext uri="{BB962C8B-B14F-4D97-AF65-F5344CB8AC3E}">
        <p14:creationId xmlns:p14="http://schemas.microsoft.com/office/powerpoint/2010/main" val="1163931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summary</a:t>
            </a:r>
            <a:r>
              <a:rPr lang="en-US" baseline="0" dirty="0" smtClean="0"/>
              <a:t> of what we’ve learned from this presentation. These are the most important eight points. </a:t>
            </a:r>
          </a:p>
          <a:p>
            <a:endParaRPr lang="en-US" baseline="0" dirty="0" smtClean="0"/>
          </a:p>
          <a:p>
            <a:r>
              <a:rPr lang="en-US" baseline="0" dirty="0" smtClean="0"/>
              <a:t>Obviously, the radio must be on and doing that requires the power supply being turned on first. </a:t>
            </a:r>
          </a:p>
          <a:p>
            <a:endParaRPr lang="en-US" baseline="0" dirty="0" smtClean="0"/>
          </a:p>
          <a:p>
            <a:r>
              <a:rPr lang="en-US" baseline="0" dirty="0" smtClean="0"/>
              <a:t>You must be in Memory Mode – where you see channel names and channel numbers rather than frequencies.</a:t>
            </a:r>
          </a:p>
          <a:p>
            <a:endParaRPr lang="en-US" baseline="0" dirty="0" smtClean="0"/>
          </a:p>
          <a:p>
            <a:r>
              <a:rPr lang="en-US" baseline="0" dirty="0" smtClean="0"/>
              <a:t> In Memory Mode, select the proper channel. Usually, this will be Channel 22, named SJC2, but other channels may be used instead.</a:t>
            </a:r>
          </a:p>
          <a:p>
            <a:endParaRPr lang="en-US" baseline="0" dirty="0" smtClean="0"/>
          </a:p>
          <a:p>
            <a:r>
              <a:rPr lang="en-US" baseline="0" dirty="0" smtClean="0"/>
              <a:t>The concludes this presentation on how to get your radio turned on and on the proper channel so you can begin communicating.</a:t>
            </a:r>
            <a:endParaRPr lang="en-US" dirty="0"/>
          </a:p>
        </p:txBody>
      </p:sp>
      <p:sp>
        <p:nvSpPr>
          <p:cNvPr id="4" name="Slide Number Placeholder 3"/>
          <p:cNvSpPr>
            <a:spLocks noGrp="1"/>
          </p:cNvSpPr>
          <p:nvPr>
            <p:ph type="sldNum" sz="quarter" idx="10"/>
          </p:nvPr>
        </p:nvSpPr>
        <p:spPr/>
        <p:txBody>
          <a:bodyPr/>
          <a:lstStyle/>
          <a:p>
            <a:fld id="{B022F210-41B9-C44D-8DA5-610FD879D37B}" type="slidenum">
              <a:rPr lang="en-US" smtClean="0"/>
              <a:t>16</a:t>
            </a:fld>
            <a:endParaRPr lang="en-US" dirty="0"/>
          </a:p>
        </p:txBody>
      </p:sp>
      <p:sp>
        <p:nvSpPr>
          <p:cNvPr id="5" name="Date Placeholder 4"/>
          <p:cNvSpPr>
            <a:spLocks noGrp="1"/>
          </p:cNvSpPr>
          <p:nvPr>
            <p:ph type="dt" idx="11"/>
          </p:nvPr>
        </p:nvSpPr>
        <p:spPr/>
        <p:txBody>
          <a:bodyPr/>
          <a:lstStyle/>
          <a:p>
            <a:fld id="{CDAD4B85-B24B-D846-927B-1BA9E2BE6A0D}" type="datetime1">
              <a:rPr lang="en-US" smtClean="0"/>
              <a:t>12/24/2013</a:t>
            </a:fld>
            <a:endParaRPr lang="en-US" dirty="0"/>
          </a:p>
        </p:txBody>
      </p:sp>
      <p:sp>
        <p:nvSpPr>
          <p:cNvPr id="6" name="Footer Placeholder 5"/>
          <p:cNvSpPr>
            <a:spLocks noGrp="1"/>
          </p:cNvSpPr>
          <p:nvPr>
            <p:ph type="ftr" sz="quarter" idx="12"/>
          </p:nvPr>
        </p:nvSpPr>
        <p:spPr/>
        <p:txBody>
          <a:bodyPr/>
          <a:lstStyle/>
          <a:p>
            <a:r>
              <a:rPr lang="en-US" dirty="0" smtClean="0"/>
              <a:t>Prepared by David Coursey N5FDL (david@cevol.org)</a:t>
            </a:r>
            <a:endParaRPr lang="en-US" dirty="0"/>
          </a:p>
        </p:txBody>
      </p:sp>
    </p:spTree>
    <p:extLst>
      <p:ext uri="{BB962C8B-B14F-4D97-AF65-F5344CB8AC3E}">
        <p14:creationId xmlns:p14="http://schemas.microsoft.com/office/powerpoint/2010/main" val="3769433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Amateur Radio is not just for emergencies. </a:t>
            </a:r>
          </a:p>
          <a:p>
            <a:endParaRPr lang="en-US" dirty="0" smtClean="0"/>
          </a:p>
          <a:p>
            <a:r>
              <a:rPr lang="en-US" dirty="0" smtClean="0"/>
              <a:t>You are licensed to talk anytime, all over the world.</a:t>
            </a:r>
          </a:p>
          <a:p>
            <a:endParaRPr lang="en-US" dirty="0" smtClean="0"/>
          </a:p>
          <a:p>
            <a:r>
              <a:rPr lang="en-US" dirty="0" smtClean="0"/>
              <a:t>There are Amateur Radio clubs in San Joaquin County.</a:t>
            </a:r>
          </a:p>
          <a:p>
            <a:endParaRPr lang="en-US" dirty="0" smtClean="0"/>
          </a:p>
          <a:p>
            <a:r>
              <a:rPr lang="en-US" dirty="0" smtClean="0"/>
              <a:t>There are non-emergency training nets every week. Anyone</a:t>
            </a:r>
            <a:r>
              <a:rPr lang="en-US" baseline="0" dirty="0" smtClean="0"/>
              <a:t> may participate.</a:t>
            </a:r>
            <a:endParaRPr lang="en-US" dirty="0" smtClean="0"/>
          </a:p>
          <a:p>
            <a:endParaRPr lang="en-US" dirty="0"/>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17</a:t>
            </a:fld>
            <a:endParaRPr lang="en-US" dirty="0"/>
          </a:p>
        </p:txBody>
      </p:sp>
    </p:spTree>
    <p:extLst>
      <p:ext uri="{BB962C8B-B14F-4D97-AF65-F5344CB8AC3E}">
        <p14:creationId xmlns:p14="http://schemas.microsoft.com/office/powerpoint/2010/main" val="3048424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a:t>
            </a:r>
            <a:r>
              <a:rPr lang="en-US" baseline="0" dirty="0" smtClean="0"/>
              <a:t> your interest in this presentation</a:t>
            </a:r>
            <a:r>
              <a:rPr lang="en-US" baseline="0" smtClean="0"/>
              <a:t>. If </a:t>
            </a:r>
            <a:r>
              <a:rPr lang="en-US" baseline="0" dirty="0" smtClean="0"/>
              <a:t>you have any questions about the content or comments about the presentation, please contact us.</a:t>
            </a:r>
            <a:endParaRPr lang="en-US" dirty="0"/>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18</a:t>
            </a:fld>
            <a:endParaRPr lang="en-US" dirty="0"/>
          </a:p>
        </p:txBody>
      </p:sp>
    </p:spTree>
    <p:extLst>
      <p:ext uri="{BB962C8B-B14F-4D97-AF65-F5344CB8AC3E}">
        <p14:creationId xmlns:p14="http://schemas.microsoft.com/office/powerpoint/2010/main" val="3050658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a:t>
            </a:r>
            <a:r>
              <a:rPr lang="en-US" baseline="0" dirty="0" smtClean="0"/>
              <a:t>e to this Radio Operation course. It’s purpose is to teach you how to operate the Amateur Radio equipment that you will be using at your healthcare facility. This course takes less than 10 minutes to complete and is intended for pre-need and just-in-time radio training. </a:t>
            </a:r>
            <a:endParaRPr lang="en-US" dirty="0"/>
          </a:p>
        </p:txBody>
      </p:sp>
      <p:sp>
        <p:nvSpPr>
          <p:cNvPr id="4" name="Slide Number Placeholder 3"/>
          <p:cNvSpPr>
            <a:spLocks noGrp="1"/>
          </p:cNvSpPr>
          <p:nvPr>
            <p:ph type="sldNum" sz="quarter" idx="10"/>
          </p:nvPr>
        </p:nvSpPr>
        <p:spPr/>
        <p:txBody>
          <a:bodyPr/>
          <a:lstStyle/>
          <a:p>
            <a:fld id="{B022F210-41B9-C44D-8DA5-610FD879D37B}" type="slidenum">
              <a:rPr lang="en-US" smtClean="0"/>
              <a:t>2</a:t>
            </a:fld>
            <a:endParaRPr lang="en-US" dirty="0"/>
          </a:p>
        </p:txBody>
      </p:sp>
      <p:sp>
        <p:nvSpPr>
          <p:cNvPr id="5" name="Date Placeholder 4"/>
          <p:cNvSpPr>
            <a:spLocks noGrp="1"/>
          </p:cNvSpPr>
          <p:nvPr>
            <p:ph type="dt" idx="11"/>
          </p:nvPr>
        </p:nvSpPr>
        <p:spPr/>
        <p:txBody>
          <a:bodyPr/>
          <a:lstStyle/>
          <a:p>
            <a:fld id="{E1EAE538-1B8A-C945-88D0-802FEFFD28A1}" type="datetime1">
              <a:rPr lang="en-US" smtClean="0"/>
              <a:t>12/24/2013</a:t>
            </a:fld>
            <a:endParaRPr lang="en-US" dirty="0"/>
          </a:p>
        </p:txBody>
      </p:sp>
      <p:sp>
        <p:nvSpPr>
          <p:cNvPr id="6" name="Footer Placeholder 5"/>
          <p:cNvSpPr>
            <a:spLocks noGrp="1"/>
          </p:cNvSpPr>
          <p:nvPr>
            <p:ph type="ftr" sz="quarter" idx="12"/>
          </p:nvPr>
        </p:nvSpPr>
        <p:spPr/>
        <p:txBody>
          <a:bodyPr/>
          <a:lstStyle/>
          <a:p>
            <a:r>
              <a:rPr lang="en-US" dirty="0" smtClean="0"/>
              <a:t>Prepared by David Coursey N5FDL (david@cevol.org)</a:t>
            </a:r>
            <a:endParaRPr lang="en-US" dirty="0"/>
          </a:p>
        </p:txBody>
      </p:sp>
    </p:spTree>
    <p:extLst>
      <p:ext uri="{BB962C8B-B14F-4D97-AF65-F5344CB8AC3E}">
        <p14:creationId xmlns:p14="http://schemas.microsoft.com/office/powerpoint/2010/main" val="809512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covers</a:t>
            </a:r>
            <a:r>
              <a:rPr lang="en-US" baseline="0" dirty="0" smtClean="0"/>
              <a:t> the Yaesu VX-170 portable VHF transmitter-receiver. This transceiver is common in San Joaquin County and until recently was our recommended radio. The San Joaquin County EMS Agency owns 15 of these handie-talkie radios and we often use them for training events. If you are interested in purchasing a radio for your facility or for personal use, please contact us before making a purchase.</a:t>
            </a:r>
            <a:endParaRPr lang="en-US" dirty="0"/>
          </a:p>
        </p:txBody>
      </p:sp>
      <p:sp>
        <p:nvSpPr>
          <p:cNvPr id="4" name="Slide Number Placeholder 3"/>
          <p:cNvSpPr>
            <a:spLocks noGrp="1"/>
          </p:cNvSpPr>
          <p:nvPr>
            <p:ph type="sldNum" sz="quarter" idx="10"/>
          </p:nvPr>
        </p:nvSpPr>
        <p:spPr/>
        <p:txBody>
          <a:bodyPr/>
          <a:lstStyle/>
          <a:p>
            <a:fld id="{B022F210-41B9-C44D-8DA5-610FD879D37B}" type="slidenum">
              <a:rPr lang="en-US" smtClean="0"/>
              <a:t>3</a:t>
            </a:fld>
            <a:endParaRPr lang="en-US" dirty="0"/>
          </a:p>
        </p:txBody>
      </p:sp>
      <p:sp>
        <p:nvSpPr>
          <p:cNvPr id="5" name="Date Placeholder 4"/>
          <p:cNvSpPr>
            <a:spLocks noGrp="1"/>
          </p:cNvSpPr>
          <p:nvPr>
            <p:ph type="dt" idx="11"/>
          </p:nvPr>
        </p:nvSpPr>
        <p:spPr/>
        <p:txBody>
          <a:bodyPr/>
          <a:lstStyle/>
          <a:p>
            <a:fld id="{3867A9A6-F231-D04A-9AE6-4D7B51731EFF}" type="datetime1">
              <a:rPr lang="en-US" smtClean="0"/>
              <a:t>12/24/2013</a:t>
            </a:fld>
            <a:endParaRPr lang="en-US" dirty="0"/>
          </a:p>
        </p:txBody>
      </p:sp>
      <p:sp>
        <p:nvSpPr>
          <p:cNvPr id="6" name="Footer Placeholder 5"/>
          <p:cNvSpPr>
            <a:spLocks noGrp="1"/>
          </p:cNvSpPr>
          <p:nvPr>
            <p:ph type="ftr" sz="quarter" idx="12"/>
          </p:nvPr>
        </p:nvSpPr>
        <p:spPr/>
        <p:txBody>
          <a:bodyPr/>
          <a:lstStyle/>
          <a:p>
            <a:r>
              <a:rPr lang="en-US" dirty="0" smtClean="0"/>
              <a:t>Prepared by David Coursey N5FDL (david@cevol.org)</a:t>
            </a:r>
            <a:endParaRPr lang="en-US" dirty="0"/>
          </a:p>
        </p:txBody>
      </p:sp>
    </p:spTree>
    <p:extLst>
      <p:ext uri="{BB962C8B-B14F-4D97-AF65-F5344CB8AC3E}">
        <p14:creationId xmlns:p14="http://schemas.microsoft.com/office/powerpoint/2010/main" val="1055336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course will familiarize you with the basic functions of the Amateur Radio equipment we use.</a:t>
            </a:r>
          </a:p>
          <a:p>
            <a:endParaRPr lang="en-US" dirty="0" smtClean="0"/>
          </a:p>
          <a:p>
            <a:r>
              <a:rPr lang="en-US" dirty="0" smtClean="0"/>
              <a:t>You</a:t>
            </a:r>
            <a:r>
              <a:rPr lang="en-US" baseline="0" dirty="0" smtClean="0"/>
              <a:t> will learn only the essential controls necessary to operate the radio equipment. You will learn how to turn the radio on-and-off-on, how to set the volume and squelch controls and how to select the proper memory channel for use during an exercise or actual emergency. </a:t>
            </a:r>
          </a:p>
          <a:p>
            <a:endParaRPr lang="en-US" baseline="0" dirty="0" smtClean="0"/>
          </a:p>
        </p:txBody>
      </p:sp>
      <p:sp>
        <p:nvSpPr>
          <p:cNvPr id="4" name="Slide Number Placeholder 3"/>
          <p:cNvSpPr>
            <a:spLocks noGrp="1"/>
          </p:cNvSpPr>
          <p:nvPr>
            <p:ph type="sldNum" sz="quarter" idx="10"/>
          </p:nvPr>
        </p:nvSpPr>
        <p:spPr/>
        <p:txBody>
          <a:bodyPr/>
          <a:lstStyle/>
          <a:p>
            <a:fld id="{B022F210-41B9-C44D-8DA5-610FD879D37B}" type="slidenum">
              <a:rPr lang="en-US" smtClean="0"/>
              <a:t>4</a:t>
            </a:fld>
            <a:endParaRPr lang="en-US" dirty="0"/>
          </a:p>
        </p:txBody>
      </p:sp>
      <p:sp>
        <p:nvSpPr>
          <p:cNvPr id="5" name="Date Placeholder 4"/>
          <p:cNvSpPr>
            <a:spLocks noGrp="1"/>
          </p:cNvSpPr>
          <p:nvPr>
            <p:ph type="dt" idx="11"/>
          </p:nvPr>
        </p:nvSpPr>
        <p:spPr/>
        <p:txBody>
          <a:bodyPr/>
          <a:lstStyle/>
          <a:p>
            <a:fld id="{0A4F3FE3-E5C6-1E4B-8237-D53605716CA5}" type="datetime1">
              <a:rPr lang="en-US" smtClean="0"/>
              <a:t>12/24/2013</a:t>
            </a:fld>
            <a:endParaRPr lang="en-US" dirty="0"/>
          </a:p>
        </p:txBody>
      </p:sp>
      <p:sp>
        <p:nvSpPr>
          <p:cNvPr id="6" name="Footer Placeholder 5"/>
          <p:cNvSpPr>
            <a:spLocks noGrp="1"/>
          </p:cNvSpPr>
          <p:nvPr>
            <p:ph type="ftr" sz="quarter" idx="12"/>
          </p:nvPr>
        </p:nvSpPr>
        <p:spPr/>
        <p:txBody>
          <a:bodyPr/>
          <a:lstStyle/>
          <a:p>
            <a:r>
              <a:rPr lang="en-US" dirty="0" smtClean="0"/>
              <a:t>Prepared by David Coursey N5FDL (david@cevol.org)</a:t>
            </a:r>
            <a:endParaRPr lang="en-US" dirty="0"/>
          </a:p>
        </p:txBody>
      </p:sp>
    </p:spTree>
    <p:extLst>
      <p:ext uri="{BB962C8B-B14F-4D97-AF65-F5344CB8AC3E}">
        <p14:creationId xmlns:p14="http://schemas.microsoft.com/office/powerpoint/2010/main" val="3166191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power and tuning controls are knobs located on the top of the radio.</a:t>
            </a:r>
          </a:p>
          <a:p>
            <a:endParaRPr lang="en-US" baseline="0" dirty="0" smtClean="0"/>
          </a:p>
          <a:p>
            <a:r>
              <a:rPr lang="en-US" baseline="0" dirty="0" smtClean="0"/>
              <a:t>The upper or inside knob controls power and audio volume. The lower or outer knob is used for tuning. </a:t>
            </a:r>
          </a:p>
          <a:p>
            <a:endParaRPr lang="en-US" baseline="0" dirty="0" smtClean="0"/>
          </a:p>
          <a:p>
            <a:r>
              <a:rPr lang="en-US" baseline="0" dirty="0" smtClean="0"/>
              <a:t>When the radio is first turned on, the battery voltage is displayed. </a:t>
            </a:r>
          </a:p>
          <a:p>
            <a:endParaRPr lang="en-US" baseline="0" dirty="0" smtClean="0"/>
          </a:p>
          <a:p>
            <a:r>
              <a:rPr lang="en-US" baseline="0" dirty="0" smtClean="0"/>
              <a:t>If the radio is in memory mode the word memory also appears. </a:t>
            </a:r>
          </a:p>
          <a:p>
            <a:endParaRPr lang="en-US" baseline="0" dirty="0" smtClean="0"/>
          </a:p>
          <a:p>
            <a:r>
              <a:rPr lang="en-US" baseline="0" dirty="0" smtClean="0"/>
              <a:t>You will hear as series of three rising tones that are used to set the volume control to a comfortable level. If you have a radio, turn it on at this time.</a:t>
            </a:r>
          </a:p>
        </p:txBody>
      </p:sp>
      <p:sp>
        <p:nvSpPr>
          <p:cNvPr id="4" name="Slide Number Placeholder 3"/>
          <p:cNvSpPr>
            <a:spLocks noGrp="1"/>
          </p:cNvSpPr>
          <p:nvPr>
            <p:ph type="sldNum" sz="quarter" idx="10"/>
          </p:nvPr>
        </p:nvSpPr>
        <p:spPr/>
        <p:txBody>
          <a:bodyPr/>
          <a:lstStyle/>
          <a:p>
            <a:fld id="{B022F210-41B9-C44D-8DA5-610FD879D37B}" type="slidenum">
              <a:rPr lang="en-US" smtClean="0"/>
              <a:t>5</a:t>
            </a:fld>
            <a:endParaRPr lang="en-US" dirty="0"/>
          </a:p>
        </p:txBody>
      </p:sp>
      <p:sp>
        <p:nvSpPr>
          <p:cNvPr id="5" name="Date Placeholder 4"/>
          <p:cNvSpPr>
            <a:spLocks noGrp="1"/>
          </p:cNvSpPr>
          <p:nvPr>
            <p:ph type="dt" idx="11"/>
          </p:nvPr>
        </p:nvSpPr>
        <p:spPr/>
        <p:txBody>
          <a:bodyPr/>
          <a:lstStyle/>
          <a:p>
            <a:fld id="{D980C871-D487-724D-86BB-99DF34D4DDDE}" type="datetime1">
              <a:rPr lang="en-US" smtClean="0"/>
              <a:t>12/24/2013</a:t>
            </a:fld>
            <a:endParaRPr lang="en-US" dirty="0"/>
          </a:p>
        </p:txBody>
      </p:sp>
      <p:sp>
        <p:nvSpPr>
          <p:cNvPr id="6" name="Footer Placeholder 5"/>
          <p:cNvSpPr>
            <a:spLocks noGrp="1"/>
          </p:cNvSpPr>
          <p:nvPr>
            <p:ph type="ftr" sz="quarter" idx="12"/>
          </p:nvPr>
        </p:nvSpPr>
        <p:spPr/>
        <p:txBody>
          <a:bodyPr/>
          <a:lstStyle/>
          <a:p>
            <a:r>
              <a:rPr lang="en-US" dirty="0" smtClean="0"/>
              <a:t>Prepared by David Coursey N5FDL (david@cevol.org)</a:t>
            </a:r>
            <a:endParaRPr lang="en-US" dirty="0"/>
          </a:p>
        </p:txBody>
      </p:sp>
    </p:spTree>
    <p:extLst>
      <p:ext uri="{BB962C8B-B14F-4D97-AF65-F5344CB8AC3E}">
        <p14:creationId xmlns:p14="http://schemas.microsoft.com/office/powerpoint/2010/main" val="427949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topic that sometimes confuses people. It is also very important. There are two ways to tune your radio. The first is MEMORY MODE, as shown here. In memory mode, you select from channels already programmed into your radio. We only use memory channels to</a:t>
            </a:r>
            <a:r>
              <a:rPr lang="en-US" baseline="0" dirty="0" smtClean="0"/>
              <a:t> tune our radios</a:t>
            </a:r>
            <a:r>
              <a:rPr lang="en-US" dirty="0" smtClean="0"/>
              <a:t>. You will recognize a memory channel because a channel name appears -- usually a group of letters and a number. The memory channel number appears above the channel name.</a:t>
            </a:r>
            <a:endParaRPr lang="en-US" dirty="0"/>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dirty="0"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6</a:t>
            </a:fld>
            <a:endParaRPr lang="en-US" dirty="0"/>
          </a:p>
        </p:txBody>
      </p:sp>
    </p:spTree>
    <p:extLst>
      <p:ext uri="{BB962C8B-B14F-4D97-AF65-F5344CB8AC3E}">
        <p14:creationId xmlns:p14="http://schemas.microsoft.com/office/powerpoint/2010/main" val="10986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other method</a:t>
            </a:r>
            <a:r>
              <a:rPr lang="en-US" dirty="0" smtClean="0"/>
              <a:t> is tuning by by frequency, much as you might do in your automobile where you are looking for a station. </a:t>
            </a:r>
          </a:p>
          <a:p>
            <a:endParaRPr lang="en-US" dirty="0" smtClean="0"/>
          </a:p>
          <a:p>
            <a:r>
              <a:rPr lang="en-US" dirty="0" smtClean="0"/>
              <a:t>Tuning by frequency in Amateur Radio is called VFO mode. </a:t>
            </a:r>
          </a:p>
          <a:p>
            <a:endParaRPr lang="en-US" dirty="0" smtClean="0"/>
          </a:p>
          <a:p>
            <a:r>
              <a:rPr lang="en-US" dirty="0" smtClean="0"/>
              <a:t>As shown here, if you are in VFO mode and turn the tuning knob, the frequency increases or decreases. There are no words that appear on the screen. </a:t>
            </a:r>
          </a:p>
          <a:p>
            <a:endParaRPr lang="en-US" dirty="0" smtClean="0"/>
          </a:p>
          <a:p>
            <a:r>
              <a:rPr lang="en-US" dirty="0" smtClean="0"/>
              <a:t>We do not</a:t>
            </a:r>
            <a:r>
              <a:rPr lang="en-US" baseline="0" dirty="0" smtClean="0"/>
              <a:t> normally use VFO mode and it is shown here so that you will recognize it should you get into VFO mode by accident.</a:t>
            </a:r>
            <a:endParaRPr lang="en-US" dirty="0" smtClean="0"/>
          </a:p>
          <a:p>
            <a:endParaRPr lang="en-US" dirty="0"/>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dirty="0"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7</a:t>
            </a:fld>
            <a:endParaRPr lang="en-US" dirty="0"/>
          </a:p>
        </p:txBody>
      </p:sp>
    </p:spTree>
    <p:extLst>
      <p:ext uri="{BB962C8B-B14F-4D97-AF65-F5344CB8AC3E}">
        <p14:creationId xmlns:p14="http://schemas.microsoft.com/office/powerpoint/2010/main" val="10986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how </a:t>
            </a:r>
            <a:r>
              <a:rPr lang="en-US" dirty="0" smtClean="0"/>
              <a:t>we select</a:t>
            </a:r>
            <a:r>
              <a:rPr lang="en-US" baseline="0" dirty="0" smtClean="0"/>
              <a:t> MEMORY MODE on the radio. </a:t>
            </a:r>
          </a:p>
          <a:p>
            <a:endParaRPr lang="en-US" baseline="0" dirty="0" smtClean="0"/>
          </a:p>
          <a:p>
            <a:r>
              <a:rPr lang="en-US" baseline="0" dirty="0" smtClean="0"/>
              <a:t>This is only necessary if your radio is in VFO mode and is showing a frequency instead of a memory channel name and channel number on the display. </a:t>
            </a:r>
          </a:p>
          <a:p>
            <a:endParaRPr lang="en-US" baseline="0" dirty="0" smtClean="0"/>
          </a:p>
          <a:p>
            <a:r>
              <a:rPr lang="en-US" baseline="0" dirty="0" smtClean="0"/>
              <a:t>To select memory mode, press the MR button on the radio keypad. This should cause a channel name and memory channel number to appear on the display. If it does not, press the MR key a second time.</a:t>
            </a:r>
          </a:p>
          <a:p>
            <a:endParaRPr lang="en-US" baseline="0" dirty="0" smtClean="0"/>
          </a:p>
          <a:p>
            <a:r>
              <a:rPr lang="en-US" baseline="0" dirty="0" smtClean="0"/>
              <a:t>VFO mode is accessed using the VFO key. Don’t do this. If you do by mistake, press the MR key to return to memory mode. </a:t>
            </a:r>
          </a:p>
          <a:p>
            <a:endParaRPr lang="en-US" baseline="0" dirty="0" smtClean="0"/>
          </a:p>
          <a:p>
            <a:r>
              <a:rPr lang="en-US" baseline="0" dirty="0" smtClean="0"/>
              <a:t>If your radio does not respond to pressing the keys, it is probably locked. More on locking and unlocking your radio later in this presentation.</a:t>
            </a:r>
            <a:endParaRPr lang="en-US" dirty="0"/>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dirty="0"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8</a:t>
            </a:fld>
            <a:endParaRPr lang="en-US" dirty="0"/>
          </a:p>
        </p:txBody>
      </p:sp>
    </p:spTree>
    <p:extLst>
      <p:ext uri="{BB962C8B-B14F-4D97-AF65-F5344CB8AC3E}">
        <p14:creationId xmlns:p14="http://schemas.microsoft.com/office/powerpoint/2010/main" val="3417653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a:t>
            </a:r>
            <a:r>
              <a:rPr lang="en-US" baseline="0" dirty="0" smtClean="0"/>
              <a:t> Memory Channels to make it easier to find the proper channel to use. </a:t>
            </a:r>
          </a:p>
          <a:p>
            <a:endParaRPr lang="en-US" baseline="0" dirty="0" smtClean="0"/>
          </a:p>
          <a:p>
            <a:r>
              <a:rPr lang="en-US" baseline="0" dirty="0" smtClean="0"/>
              <a:t>Without Memory Channels, there are thousands of frequencies on which communication might be taking place. With Memory Channels, we have preprogrammed your radio with all the channels we might use during an emergency. These are the same channels we used during drills and exercises or for normal everyday Amateur Radio communication.</a:t>
            </a:r>
          </a:p>
          <a:p>
            <a:endParaRPr lang="en-US" baseline="0" dirty="0" smtClean="0"/>
          </a:p>
          <a:p>
            <a:r>
              <a:rPr lang="en-US" baseline="0" dirty="0" smtClean="0"/>
              <a:t>Each Memory Channel has both a number and a name. </a:t>
            </a:r>
          </a:p>
          <a:p>
            <a:endParaRPr lang="en-US" baseline="0" dirty="0" smtClean="0"/>
          </a:p>
          <a:p>
            <a:r>
              <a:rPr lang="en-US" baseline="0" dirty="0" smtClean="0"/>
              <a:t>The names may not make any sense to you. They are tactical names, part of an organized and widely used emergency communications frequency plan. </a:t>
            </a:r>
          </a:p>
          <a:p>
            <a:endParaRPr lang="en-US" baseline="0" dirty="0" smtClean="0"/>
          </a:p>
          <a:p>
            <a:r>
              <a:rPr lang="en-US" baseline="0" dirty="0" smtClean="0"/>
              <a:t>The primary channels we use are named SJC1 through SJC15. The SJC naming scheme allows all operators to know we are using the San Joaquin County frequency plan. Each of the SJC channels, numbered 1-15, is represents a repeater system used for long-distance communication in San Joaquin County and beyond.</a:t>
            </a:r>
          </a:p>
          <a:p>
            <a:endParaRPr lang="en-US" baseline="0" dirty="0" smtClean="0"/>
          </a:p>
        </p:txBody>
      </p:sp>
      <p:sp>
        <p:nvSpPr>
          <p:cNvPr id="4" name="Slide Number Placeholder 3"/>
          <p:cNvSpPr>
            <a:spLocks noGrp="1"/>
          </p:cNvSpPr>
          <p:nvPr>
            <p:ph type="sldNum" sz="quarter" idx="10"/>
          </p:nvPr>
        </p:nvSpPr>
        <p:spPr/>
        <p:txBody>
          <a:bodyPr/>
          <a:lstStyle/>
          <a:p>
            <a:fld id="{B022F210-41B9-C44D-8DA5-610FD879D37B}" type="slidenum">
              <a:rPr lang="en-US" smtClean="0"/>
              <a:t>9</a:t>
            </a:fld>
            <a:endParaRPr lang="en-US" dirty="0"/>
          </a:p>
        </p:txBody>
      </p:sp>
      <p:sp>
        <p:nvSpPr>
          <p:cNvPr id="5" name="Date Placeholder 4"/>
          <p:cNvSpPr>
            <a:spLocks noGrp="1"/>
          </p:cNvSpPr>
          <p:nvPr>
            <p:ph type="dt" idx="11"/>
          </p:nvPr>
        </p:nvSpPr>
        <p:spPr/>
        <p:txBody>
          <a:bodyPr/>
          <a:lstStyle/>
          <a:p>
            <a:fld id="{891DB47C-7D89-8B40-B66F-8A9341B6C50A}" type="datetime1">
              <a:rPr lang="en-US" smtClean="0"/>
              <a:t>12/24/2013</a:t>
            </a:fld>
            <a:endParaRPr lang="en-US" dirty="0"/>
          </a:p>
        </p:txBody>
      </p:sp>
      <p:sp>
        <p:nvSpPr>
          <p:cNvPr id="6" name="Footer Placeholder 5"/>
          <p:cNvSpPr>
            <a:spLocks noGrp="1"/>
          </p:cNvSpPr>
          <p:nvPr>
            <p:ph type="ftr" sz="quarter" idx="12"/>
          </p:nvPr>
        </p:nvSpPr>
        <p:spPr/>
        <p:txBody>
          <a:bodyPr/>
          <a:lstStyle/>
          <a:p>
            <a:r>
              <a:rPr lang="en-US" dirty="0" smtClean="0"/>
              <a:t>Prepared by David Coursey N5FDL (david@cevol.org)</a:t>
            </a:r>
            <a:endParaRPr lang="en-US" dirty="0"/>
          </a:p>
        </p:txBody>
      </p:sp>
    </p:spTree>
    <p:extLst>
      <p:ext uri="{BB962C8B-B14F-4D97-AF65-F5344CB8AC3E}">
        <p14:creationId xmlns:p14="http://schemas.microsoft.com/office/powerpoint/2010/main" val="963524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E3556D4-3E3B-AC40-BD09-47DAF0A08405}" type="datetime4">
              <a:rPr lang="en-US" smtClean="0"/>
              <a:t>December 24, 2013</a:t>
            </a:fld>
            <a:endParaRPr lang="en-US" dirty="0"/>
          </a:p>
        </p:txBody>
      </p:sp>
      <p:sp>
        <p:nvSpPr>
          <p:cNvPr id="5" name="Footer Placeholder 4"/>
          <p:cNvSpPr>
            <a:spLocks noGrp="1"/>
          </p:cNvSpPr>
          <p:nvPr>
            <p:ph type="ftr" sz="quarter" idx="11"/>
          </p:nvPr>
        </p:nvSpPr>
        <p:spPr/>
        <p:txBody>
          <a:bodyPr/>
          <a:lstStyle/>
          <a:p>
            <a:r>
              <a:rPr lang="en-US" smtClean="0"/>
              <a:t>VX-170</a:t>
            </a:r>
            <a:endParaRPr lang="en-US" dirty="0"/>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A03513-6601-A148-903F-018B9D8EADFC}" type="datetime4">
              <a:rPr lang="en-US" smtClean="0"/>
              <a:t>December 24, 2013</a:t>
            </a:fld>
            <a:endParaRPr lang="en-US" dirty="0"/>
          </a:p>
        </p:txBody>
      </p:sp>
      <p:sp>
        <p:nvSpPr>
          <p:cNvPr id="5" name="Footer Placeholder 4"/>
          <p:cNvSpPr>
            <a:spLocks noGrp="1"/>
          </p:cNvSpPr>
          <p:nvPr>
            <p:ph type="ftr" sz="quarter" idx="11"/>
          </p:nvPr>
        </p:nvSpPr>
        <p:spPr/>
        <p:txBody>
          <a:bodyPr/>
          <a:lstStyle/>
          <a:p>
            <a:r>
              <a:rPr lang="en-US" smtClean="0"/>
              <a:t>VX-170</a:t>
            </a:r>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DE4AE2-EEAF-FC41-8005-A0705D87803E}" type="datetime4">
              <a:rPr lang="en-US" smtClean="0"/>
              <a:t>December 24, 2013</a:t>
            </a:fld>
            <a:endParaRPr lang="en-US" dirty="0"/>
          </a:p>
        </p:txBody>
      </p:sp>
      <p:sp>
        <p:nvSpPr>
          <p:cNvPr id="5" name="Footer Placeholder 4"/>
          <p:cNvSpPr>
            <a:spLocks noGrp="1"/>
          </p:cNvSpPr>
          <p:nvPr>
            <p:ph type="ftr" sz="quarter" idx="11"/>
          </p:nvPr>
        </p:nvSpPr>
        <p:spPr/>
        <p:txBody>
          <a:bodyPr/>
          <a:lstStyle/>
          <a:p>
            <a:r>
              <a:rPr lang="en-US" smtClean="0"/>
              <a:t>VX-170</a:t>
            </a:r>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7503D6-E769-7744-85C3-8C0C6E08AB55}" type="datetime4">
              <a:rPr lang="en-US" smtClean="0"/>
              <a:t>December 24, 2013</a:t>
            </a:fld>
            <a:endParaRPr lang="en-US" dirty="0"/>
          </a:p>
        </p:txBody>
      </p:sp>
      <p:sp>
        <p:nvSpPr>
          <p:cNvPr id="5" name="Footer Placeholder 4"/>
          <p:cNvSpPr>
            <a:spLocks noGrp="1"/>
          </p:cNvSpPr>
          <p:nvPr>
            <p:ph type="ftr" sz="quarter" idx="11"/>
          </p:nvPr>
        </p:nvSpPr>
        <p:spPr/>
        <p:txBody>
          <a:bodyPr/>
          <a:lstStyle/>
          <a:p>
            <a:r>
              <a:rPr lang="en-US" smtClean="0"/>
              <a:t>VX-170</a:t>
            </a:r>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9F0A6C62-17FA-F745-829F-4CC0C2E721D4}" type="datetime4">
              <a:rPr lang="en-US" smtClean="0"/>
              <a:t>December 24, 2013</a:t>
            </a:fld>
            <a:endParaRPr lang="en-US" dirty="0"/>
          </a:p>
        </p:txBody>
      </p:sp>
      <p:sp>
        <p:nvSpPr>
          <p:cNvPr id="8" name="Slide Number Placeholder 7"/>
          <p:cNvSpPr>
            <a:spLocks noGrp="1"/>
          </p:cNvSpPr>
          <p:nvPr>
            <p:ph type="sldNum" sz="quarter" idx="11"/>
          </p:nvPr>
        </p:nvSpPr>
        <p:spPr/>
        <p:txBody>
          <a:bodyPr/>
          <a:lstStyle/>
          <a:p>
            <a:fld id="{F38DF745-7D3F-47F4-83A3-874385CFAA69}" type="slidenum">
              <a:rPr lang="en-US" smtClean="0"/>
              <a:pPr/>
              <a:t>‹#›</a:t>
            </a:fld>
            <a:endParaRPr lang="en-US" dirty="0"/>
          </a:p>
        </p:txBody>
      </p:sp>
      <p:sp>
        <p:nvSpPr>
          <p:cNvPr id="9" name="Footer Placeholder 8"/>
          <p:cNvSpPr>
            <a:spLocks noGrp="1"/>
          </p:cNvSpPr>
          <p:nvPr>
            <p:ph type="ftr" sz="quarter" idx="12"/>
          </p:nvPr>
        </p:nvSpPr>
        <p:spPr/>
        <p:txBody>
          <a:bodyPr/>
          <a:lstStyle/>
          <a:p>
            <a:r>
              <a:rPr lang="en-US" smtClean="0"/>
              <a:t>VX-170</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3DA9CC5-C8DD-2743-BAF7-BBC51D66D05F}" type="datetime4">
              <a:rPr lang="en-US" smtClean="0"/>
              <a:t>December 24, 2013</a:t>
            </a:fld>
            <a:endParaRPr lang="en-US" dirty="0"/>
          </a:p>
        </p:txBody>
      </p:sp>
      <p:sp>
        <p:nvSpPr>
          <p:cNvPr id="6" name="Footer Placeholder 5"/>
          <p:cNvSpPr>
            <a:spLocks noGrp="1"/>
          </p:cNvSpPr>
          <p:nvPr>
            <p:ph type="ftr" sz="quarter" idx="11"/>
          </p:nvPr>
        </p:nvSpPr>
        <p:spPr/>
        <p:txBody>
          <a:bodyPr/>
          <a:lstStyle/>
          <a:p>
            <a:r>
              <a:rPr lang="en-US" smtClean="0"/>
              <a:t>VX-170</a:t>
            </a:r>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78AA8C7-1E1B-E741-9A2C-6DDD4CD0A86C}" type="datetime4">
              <a:rPr lang="en-US" smtClean="0"/>
              <a:t>December 24, 2013</a:t>
            </a:fld>
            <a:endParaRPr lang="en-US" dirty="0"/>
          </a:p>
        </p:txBody>
      </p:sp>
      <p:sp>
        <p:nvSpPr>
          <p:cNvPr id="8" name="Footer Placeholder 7"/>
          <p:cNvSpPr>
            <a:spLocks noGrp="1"/>
          </p:cNvSpPr>
          <p:nvPr>
            <p:ph type="ftr" sz="quarter" idx="11"/>
          </p:nvPr>
        </p:nvSpPr>
        <p:spPr/>
        <p:txBody>
          <a:bodyPr/>
          <a:lstStyle/>
          <a:p>
            <a:r>
              <a:rPr lang="en-US" smtClean="0"/>
              <a:t>VX-170</a:t>
            </a:r>
            <a:endParaRPr lang="en-US" dirty="0"/>
          </a:p>
        </p:txBody>
      </p:sp>
      <p:sp>
        <p:nvSpPr>
          <p:cNvPr id="9" name="Slide Number Placeholder 8"/>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C5D56E-E4AB-0A42-94D7-19F96BA19C94}" type="datetime4">
              <a:rPr lang="en-US" smtClean="0"/>
              <a:t>December 24, 2013</a:t>
            </a:fld>
            <a:endParaRPr lang="en-US" dirty="0"/>
          </a:p>
        </p:txBody>
      </p:sp>
      <p:sp>
        <p:nvSpPr>
          <p:cNvPr id="4" name="Footer Placeholder 3"/>
          <p:cNvSpPr>
            <a:spLocks noGrp="1"/>
          </p:cNvSpPr>
          <p:nvPr>
            <p:ph type="ftr" sz="quarter" idx="11"/>
          </p:nvPr>
        </p:nvSpPr>
        <p:spPr/>
        <p:txBody>
          <a:bodyPr/>
          <a:lstStyle/>
          <a:p>
            <a:r>
              <a:rPr lang="en-US" smtClean="0"/>
              <a:t>VX-170</a:t>
            </a:r>
            <a:endParaRPr lang="en-US" dirty="0"/>
          </a:p>
        </p:txBody>
      </p:sp>
      <p:sp>
        <p:nvSpPr>
          <p:cNvPr id="5" name="Slide Number Placeholder 4"/>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5EB278-9A53-CF4F-BF29-9BB84012F72D}" type="datetime4">
              <a:rPr lang="en-US" smtClean="0"/>
              <a:t>December 24, 2013</a:t>
            </a:fld>
            <a:endParaRPr lang="en-US" dirty="0"/>
          </a:p>
        </p:txBody>
      </p:sp>
      <p:sp>
        <p:nvSpPr>
          <p:cNvPr id="3" name="Footer Placeholder 2"/>
          <p:cNvSpPr>
            <a:spLocks noGrp="1"/>
          </p:cNvSpPr>
          <p:nvPr>
            <p:ph type="ftr" sz="quarter" idx="11"/>
          </p:nvPr>
        </p:nvSpPr>
        <p:spPr/>
        <p:txBody>
          <a:bodyPr/>
          <a:lstStyle/>
          <a:p>
            <a:r>
              <a:rPr lang="en-US" smtClean="0"/>
              <a:t>VX-170</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23C20C-25B0-E44F-99CD-46F58602A684}" type="datetime4">
              <a:rPr lang="en-US" smtClean="0"/>
              <a:t>December 24, 2013</a:t>
            </a:fld>
            <a:endParaRPr lang="en-US" dirty="0"/>
          </a:p>
        </p:txBody>
      </p:sp>
      <p:sp>
        <p:nvSpPr>
          <p:cNvPr id="6" name="Footer Placeholder 5"/>
          <p:cNvSpPr>
            <a:spLocks noGrp="1"/>
          </p:cNvSpPr>
          <p:nvPr>
            <p:ph type="ftr" sz="quarter" idx="11"/>
          </p:nvPr>
        </p:nvSpPr>
        <p:spPr/>
        <p:txBody>
          <a:bodyPr/>
          <a:lstStyle/>
          <a:p>
            <a:r>
              <a:rPr lang="en-US" smtClean="0"/>
              <a:t>VX-170</a:t>
            </a:r>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373A9A-8296-174A-B7BA-CACED4B16223}" type="datetime4">
              <a:rPr lang="en-US" smtClean="0"/>
              <a:t>December 24, 2013</a:t>
            </a:fld>
            <a:endParaRPr lang="en-US" dirty="0"/>
          </a:p>
        </p:txBody>
      </p:sp>
      <p:sp>
        <p:nvSpPr>
          <p:cNvPr id="6" name="Footer Placeholder 5"/>
          <p:cNvSpPr>
            <a:spLocks noGrp="1"/>
          </p:cNvSpPr>
          <p:nvPr>
            <p:ph type="ftr" sz="quarter" idx="11"/>
          </p:nvPr>
        </p:nvSpPr>
        <p:spPr/>
        <p:txBody>
          <a:bodyPr/>
          <a:lstStyle/>
          <a:p>
            <a:r>
              <a:rPr lang="en-US" smtClean="0"/>
              <a:t>VX-170</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9D3D0D0B-8433-9D46-B2D2-BB680BFCFD22}" type="datetime4">
              <a:rPr lang="en-US" smtClean="0"/>
              <a:t>December 24, 2013</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r>
              <a:rPr lang="en-US" smtClean="0"/>
              <a:t>VX-170</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F38DF745-7D3F-47F4-83A3-874385CFAA69}" type="slidenum">
              <a:rPr lang="en-US" smtClean="0"/>
              <a:pPr/>
              <a:t>‹#›</a:t>
            </a:fld>
            <a:endParaRPr lang="en-US" dirty="0"/>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hyperlink" Target="mailto:pcook@sjgov.org" TargetMode="External"/><Relationship Id="rId5" Type="http://schemas.openxmlformats.org/officeDocument/2006/relationships/hyperlink" Target="mailto:david@cevol.org"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82496" y="1029139"/>
            <a:ext cx="5471919" cy="5078313"/>
          </a:xfrm>
          <a:prstGeom prst="rect">
            <a:avLst/>
          </a:prstGeom>
          <a:noFill/>
        </p:spPr>
        <p:txBody>
          <a:bodyPr wrap="square" rtlCol="0">
            <a:spAutoFit/>
          </a:bodyPr>
          <a:lstStyle/>
          <a:p>
            <a:r>
              <a:rPr lang="en-US" dirty="0"/>
              <a:t>This is one in a series of presentations intended to teach healthcare professionals, volunteers and others how to operate pre-programmed Amateur Radio equipment found at healthcare facilities in San Joaquin County.</a:t>
            </a:r>
          </a:p>
          <a:p>
            <a:r>
              <a:rPr lang="en-US" dirty="0"/>
              <a:t> </a:t>
            </a:r>
          </a:p>
          <a:p>
            <a:r>
              <a:rPr lang="en-US" dirty="0"/>
              <a:t>It is intended to provide basic “how-to” information and is not a full course in radio operation.</a:t>
            </a:r>
          </a:p>
          <a:p>
            <a:r>
              <a:rPr lang="en-US" dirty="0"/>
              <a:t> </a:t>
            </a:r>
          </a:p>
          <a:p>
            <a:r>
              <a:rPr lang="en-US" dirty="0"/>
              <a:t>This presentation was provided by the San Joaquin County Emergency Medical Services Agency for the members of the San Joaquin Operational Area Healthcare Coalition.  Funding was provided by the 2012/13 Hospital Preparedness Program (HPP) Grant.</a:t>
            </a:r>
          </a:p>
          <a:p>
            <a:r>
              <a:rPr lang="en-US" dirty="0"/>
              <a:t> </a:t>
            </a:r>
          </a:p>
          <a:p>
            <a:r>
              <a:rPr lang="en-US" dirty="0"/>
              <a:t>Models covered: VX-170, FT-270, FT-60, TM-V7A, TM-G707, TM-D710A.</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6" name="Footer Placeholder 4"/>
          <p:cNvSpPr>
            <a:spLocks noGrp="1"/>
          </p:cNvSpPr>
          <p:nvPr>
            <p:ph type="ftr" sz="quarter" idx="11"/>
          </p:nvPr>
        </p:nvSpPr>
        <p:spPr>
          <a:xfrm>
            <a:off x="457200" y="6492875"/>
            <a:ext cx="3429000" cy="283845"/>
          </a:xfrm>
        </p:spPr>
        <p:txBody>
          <a:bodyPr/>
          <a:lstStyle/>
          <a:p>
            <a:r>
              <a:rPr lang="en-US" dirty="0" smtClean="0"/>
              <a:t>VX-170</a:t>
            </a:r>
            <a:endParaRPr lang="en-US" dirty="0"/>
          </a:p>
        </p:txBody>
      </p:sp>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0688" y="171292"/>
            <a:ext cx="8820912" cy="700115"/>
          </a:xfrm>
          <a:prstGeom prst="rect">
            <a:avLst/>
          </a:prstGeom>
        </p:spPr>
      </p:pic>
    </p:spTree>
    <p:extLst>
      <p:ext uri="{BB962C8B-B14F-4D97-AF65-F5344CB8AC3E}">
        <p14:creationId xmlns:p14="http://schemas.microsoft.com/office/powerpoint/2010/main" val="682605644"/>
      </p:ext>
    </p:extLst>
  </p:cSld>
  <p:clrMapOvr>
    <a:masterClrMapping/>
  </p:clrMapOvr>
  <mc:AlternateContent xmlns:mc="http://schemas.openxmlformats.org/markup-compatibility/2006" xmlns:p14="http://schemas.microsoft.com/office/powerpoint/2010/main">
    <mc:Choice Requires="p14">
      <p:transition p14:dur="0" advTm="23901"/>
    </mc:Choice>
    <mc:Fallback xmlns="">
      <p:transition xmlns:p14="http://schemas.microsoft.com/office/powerpoint/2010/main" advTm="23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to Select</a:t>
            </a:r>
            <a:br>
              <a:rPr lang="en-US" dirty="0" smtClean="0"/>
            </a:br>
            <a:r>
              <a:rPr lang="en-US" dirty="0" smtClean="0"/>
              <a:t>a MEMORY channel</a:t>
            </a:r>
            <a:endParaRPr lang="en-US" dirty="0"/>
          </a:p>
        </p:txBody>
      </p:sp>
      <p:sp>
        <p:nvSpPr>
          <p:cNvPr id="3" name="Content Placeholder 2"/>
          <p:cNvSpPr>
            <a:spLocks noGrp="1"/>
          </p:cNvSpPr>
          <p:nvPr>
            <p:ph idx="1"/>
          </p:nvPr>
        </p:nvSpPr>
        <p:spPr/>
        <p:txBody>
          <a:bodyPr>
            <a:normAutofit lnSpcReduction="10000"/>
          </a:bodyPr>
          <a:lstStyle/>
          <a:p>
            <a:r>
              <a:rPr lang="en-US" dirty="0" smtClean="0"/>
              <a:t>In Memory Mode, channels are selected by turning the tuning knob. Clockwise increases the channel number while counter-clockwise rotation decreases the channel number.</a:t>
            </a:r>
          </a:p>
          <a:p>
            <a:r>
              <a:rPr lang="en-US" dirty="0" smtClean="0"/>
              <a:t>Our PRIMARY CHANNEL is Channel 22, labeled SJC2. This is where our scheduled drills and exercises take place unless you are notified otherwise.</a:t>
            </a:r>
          </a:p>
          <a:p>
            <a:r>
              <a:rPr lang="en-US" dirty="0" smtClean="0"/>
              <a:t>Our BACKUP CHANNEL is Channel 24, labeled SJC4. We use Channel 23, labeled SJC3 and Channel 21, labeled SJC1 as our additional backup channels.</a:t>
            </a:r>
          </a:p>
          <a:p>
            <a:r>
              <a:rPr lang="en-US" dirty="0" smtClean="0"/>
              <a:t>If you don’t hear Net Control on Channel 22 SJC2, try the other two channels and switch back-and-forth until you find us. In a major emergency, we may be on another channel. Listen for Net Control using the call sign K6EMS.</a:t>
            </a:r>
          </a:p>
          <a:p>
            <a:endParaRPr lang="en-US" dirty="0" smtClean="0"/>
          </a:p>
        </p:txBody>
      </p:sp>
      <p:sp>
        <p:nvSpPr>
          <p:cNvPr id="4" name="Footer Placeholder 3"/>
          <p:cNvSpPr>
            <a:spLocks noGrp="1"/>
          </p:cNvSpPr>
          <p:nvPr>
            <p:ph type="ftr" sz="quarter" idx="11"/>
          </p:nvPr>
        </p:nvSpPr>
        <p:spPr/>
        <p:txBody>
          <a:bodyPr/>
          <a:lstStyle/>
          <a:p>
            <a:r>
              <a:rPr lang="en-US" smtClean="0"/>
              <a:t>VX-170</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03123" y="228600"/>
            <a:ext cx="1151354" cy="1184771"/>
          </a:xfrm>
          <a:prstGeom prst="rect">
            <a:avLst/>
          </a:prstGeom>
        </p:spPr>
      </p:pic>
    </p:spTree>
    <p:extLst>
      <p:ext uri="{BB962C8B-B14F-4D97-AF65-F5344CB8AC3E}">
        <p14:creationId xmlns:p14="http://schemas.microsoft.com/office/powerpoint/2010/main" val="3835638878"/>
      </p:ext>
    </p:extLst>
  </p:cSld>
  <p:clrMapOvr>
    <a:masterClrMapping/>
  </p:clrMapOvr>
  <mc:AlternateContent xmlns:mc="http://schemas.openxmlformats.org/markup-compatibility/2006" xmlns:p14="http://schemas.microsoft.com/office/powerpoint/2010/main">
    <mc:Choice Requires="p14">
      <p:transition spd="slow" p14:dur="2000" advTm="41442"/>
    </mc:Choice>
    <mc:Fallback xmlns="">
      <p:transition xmlns:p14="http://schemas.microsoft.com/office/powerpoint/2010/main" spd="slow" advTm="41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to </a:t>
            </a:r>
            <a:br>
              <a:rPr lang="en-US" dirty="0" smtClean="0"/>
            </a:br>
            <a:r>
              <a:rPr lang="en-US" dirty="0" smtClean="0"/>
              <a:t>LOCK THE RADIO</a:t>
            </a:r>
            <a:endParaRPr lang="en-US" dirty="0"/>
          </a:p>
        </p:txBody>
      </p:sp>
      <p:sp>
        <p:nvSpPr>
          <p:cNvPr id="3" name="Content Placeholder 2"/>
          <p:cNvSpPr>
            <a:spLocks noGrp="1"/>
          </p:cNvSpPr>
          <p:nvPr>
            <p:ph sz="half" idx="1"/>
          </p:nvPr>
        </p:nvSpPr>
        <p:spPr>
          <a:xfrm>
            <a:off x="457200" y="1574800"/>
            <a:ext cx="4465320" cy="4525963"/>
          </a:xfrm>
        </p:spPr>
        <p:txBody>
          <a:bodyPr>
            <a:normAutofit/>
          </a:bodyPr>
          <a:lstStyle/>
          <a:p>
            <a:r>
              <a:rPr lang="en-US" dirty="0" smtClean="0"/>
              <a:t>Locking the radio prevents accidental changes.</a:t>
            </a:r>
          </a:p>
          <a:p>
            <a:r>
              <a:rPr lang="en-US" dirty="0" smtClean="0"/>
              <a:t>Lock the radio by holding the “6” key until the lock icon appears.</a:t>
            </a:r>
          </a:p>
          <a:p>
            <a:r>
              <a:rPr lang="en-US" dirty="0" smtClean="0"/>
              <a:t>Unlock the radio by holding the “6” key until the lock icon disappears.</a:t>
            </a:r>
          </a:p>
        </p:txBody>
      </p:sp>
      <p:pic>
        <p:nvPicPr>
          <p:cNvPr id="6" name="Content Placeholder 5" descr="IMG_8417.jpg"/>
          <p:cNvPicPr>
            <a:picLocks noGrp="1" noChangeAspect="1"/>
          </p:cNvPicPr>
          <p:nvPr>
            <p:ph sz="half" idx="2"/>
          </p:nvPr>
        </p:nvPicPr>
        <p:blipFill rotWithShape="1">
          <a:blip r:embed="rId5" cstate="email">
            <a:extLst>
              <a:ext uri="{28A0092B-C50C-407E-A947-70E740481C1C}">
                <a14:useLocalDpi xmlns:a14="http://schemas.microsoft.com/office/drawing/2010/main" val="0"/>
              </a:ext>
            </a:extLst>
          </a:blip>
          <a:srcRect l="42062" r="3378"/>
          <a:stretch/>
        </p:blipFill>
        <p:spPr/>
      </p:pic>
      <p:sp>
        <p:nvSpPr>
          <p:cNvPr id="4" name="Footer Placeholder 3"/>
          <p:cNvSpPr>
            <a:spLocks noGrp="1"/>
          </p:cNvSpPr>
          <p:nvPr>
            <p:ph type="ftr" sz="quarter" idx="11"/>
          </p:nvPr>
        </p:nvSpPr>
        <p:spPr/>
        <p:txBody>
          <a:bodyPr/>
          <a:lstStyle/>
          <a:p>
            <a:r>
              <a:rPr lang="en-US" smtClean="0"/>
              <a:t>VX-170</a:t>
            </a:r>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603123" y="228600"/>
            <a:ext cx="1151354" cy="1184771"/>
          </a:xfrm>
          <a:prstGeom prst="rect">
            <a:avLst/>
          </a:prstGeom>
        </p:spPr>
      </p:pic>
    </p:spTree>
    <p:extLst>
      <p:ext uri="{BB962C8B-B14F-4D97-AF65-F5344CB8AC3E}">
        <p14:creationId xmlns:p14="http://schemas.microsoft.com/office/powerpoint/2010/main" val="2380682407"/>
      </p:ext>
    </p:extLst>
  </p:cSld>
  <p:clrMapOvr>
    <a:masterClrMapping/>
  </p:clrMapOvr>
  <mc:AlternateContent xmlns:mc="http://schemas.openxmlformats.org/markup-compatibility/2006" xmlns:p14="http://schemas.microsoft.com/office/powerpoint/2010/main">
    <mc:Choice Requires="p14">
      <p:transition spd="slow" p14:dur="2000" advTm="31770"/>
    </mc:Choice>
    <mc:Fallback xmlns="">
      <p:transition xmlns:p14="http://schemas.microsoft.com/office/powerpoint/2010/main" spd="slow" advTm="31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WIRES Warning</a:t>
            </a:r>
            <a:endParaRPr lang="en-US" dirty="0"/>
          </a:p>
        </p:txBody>
      </p:sp>
      <p:sp>
        <p:nvSpPr>
          <p:cNvPr id="3" name="Content Placeholder 2"/>
          <p:cNvSpPr>
            <a:spLocks noGrp="1"/>
          </p:cNvSpPr>
          <p:nvPr>
            <p:ph sz="half" idx="1"/>
          </p:nvPr>
        </p:nvSpPr>
        <p:spPr>
          <a:xfrm>
            <a:off x="457200" y="1574800"/>
            <a:ext cx="4465320" cy="4525963"/>
          </a:xfrm>
        </p:spPr>
        <p:txBody>
          <a:bodyPr>
            <a:noAutofit/>
          </a:bodyPr>
          <a:lstStyle/>
          <a:p>
            <a:r>
              <a:rPr lang="en-US" sz="1600" dirty="0" smtClean="0"/>
              <a:t>Yaesu radios have a feature that can cause trouble. It is called WIRES and is supposed to be used to link radios together.</a:t>
            </a:r>
          </a:p>
          <a:p>
            <a:r>
              <a:rPr lang="en-US" sz="1600" dirty="0" smtClean="0"/>
              <a:t>More often it causes problems.</a:t>
            </a:r>
          </a:p>
          <a:p>
            <a:r>
              <a:rPr lang="en-US" sz="1600" dirty="0" smtClean="0"/>
              <a:t>If someone says your first words are cut off, that they hear a touchtone before you speak or that “you </a:t>
            </a:r>
            <a:r>
              <a:rPr lang="en-US" sz="1600" smtClean="0"/>
              <a:t>have WIRES </a:t>
            </a:r>
            <a:r>
              <a:rPr lang="en-US" sz="1600" dirty="0" smtClean="0"/>
              <a:t>turned on” then turn it off.</a:t>
            </a:r>
            <a:endParaRPr lang="en-US" sz="1600" dirty="0"/>
          </a:p>
          <a:p>
            <a:r>
              <a:rPr lang="en-US" sz="1600" dirty="0" smtClean="0"/>
              <a:t>WIRES is turned on and off by a quick press of the zero key. Notice the WIRES icon when turned on.</a:t>
            </a:r>
          </a:p>
          <a:p>
            <a:r>
              <a:rPr lang="en-US" sz="1600" dirty="0" smtClean="0"/>
              <a:t>Lock radio to present accidents!</a:t>
            </a:r>
            <a:endParaRPr lang="en-US" sz="1600" dirty="0"/>
          </a:p>
        </p:txBody>
      </p:sp>
      <p:pic>
        <p:nvPicPr>
          <p:cNvPr id="5" name="Content Placeholder 4" descr="IMG_8421.jpg"/>
          <p:cNvPicPr>
            <a:picLocks noGrp="1" noChangeAspect="1"/>
          </p:cNvPicPr>
          <p:nvPr>
            <p:ph sz="half" idx="2"/>
          </p:nvPr>
        </p:nvPicPr>
        <p:blipFill>
          <a:blip r:embed="rId5" cstate="email">
            <a:extLst>
              <a:ext uri="{28A0092B-C50C-407E-A947-70E740481C1C}">
                <a14:useLocalDpi xmlns:a14="http://schemas.microsoft.com/office/drawing/2010/main" val="0"/>
              </a:ext>
            </a:extLst>
          </a:blip>
          <a:srcRect l="22720" r="22720"/>
          <a:stretch>
            <a:fillRect/>
          </a:stretch>
        </p:blipFill>
        <p:spPr/>
      </p:pic>
      <p:sp>
        <p:nvSpPr>
          <p:cNvPr id="4" name="Footer Placeholder 3"/>
          <p:cNvSpPr>
            <a:spLocks noGrp="1"/>
          </p:cNvSpPr>
          <p:nvPr>
            <p:ph type="ftr" sz="quarter" idx="11"/>
          </p:nvPr>
        </p:nvSpPr>
        <p:spPr/>
        <p:txBody>
          <a:bodyPr/>
          <a:lstStyle/>
          <a:p>
            <a:r>
              <a:rPr lang="en-US" smtClean="0"/>
              <a:t>VX-170</a:t>
            </a:r>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603123" y="228600"/>
            <a:ext cx="1151354" cy="1184771"/>
          </a:xfrm>
          <a:prstGeom prst="rect">
            <a:avLst/>
          </a:prstGeom>
        </p:spPr>
      </p:pic>
    </p:spTree>
    <p:extLst>
      <p:ext uri="{BB962C8B-B14F-4D97-AF65-F5344CB8AC3E}">
        <p14:creationId xmlns:p14="http://schemas.microsoft.com/office/powerpoint/2010/main" val="3149940305"/>
      </p:ext>
    </p:extLst>
  </p:cSld>
  <p:clrMapOvr>
    <a:masterClrMapping/>
  </p:clrMapOvr>
  <mc:AlternateContent xmlns:mc="http://schemas.openxmlformats.org/markup-compatibility/2006" xmlns:p14="http://schemas.microsoft.com/office/powerpoint/2010/main">
    <mc:Choice Requires="p14">
      <p:transition spd="slow" p14:dur="2000" advTm="41001"/>
    </mc:Choice>
    <mc:Fallback xmlns="">
      <p:transition xmlns:p14="http://schemas.microsoft.com/office/powerpoint/2010/main" spd="slow" advTm="41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READY TO COMMUNICATE</a:t>
            </a:r>
            <a:endParaRPr lang="en-US" dirty="0"/>
          </a:p>
        </p:txBody>
      </p:sp>
      <p:sp>
        <p:nvSpPr>
          <p:cNvPr id="3" name="Content Placeholder 2"/>
          <p:cNvSpPr>
            <a:spLocks noGrp="1"/>
          </p:cNvSpPr>
          <p:nvPr>
            <p:ph sz="half" idx="1"/>
          </p:nvPr>
        </p:nvSpPr>
        <p:spPr>
          <a:xfrm>
            <a:off x="457200" y="1574800"/>
            <a:ext cx="4465320" cy="4525963"/>
          </a:xfrm>
        </p:spPr>
        <p:txBody>
          <a:bodyPr>
            <a:normAutofit fontScale="62500" lnSpcReduction="20000"/>
          </a:bodyPr>
          <a:lstStyle/>
          <a:p>
            <a:r>
              <a:rPr lang="en-US" dirty="0" smtClean="0"/>
              <a:t>This radio is ready to transmit on Channel 22 SJC2 except for one thing: It isn’t locked. Press and hold the “6” key to lock the radio.</a:t>
            </a:r>
          </a:p>
          <a:p>
            <a:r>
              <a:rPr lang="en-US" dirty="0" smtClean="0"/>
              <a:t>To transmit: </a:t>
            </a:r>
          </a:p>
          <a:p>
            <a:r>
              <a:rPr lang="en-US" dirty="0" smtClean="0"/>
              <a:t>Press and hold the push-to-talk switch on the side of the the radio. Release the push-to-talk switch to listen.</a:t>
            </a:r>
          </a:p>
          <a:p>
            <a:r>
              <a:rPr lang="en-US" dirty="0" smtClean="0"/>
              <a:t>Wait two seconds before speaking to avoid being cut-off.</a:t>
            </a:r>
            <a:endParaRPr lang="en-US" dirty="0"/>
          </a:p>
          <a:p>
            <a:r>
              <a:rPr lang="en-US" dirty="0" smtClean="0"/>
              <a:t>Hold the microphone about two inches away from your mouth. Talk across the microphone – not directly into it.</a:t>
            </a:r>
          </a:p>
          <a:p>
            <a:r>
              <a:rPr lang="en-US" dirty="0" smtClean="0"/>
              <a:t>Speak in a normal tone of voice.</a:t>
            </a:r>
            <a:endParaRPr lang="en-US" dirty="0"/>
          </a:p>
        </p:txBody>
      </p:sp>
      <p:pic>
        <p:nvPicPr>
          <p:cNvPr id="4" name="Content Placeholder 3" descr="IMG_8423.jpg"/>
          <p:cNvPicPr>
            <a:picLocks noGrp="1" noChangeAspect="1"/>
          </p:cNvPicPr>
          <p:nvPr>
            <p:ph sz="half" idx="2"/>
          </p:nvPr>
        </p:nvPicPr>
        <p:blipFill rotWithShape="1">
          <a:blip r:embed="rId5" cstate="email">
            <a:extLst>
              <a:ext uri="{28A0092B-C50C-407E-A947-70E740481C1C}">
                <a14:useLocalDpi xmlns:a14="http://schemas.microsoft.com/office/drawing/2010/main" val="0"/>
              </a:ext>
            </a:extLst>
          </a:blip>
          <a:srcRect l="22720" r="10091" b="56187"/>
          <a:stretch/>
        </p:blipFill>
        <p:spPr>
          <a:xfrm>
            <a:off x="4922520" y="1574800"/>
            <a:ext cx="4053840" cy="1982991"/>
          </a:xfrm>
        </p:spPr>
      </p:pic>
      <p:sp>
        <p:nvSpPr>
          <p:cNvPr id="5" name="Footer Placeholder 4"/>
          <p:cNvSpPr>
            <a:spLocks noGrp="1"/>
          </p:cNvSpPr>
          <p:nvPr>
            <p:ph type="ftr" sz="quarter" idx="11"/>
          </p:nvPr>
        </p:nvSpPr>
        <p:spPr/>
        <p:txBody>
          <a:bodyPr/>
          <a:lstStyle/>
          <a:p>
            <a:r>
              <a:rPr lang="en-US" smtClean="0"/>
              <a:t>VX-170</a:t>
            </a:r>
            <a:endParaRPr lang="en-US" dirty="0"/>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603123" y="228600"/>
            <a:ext cx="1151354" cy="1184771"/>
          </a:xfrm>
          <a:prstGeom prst="rect">
            <a:avLst/>
          </a:prstGeom>
        </p:spPr>
      </p:pic>
    </p:spTree>
    <p:extLst>
      <p:ext uri="{BB962C8B-B14F-4D97-AF65-F5344CB8AC3E}">
        <p14:creationId xmlns:p14="http://schemas.microsoft.com/office/powerpoint/2010/main" val="2073899692"/>
      </p:ext>
    </p:extLst>
  </p:cSld>
  <p:clrMapOvr>
    <a:masterClrMapping/>
  </p:clrMapOvr>
  <mc:AlternateContent xmlns:mc="http://schemas.openxmlformats.org/markup-compatibility/2006" xmlns:p14="http://schemas.microsoft.com/office/powerpoint/2010/main">
    <mc:Choice Requires="p14">
      <p:transition spd="slow" p14:dur="2000" advTm="38634"/>
    </mc:Choice>
    <mc:Fallback xmlns="">
      <p:transition xmlns:p14="http://schemas.microsoft.com/office/powerpoint/2010/main" spd="slow" advTm="38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TO Communicate</a:t>
            </a:r>
            <a:endParaRPr lang="en-US" dirty="0"/>
          </a:p>
        </p:txBody>
      </p:sp>
      <p:sp>
        <p:nvSpPr>
          <p:cNvPr id="4" name="Content Placeholder 3"/>
          <p:cNvSpPr>
            <a:spLocks noGrp="1"/>
          </p:cNvSpPr>
          <p:nvPr>
            <p:ph idx="1"/>
          </p:nvPr>
        </p:nvSpPr>
        <p:spPr/>
        <p:txBody>
          <a:bodyPr/>
          <a:lstStyle/>
          <a:p>
            <a:r>
              <a:rPr lang="en-US" dirty="0" smtClean="0"/>
              <a:t>USE PLAIN LANGUAGE and if you don’t understand something, ASK. No “radio talk” during emergencies or our drills.</a:t>
            </a:r>
          </a:p>
          <a:p>
            <a:r>
              <a:rPr lang="en-US" dirty="0" smtClean="0"/>
              <a:t>When one station finishes speaking and releases the push-to-talk switch, you will usually hear some sort of “beep” called a courtesy tone. That indicates the other station has completed its transmission.</a:t>
            </a:r>
          </a:p>
          <a:p>
            <a:r>
              <a:rPr lang="en-US" dirty="0" smtClean="0"/>
              <a:t>The best way to learn is by listening.</a:t>
            </a:r>
          </a:p>
          <a:p>
            <a:r>
              <a:rPr lang="en-US" dirty="0" smtClean="0"/>
              <a:t>Don’t be “mic shy.” Hams are a friendly group and want to talk to you. Mistakes are expected.</a:t>
            </a:r>
          </a:p>
          <a:p>
            <a:r>
              <a:rPr lang="en-US" dirty="0" smtClean="0"/>
              <a:t>SJC22 (“The Tracy Repeater”) is a good place to start.</a:t>
            </a:r>
            <a:endParaRPr lang="en-US" dirty="0"/>
          </a:p>
        </p:txBody>
      </p:sp>
      <p:sp>
        <p:nvSpPr>
          <p:cNvPr id="3" name="Footer Placeholder 2"/>
          <p:cNvSpPr>
            <a:spLocks noGrp="1"/>
          </p:cNvSpPr>
          <p:nvPr>
            <p:ph type="ftr" sz="quarter" idx="11"/>
          </p:nvPr>
        </p:nvSpPr>
        <p:spPr/>
        <p:txBody>
          <a:bodyPr/>
          <a:lstStyle/>
          <a:p>
            <a:r>
              <a:rPr lang="en-US" smtClean="0"/>
              <a:t>VX-170</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03123" y="228600"/>
            <a:ext cx="1151354" cy="1184771"/>
          </a:xfrm>
          <a:prstGeom prst="rect">
            <a:avLst/>
          </a:prstGeom>
        </p:spPr>
      </p:pic>
    </p:spTree>
    <p:extLst>
      <p:ext uri="{BB962C8B-B14F-4D97-AF65-F5344CB8AC3E}">
        <p14:creationId xmlns:p14="http://schemas.microsoft.com/office/powerpoint/2010/main" val="1942277509"/>
      </p:ext>
    </p:extLst>
  </p:cSld>
  <p:clrMapOvr>
    <a:masterClrMapping/>
  </p:clrMapOvr>
  <mc:AlternateContent xmlns:mc="http://schemas.openxmlformats.org/markup-compatibility/2006" xmlns:p14="http://schemas.microsoft.com/office/powerpoint/2010/main">
    <mc:Choice Requires="p14">
      <p:transition spd="slow" p14:dur="2000" advTm="45075"/>
    </mc:Choice>
    <mc:Fallback xmlns="">
      <p:transition xmlns:p14="http://schemas.microsoft.com/office/powerpoint/2010/main" spd="slow" advTm="45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something goes wrong</a:t>
            </a:r>
            <a:endParaRPr lang="en-US" dirty="0"/>
          </a:p>
        </p:txBody>
      </p:sp>
      <p:sp>
        <p:nvSpPr>
          <p:cNvPr id="3" name="Content Placeholder 2"/>
          <p:cNvSpPr>
            <a:spLocks noGrp="1"/>
          </p:cNvSpPr>
          <p:nvPr>
            <p:ph idx="1"/>
          </p:nvPr>
        </p:nvSpPr>
        <p:spPr/>
        <p:txBody>
          <a:bodyPr/>
          <a:lstStyle/>
          <a:p>
            <a:r>
              <a:rPr lang="en-US" dirty="0" smtClean="0"/>
              <a:t>If the radio does not turn on, it’s probably the battery.</a:t>
            </a:r>
          </a:p>
          <a:p>
            <a:r>
              <a:rPr lang="en-US" dirty="0" smtClean="0"/>
              <a:t>Radio is on, but no sound. The volume is probably too low.</a:t>
            </a:r>
          </a:p>
          <a:p>
            <a:r>
              <a:rPr lang="en-US" dirty="0" smtClean="0"/>
              <a:t>Radio hears but does not contact other stations. There is a possibility you are transmitting on the wrong channel.</a:t>
            </a:r>
          </a:p>
          <a:p>
            <a:r>
              <a:rPr lang="en-US" dirty="0" smtClean="0"/>
              <a:t>If you have problems, ask another Ham or call for technical support.</a:t>
            </a:r>
            <a:endParaRPr lang="en-US" dirty="0"/>
          </a:p>
        </p:txBody>
      </p:sp>
      <p:sp>
        <p:nvSpPr>
          <p:cNvPr id="4" name="Footer Placeholder 3"/>
          <p:cNvSpPr>
            <a:spLocks noGrp="1"/>
          </p:cNvSpPr>
          <p:nvPr>
            <p:ph type="ftr" sz="quarter" idx="11"/>
          </p:nvPr>
        </p:nvSpPr>
        <p:spPr/>
        <p:txBody>
          <a:bodyPr/>
          <a:lstStyle/>
          <a:p>
            <a:r>
              <a:rPr lang="en-US" smtClean="0"/>
              <a:t>VX-170</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03123" y="228600"/>
            <a:ext cx="1151354" cy="1184771"/>
          </a:xfrm>
          <a:prstGeom prst="rect">
            <a:avLst/>
          </a:prstGeom>
        </p:spPr>
      </p:pic>
    </p:spTree>
    <p:extLst>
      <p:ext uri="{BB962C8B-B14F-4D97-AF65-F5344CB8AC3E}">
        <p14:creationId xmlns:p14="http://schemas.microsoft.com/office/powerpoint/2010/main" val="2150031099"/>
      </p:ext>
    </p:extLst>
  </p:cSld>
  <p:clrMapOvr>
    <a:masterClrMapping/>
  </p:clrMapOvr>
  <mc:AlternateContent xmlns:mc="http://schemas.openxmlformats.org/markup-compatibility/2006" xmlns:p14="http://schemas.microsoft.com/office/powerpoint/2010/main">
    <mc:Choice Requires="p14">
      <p:transition spd="slow" p14:dur="2000" advTm="22127"/>
    </mc:Choice>
    <mc:Fallback xmlns="">
      <p:transition xmlns:p14="http://schemas.microsoft.com/office/powerpoint/2010/main" spd="slow" advTm="22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do:	</a:t>
            </a:r>
            <a:endParaRPr lang="en-US" dirty="0"/>
          </a:p>
        </p:txBody>
      </p:sp>
      <p:sp>
        <p:nvSpPr>
          <p:cNvPr id="4" name="Content Placeholder 3"/>
          <p:cNvSpPr>
            <a:spLocks noGrp="1"/>
          </p:cNvSpPr>
          <p:nvPr>
            <p:ph sz="half" idx="1"/>
          </p:nvPr>
        </p:nvSpPr>
        <p:spPr>
          <a:xfrm>
            <a:off x="457200" y="1574800"/>
            <a:ext cx="3831782" cy="4525963"/>
          </a:xfrm>
        </p:spPr>
        <p:txBody>
          <a:bodyPr>
            <a:normAutofit fontScale="92500" lnSpcReduction="10000"/>
          </a:bodyPr>
          <a:lstStyle/>
          <a:p>
            <a:pPr marL="514350" indent="-514350">
              <a:buAutoNum type="arabicPeriod"/>
            </a:pPr>
            <a:r>
              <a:rPr lang="en-US" dirty="0" smtClean="0"/>
              <a:t>Turn the power on.</a:t>
            </a:r>
          </a:p>
          <a:p>
            <a:pPr marL="514350" indent="-514350">
              <a:buAutoNum type="arabicPeriod"/>
            </a:pPr>
            <a:r>
              <a:rPr lang="en-US" dirty="0" smtClean="0"/>
              <a:t>Press MR to confirm Memory mode.</a:t>
            </a:r>
          </a:p>
          <a:p>
            <a:pPr marL="514350" indent="-514350">
              <a:buAutoNum type="arabicPeriod"/>
            </a:pPr>
            <a:r>
              <a:rPr lang="en-US" dirty="0" smtClean="0"/>
              <a:t>Make sure a channel name appears. If not, press MR again.</a:t>
            </a:r>
          </a:p>
          <a:p>
            <a:pPr marL="514350" indent="-514350">
              <a:buAutoNum type="arabicPeriod"/>
            </a:pPr>
            <a:r>
              <a:rPr lang="en-US" dirty="0" smtClean="0"/>
              <a:t>Use the Tuning knob to select a channel.</a:t>
            </a:r>
            <a:endParaRPr lang="en-US" dirty="0"/>
          </a:p>
        </p:txBody>
      </p:sp>
      <p:sp>
        <p:nvSpPr>
          <p:cNvPr id="5" name="Content Placeholder 4"/>
          <p:cNvSpPr>
            <a:spLocks noGrp="1"/>
          </p:cNvSpPr>
          <p:nvPr>
            <p:ph sz="half" idx="2"/>
          </p:nvPr>
        </p:nvSpPr>
        <p:spPr>
          <a:xfrm>
            <a:off x="4749174" y="1574800"/>
            <a:ext cx="3632826" cy="4525963"/>
          </a:xfrm>
        </p:spPr>
        <p:txBody>
          <a:bodyPr>
            <a:normAutofit fontScale="92500" lnSpcReduction="10000"/>
          </a:bodyPr>
          <a:lstStyle/>
          <a:p>
            <a:r>
              <a:rPr lang="en-US" dirty="0" smtClean="0"/>
              <a:t>5. If necessary, lock/unlock the radio using the “6” key.</a:t>
            </a:r>
          </a:p>
          <a:p>
            <a:r>
              <a:rPr lang="en-US" dirty="0" smtClean="0"/>
              <a:t>6. Channel 22 SJC2 is our primary channel.</a:t>
            </a:r>
          </a:p>
          <a:p>
            <a:r>
              <a:rPr lang="en-US" dirty="0"/>
              <a:t>7</a:t>
            </a:r>
            <a:r>
              <a:rPr lang="en-US" dirty="0" smtClean="0"/>
              <a:t>. Channel 24 SJC4 is our backup channel.</a:t>
            </a:r>
          </a:p>
          <a:p>
            <a:r>
              <a:rPr lang="en-US" dirty="0"/>
              <a:t>8</a:t>
            </a:r>
            <a:r>
              <a:rPr lang="en-US" dirty="0" smtClean="0"/>
              <a:t>. Channels 23 SJC3 and 21 SJC1 are the alternates.</a:t>
            </a:r>
          </a:p>
        </p:txBody>
      </p:sp>
      <p:sp>
        <p:nvSpPr>
          <p:cNvPr id="3" name="Footer Placeholder 2"/>
          <p:cNvSpPr>
            <a:spLocks noGrp="1"/>
          </p:cNvSpPr>
          <p:nvPr>
            <p:ph type="ftr" sz="quarter" idx="11"/>
          </p:nvPr>
        </p:nvSpPr>
        <p:spPr/>
        <p:txBody>
          <a:bodyPr/>
          <a:lstStyle/>
          <a:p>
            <a:r>
              <a:rPr lang="en-US" smtClean="0"/>
              <a:t>VX-170</a:t>
            </a:r>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03123" y="228600"/>
            <a:ext cx="1151354" cy="1184771"/>
          </a:xfrm>
          <a:prstGeom prst="rect">
            <a:avLst/>
          </a:prstGeom>
        </p:spPr>
      </p:pic>
    </p:spTree>
    <p:extLst>
      <p:ext uri="{BB962C8B-B14F-4D97-AF65-F5344CB8AC3E}">
        <p14:creationId xmlns:p14="http://schemas.microsoft.com/office/powerpoint/2010/main" val="1801594195"/>
      </p:ext>
    </p:extLst>
  </p:cSld>
  <p:clrMapOvr>
    <a:masterClrMapping/>
  </p:clrMapOvr>
  <mc:AlternateContent xmlns:mc="http://schemas.openxmlformats.org/markup-compatibility/2006" xmlns:p14="http://schemas.microsoft.com/office/powerpoint/2010/main">
    <mc:Choice Requires="p14">
      <p:transition spd="slow" p14:dur="2000" advTm="43790"/>
    </mc:Choice>
    <mc:Fallback xmlns="">
      <p:transition xmlns:p14="http://schemas.microsoft.com/office/powerpoint/2010/main" spd="slow" advTm="43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 radio is fun</a:t>
            </a:r>
            <a:endParaRPr lang="en-US" dirty="0"/>
          </a:p>
        </p:txBody>
      </p:sp>
      <p:sp>
        <p:nvSpPr>
          <p:cNvPr id="3" name="Content Placeholder 2"/>
          <p:cNvSpPr>
            <a:spLocks noGrp="1"/>
          </p:cNvSpPr>
          <p:nvPr>
            <p:ph sz="half" idx="1"/>
          </p:nvPr>
        </p:nvSpPr>
        <p:spPr>
          <a:xfrm>
            <a:off x="457200" y="1574800"/>
            <a:ext cx="3850190" cy="4525963"/>
          </a:xfrm>
        </p:spPr>
        <p:txBody>
          <a:bodyPr>
            <a:normAutofit fontScale="92500" lnSpcReduction="10000"/>
          </a:bodyPr>
          <a:lstStyle/>
          <a:p>
            <a:r>
              <a:rPr lang="en-US" dirty="0" smtClean="0"/>
              <a:t>Amateur Radio is not just for emergencies. You are licensed to talk anytime, all over the world.</a:t>
            </a:r>
          </a:p>
          <a:p>
            <a:r>
              <a:rPr lang="en-US" dirty="0" smtClean="0"/>
              <a:t>There are four Amateur Radio clubs in San Joaquin County.</a:t>
            </a:r>
          </a:p>
          <a:p>
            <a:r>
              <a:rPr lang="en-US" dirty="0" smtClean="0"/>
              <a:t>There are non-emergency training nets every week. </a:t>
            </a:r>
            <a:endParaRPr lang="en-US" dirty="0"/>
          </a:p>
        </p:txBody>
      </p:sp>
      <p:sp>
        <p:nvSpPr>
          <p:cNvPr id="4" name="Content Placeholder 3"/>
          <p:cNvSpPr>
            <a:spLocks noGrp="1"/>
          </p:cNvSpPr>
          <p:nvPr>
            <p:ph sz="half" idx="2"/>
          </p:nvPr>
        </p:nvSpPr>
        <p:spPr>
          <a:xfrm>
            <a:off x="4693951" y="1574800"/>
            <a:ext cx="3688049" cy="4525963"/>
          </a:xfrm>
        </p:spPr>
        <p:txBody>
          <a:bodyPr>
            <a:normAutofit fontScale="92500" lnSpcReduction="10000"/>
          </a:bodyPr>
          <a:lstStyle/>
          <a:p>
            <a:r>
              <a:rPr lang="en-US" dirty="0" smtClean="0"/>
              <a:t>Learn more:</a:t>
            </a:r>
          </a:p>
          <a:p>
            <a:r>
              <a:rPr lang="en-US" dirty="0" smtClean="0"/>
              <a:t>n5fdl.com for general SJC information</a:t>
            </a:r>
          </a:p>
          <a:p>
            <a:r>
              <a:rPr lang="en-US" dirty="0" smtClean="0"/>
              <a:t>hamcram.org for licensing and upgrade information</a:t>
            </a:r>
          </a:p>
          <a:p>
            <a:r>
              <a:rPr lang="en-US" dirty="0" smtClean="0"/>
              <a:t>arrl.org for all about ham radio</a:t>
            </a:r>
            <a:endParaRPr lang="en-US" dirty="0"/>
          </a:p>
        </p:txBody>
      </p:sp>
      <p:sp>
        <p:nvSpPr>
          <p:cNvPr id="5" name="Footer Placeholder 4"/>
          <p:cNvSpPr>
            <a:spLocks noGrp="1"/>
          </p:cNvSpPr>
          <p:nvPr>
            <p:ph type="ftr" sz="quarter" idx="11"/>
          </p:nvPr>
        </p:nvSpPr>
        <p:spPr/>
        <p:txBody>
          <a:bodyPr/>
          <a:lstStyle/>
          <a:p>
            <a:r>
              <a:rPr lang="en-US" smtClean="0"/>
              <a:t>VX-170</a:t>
            </a:r>
            <a:endParaRPr lang="en-US" dirty="0"/>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03123" y="228600"/>
            <a:ext cx="1151354" cy="1184771"/>
          </a:xfrm>
          <a:prstGeom prst="rect">
            <a:avLst/>
          </a:prstGeom>
        </p:spPr>
      </p:pic>
    </p:spTree>
    <p:extLst>
      <p:ext uri="{BB962C8B-B14F-4D97-AF65-F5344CB8AC3E}">
        <p14:creationId xmlns:p14="http://schemas.microsoft.com/office/powerpoint/2010/main" val="175232434"/>
      </p:ext>
    </p:extLst>
  </p:cSld>
  <p:clrMapOvr>
    <a:masterClrMapping/>
  </p:clrMapOvr>
  <mc:AlternateContent xmlns:mc="http://schemas.openxmlformats.org/markup-compatibility/2006" xmlns:p14="http://schemas.microsoft.com/office/powerpoint/2010/main">
    <mc:Choice Requires="p14">
      <p:transition spd="slow" p14:dur="2000" advTm="30471"/>
    </mc:Choice>
    <mc:Fallback xmlns="">
      <p:transition xmlns:p14="http://schemas.microsoft.com/office/powerpoint/2010/main" spd="slow" advTm="30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For additional information, please contact:</a:t>
            </a:r>
          </a:p>
          <a:p>
            <a:r>
              <a:rPr lang="en-US" dirty="0" smtClean="0"/>
              <a:t>David Coursey </a:t>
            </a:r>
            <a:r>
              <a:rPr lang="en-US" dirty="0" smtClean="0"/>
              <a:t>N5FDL </a:t>
            </a:r>
            <a:r>
              <a:rPr lang="en-US" dirty="0" smtClean="0">
                <a:hlinkClick r:id="rId5"/>
              </a:rPr>
              <a:t>david@cevol.org</a:t>
            </a:r>
            <a:r>
              <a:rPr lang="en-US" dirty="0" smtClean="0"/>
              <a:t> 209-740-7515</a:t>
            </a:r>
          </a:p>
          <a:p>
            <a:r>
              <a:rPr lang="en-US" dirty="0" smtClean="0"/>
              <a:t>Phil Cook KI6OAG (SJC EMS) </a:t>
            </a:r>
            <a:r>
              <a:rPr lang="en-US" dirty="0" smtClean="0">
                <a:hlinkClick r:id="rId6"/>
              </a:rPr>
              <a:t>pcook@sjgov.org</a:t>
            </a:r>
            <a:r>
              <a:rPr lang="en-US" dirty="0" smtClean="0"/>
              <a:t> </a:t>
            </a:r>
            <a:br>
              <a:rPr lang="en-US" dirty="0" smtClean="0"/>
            </a:br>
            <a:r>
              <a:rPr lang="en-US" dirty="0" smtClean="0"/>
              <a:t>209-468-6818</a:t>
            </a:r>
            <a:endParaRPr lang="en-US" dirty="0"/>
          </a:p>
        </p:txBody>
      </p:sp>
      <p:sp>
        <p:nvSpPr>
          <p:cNvPr id="4" name="Footer Placeholder 3"/>
          <p:cNvSpPr>
            <a:spLocks noGrp="1"/>
          </p:cNvSpPr>
          <p:nvPr>
            <p:ph type="ftr" sz="quarter" idx="11"/>
          </p:nvPr>
        </p:nvSpPr>
        <p:spPr/>
        <p:txBody>
          <a:bodyPr/>
          <a:lstStyle/>
          <a:p>
            <a:r>
              <a:rPr lang="en-US" smtClean="0"/>
              <a:t>VX-170</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pic>
        <p:nvPicPr>
          <p:cNvPr id="6" name="Picture 5"/>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603123" y="228600"/>
            <a:ext cx="1151354" cy="1184771"/>
          </a:xfrm>
          <a:prstGeom prst="rect">
            <a:avLst/>
          </a:prstGeom>
        </p:spPr>
      </p:pic>
    </p:spTree>
    <p:extLst>
      <p:ext uri="{BB962C8B-B14F-4D97-AF65-F5344CB8AC3E}">
        <p14:creationId xmlns:p14="http://schemas.microsoft.com/office/powerpoint/2010/main" val="3701187122"/>
      </p:ext>
    </p:extLst>
  </p:cSld>
  <p:clrMapOvr>
    <a:masterClrMapping/>
  </p:clrMapOvr>
  <mc:AlternateContent xmlns:mc="http://schemas.openxmlformats.org/markup-compatibility/2006" xmlns:p14="http://schemas.microsoft.com/office/powerpoint/2010/main">
    <mc:Choice Requires="p14">
      <p:transition spd="slow" p14:dur="2000" advTm="15561"/>
    </mc:Choice>
    <mc:Fallback xmlns="">
      <p:transition xmlns:p14="http://schemas.microsoft.com/office/powerpoint/2010/main" spd="slow" advTm="15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Radio</a:t>
            </a:r>
            <a:br>
              <a:rPr lang="en-US" dirty="0" smtClean="0"/>
            </a:br>
            <a:r>
              <a:rPr lang="en-US" dirty="0" smtClean="0"/>
              <a:t>OPERATION	</a:t>
            </a:r>
            <a:endParaRPr lang="en-US" dirty="0"/>
          </a:p>
        </p:txBody>
      </p:sp>
      <p:sp>
        <p:nvSpPr>
          <p:cNvPr id="3" name="Subtitle 2"/>
          <p:cNvSpPr>
            <a:spLocks noGrp="1"/>
          </p:cNvSpPr>
          <p:nvPr>
            <p:ph type="subTitle" idx="1"/>
          </p:nvPr>
        </p:nvSpPr>
        <p:spPr/>
        <p:txBody>
          <a:bodyPr/>
          <a:lstStyle/>
          <a:p>
            <a:r>
              <a:rPr lang="en-US" dirty="0" smtClean="0"/>
              <a:t>How to operate your facility’s</a:t>
            </a:r>
            <a:br>
              <a:rPr lang="en-US" dirty="0" smtClean="0"/>
            </a:br>
            <a:r>
              <a:rPr lang="en-US" dirty="0" smtClean="0"/>
              <a:t>ham radio equipment</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5" name="Footer Placeholder 4"/>
          <p:cNvSpPr>
            <a:spLocks noGrp="1"/>
          </p:cNvSpPr>
          <p:nvPr>
            <p:ph type="ftr" sz="quarter" idx="11"/>
          </p:nvPr>
        </p:nvSpPr>
        <p:spPr>
          <a:xfrm>
            <a:off x="457200" y="6492875"/>
            <a:ext cx="3429000" cy="283845"/>
          </a:xfrm>
        </p:spPr>
        <p:txBody>
          <a:bodyPr/>
          <a:lstStyle/>
          <a:p>
            <a:r>
              <a:rPr lang="en-US" dirty="0" smtClean="0"/>
              <a:t>VX-170</a:t>
            </a:r>
            <a:endParaRPr lang="en-US" dirty="0"/>
          </a:p>
        </p:txBody>
      </p:sp>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03123" y="228600"/>
            <a:ext cx="1151354" cy="1184771"/>
          </a:xfrm>
          <a:prstGeom prst="rect">
            <a:avLst/>
          </a:prstGeom>
        </p:spPr>
      </p:pic>
    </p:spTree>
    <p:extLst>
      <p:ext uri="{BB962C8B-B14F-4D97-AF65-F5344CB8AC3E}">
        <p14:creationId xmlns:p14="http://schemas.microsoft.com/office/powerpoint/2010/main" val="4223356212"/>
      </p:ext>
    </p:extLst>
  </p:cSld>
  <p:clrMapOvr>
    <a:masterClrMapping/>
  </p:clrMapOvr>
  <mc:AlternateContent xmlns:mc="http://schemas.openxmlformats.org/markup-compatibility/2006" xmlns:p14="http://schemas.microsoft.com/office/powerpoint/2010/main">
    <mc:Choice Requires="p14">
      <p:transition spd="slow" p14:dur="2000" advTm="19767"/>
    </mc:Choice>
    <mc:Fallback xmlns="">
      <p:transition xmlns:p14="http://schemas.microsoft.com/office/powerpoint/2010/main" spd="slow" advTm="19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dirty="0" smtClean="0"/>
              <a:t>Handheld Amateur Radio VHF Transmitter/Receiver </a:t>
            </a:r>
            <a:endParaRPr lang="en-US" dirty="0"/>
          </a:p>
        </p:txBody>
      </p:sp>
      <p:sp>
        <p:nvSpPr>
          <p:cNvPr id="4" name="Title 3"/>
          <p:cNvSpPr>
            <a:spLocks noGrp="1"/>
          </p:cNvSpPr>
          <p:nvPr>
            <p:ph type="title"/>
          </p:nvPr>
        </p:nvSpPr>
        <p:spPr/>
        <p:txBody>
          <a:bodyPr/>
          <a:lstStyle/>
          <a:p>
            <a:r>
              <a:rPr lang="en-US" dirty="0" smtClean="0"/>
              <a:t>Yaesu vx-170</a:t>
            </a:r>
            <a:endParaRPr lang="en-US" dirty="0"/>
          </a:p>
        </p:txBody>
      </p:sp>
      <p:pic>
        <p:nvPicPr>
          <p:cNvPr id="11" name="Picture Placeholder 10" descr="IMG_8426.jpg"/>
          <p:cNvPicPr>
            <a:picLocks noGrp="1" noChangeAspect="1"/>
          </p:cNvPicPr>
          <p:nvPr>
            <p:ph type="pic" idx="1"/>
          </p:nvPr>
        </p:nvPicPr>
        <p:blipFill rotWithShape="1">
          <a:blip r:embed="rId5" cstate="email">
            <a:extLst>
              <a:ext uri="{28A0092B-C50C-407E-A947-70E740481C1C}">
                <a14:useLocalDpi xmlns:a14="http://schemas.microsoft.com/office/drawing/2010/main" val="0"/>
              </a:ext>
            </a:extLst>
          </a:blip>
          <a:srcRect l="-73784" r="-73784"/>
          <a:stretch/>
        </p:blipFill>
        <p:spPr>
          <a:xfrm>
            <a:off x="0" y="0"/>
            <a:ext cx="9001125" cy="4846638"/>
          </a:xfrm>
        </p:spPr>
      </p:pic>
      <p:sp>
        <p:nvSpPr>
          <p:cNvPr id="5" name="Footer Placeholder 4"/>
          <p:cNvSpPr>
            <a:spLocks noGrp="1"/>
          </p:cNvSpPr>
          <p:nvPr>
            <p:ph type="ftr" sz="quarter" idx="11"/>
          </p:nvPr>
        </p:nvSpPr>
        <p:spPr/>
        <p:txBody>
          <a:bodyPr/>
          <a:lstStyle/>
          <a:p>
            <a:r>
              <a:rPr lang="en-US" dirty="0" smtClean="0"/>
              <a:t>VX-170</a:t>
            </a:r>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23413018"/>
      </p:ext>
    </p:extLst>
  </p:cSld>
  <p:clrMapOvr>
    <a:masterClrMapping/>
  </p:clrMapOvr>
  <mc:AlternateContent xmlns:mc="http://schemas.openxmlformats.org/markup-compatibility/2006" xmlns:p14="http://schemas.microsoft.com/office/powerpoint/2010/main">
    <mc:Choice Requires="p14">
      <p:transition spd="slow" p14:dur="2000" advTm="29988"/>
    </mc:Choice>
    <mc:Fallback xmlns="">
      <p:transition xmlns:p14="http://schemas.microsoft.com/office/powerpoint/2010/main" spd="slow" advTm="29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sz="half" idx="1"/>
          </p:nvPr>
        </p:nvSpPr>
        <p:spPr>
          <a:xfrm>
            <a:off x="457200" y="1574800"/>
            <a:ext cx="3960636" cy="4525963"/>
          </a:xfrm>
        </p:spPr>
        <p:txBody>
          <a:bodyPr>
            <a:normAutofit/>
          </a:bodyPr>
          <a:lstStyle/>
          <a:p>
            <a:r>
              <a:rPr lang="en-US" dirty="0" smtClean="0"/>
              <a:t>Familiarize you with operating the radio.</a:t>
            </a:r>
          </a:p>
          <a:p>
            <a:r>
              <a:rPr lang="en-US" dirty="0" smtClean="0"/>
              <a:t>Provide you a “just-in-time” training slide deck to refer to.</a:t>
            </a:r>
          </a:p>
          <a:p>
            <a:r>
              <a:rPr lang="en-US" dirty="0" smtClean="0"/>
              <a:t>Improved/easier communication</a:t>
            </a:r>
            <a:endParaRPr lang="en-US" dirty="0"/>
          </a:p>
        </p:txBody>
      </p:sp>
      <p:sp>
        <p:nvSpPr>
          <p:cNvPr id="4" name="Content Placeholder 3"/>
          <p:cNvSpPr>
            <a:spLocks noGrp="1"/>
          </p:cNvSpPr>
          <p:nvPr>
            <p:ph sz="half" idx="2"/>
          </p:nvPr>
        </p:nvSpPr>
        <p:spPr>
          <a:xfrm>
            <a:off x="4785989" y="1574800"/>
            <a:ext cx="3596011" cy="4525963"/>
          </a:xfrm>
        </p:spPr>
        <p:txBody>
          <a:bodyPr>
            <a:normAutofit/>
          </a:bodyPr>
          <a:lstStyle/>
          <a:p>
            <a:r>
              <a:rPr lang="en-US" dirty="0" smtClean="0"/>
              <a:t>Three tasks:</a:t>
            </a:r>
          </a:p>
          <a:p>
            <a:pPr marL="514350" indent="-514350">
              <a:buAutoNum type="arabicPeriod"/>
            </a:pPr>
            <a:r>
              <a:rPr lang="en-US" dirty="0" smtClean="0"/>
              <a:t>Turning radio on and off</a:t>
            </a:r>
          </a:p>
          <a:p>
            <a:pPr marL="514350" indent="-514350">
              <a:buAutoNum type="arabicPeriod"/>
            </a:pPr>
            <a:r>
              <a:rPr lang="en-US" dirty="0" smtClean="0"/>
              <a:t>Setting controls and selecting channels</a:t>
            </a:r>
          </a:p>
          <a:p>
            <a:pPr marL="514350" indent="-514350">
              <a:buAutoNum type="arabicPeriod"/>
            </a:pPr>
            <a:r>
              <a:rPr lang="en-US" dirty="0" smtClean="0"/>
              <a:t>Talking on the correct channe</a:t>
            </a:r>
            <a:r>
              <a:rPr lang="en-US" dirty="0"/>
              <a:t>l</a:t>
            </a:r>
            <a:endParaRPr lang="en-US" dirty="0" smtClean="0"/>
          </a:p>
        </p:txBody>
      </p:sp>
      <p:sp>
        <p:nvSpPr>
          <p:cNvPr id="6" name="Footer Placeholder 5"/>
          <p:cNvSpPr>
            <a:spLocks noGrp="1"/>
          </p:cNvSpPr>
          <p:nvPr>
            <p:ph type="ftr" sz="quarter" idx="11"/>
          </p:nvPr>
        </p:nvSpPr>
        <p:spPr/>
        <p:txBody>
          <a:bodyPr/>
          <a:lstStyle/>
          <a:p>
            <a:r>
              <a:rPr lang="en-US" smtClean="0"/>
              <a:t>VX-170</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03123" y="228600"/>
            <a:ext cx="1151354" cy="1184771"/>
          </a:xfrm>
          <a:prstGeom prst="rect">
            <a:avLst/>
          </a:prstGeom>
        </p:spPr>
      </p:pic>
    </p:spTree>
    <p:extLst>
      <p:ext uri="{BB962C8B-B14F-4D97-AF65-F5344CB8AC3E}">
        <p14:creationId xmlns:p14="http://schemas.microsoft.com/office/powerpoint/2010/main" val="1732807664"/>
      </p:ext>
    </p:extLst>
  </p:cSld>
  <p:clrMapOvr>
    <a:masterClrMapping/>
  </p:clrMapOvr>
  <mc:AlternateContent xmlns:mc="http://schemas.openxmlformats.org/markup-compatibility/2006" xmlns:p14="http://schemas.microsoft.com/office/powerpoint/2010/main">
    <mc:Choice Requires="p14">
      <p:transition spd="slow" p14:dur="2000" advTm="21954"/>
    </mc:Choice>
    <mc:Fallback xmlns="">
      <p:transition xmlns:p14="http://schemas.microsoft.com/office/powerpoint/2010/main" spd="slow" advTm="21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to turn on the radio</a:t>
            </a:r>
            <a:endParaRPr lang="en-US" dirty="0"/>
          </a:p>
        </p:txBody>
      </p:sp>
      <p:sp>
        <p:nvSpPr>
          <p:cNvPr id="5" name="Content Placeholder 4"/>
          <p:cNvSpPr>
            <a:spLocks noGrp="1"/>
          </p:cNvSpPr>
          <p:nvPr>
            <p:ph sz="half" idx="1"/>
          </p:nvPr>
        </p:nvSpPr>
        <p:spPr>
          <a:xfrm>
            <a:off x="457200" y="1574800"/>
            <a:ext cx="4465320" cy="4525963"/>
          </a:xfrm>
        </p:spPr>
        <p:txBody>
          <a:bodyPr/>
          <a:lstStyle/>
          <a:p>
            <a:r>
              <a:rPr lang="en-US" dirty="0" smtClean="0"/>
              <a:t>The Power Knob is inside the Tuning knob.</a:t>
            </a:r>
          </a:p>
          <a:p>
            <a:r>
              <a:rPr lang="en-US" dirty="0" smtClean="0"/>
              <a:t>Battery Voltage appears.</a:t>
            </a:r>
          </a:p>
          <a:p>
            <a:r>
              <a:rPr lang="en-US" dirty="0" smtClean="0"/>
              <a:t>Tones are heard and used to set volume.</a:t>
            </a:r>
          </a:p>
          <a:p>
            <a:r>
              <a:rPr lang="en-US" dirty="0" smtClean="0"/>
              <a:t>The word “Memory” may appear.</a:t>
            </a:r>
            <a:endParaRPr lang="en-US" dirty="0"/>
          </a:p>
        </p:txBody>
      </p:sp>
      <p:pic>
        <p:nvPicPr>
          <p:cNvPr id="7" name="Content Placeholder 6" descr="IMG_8400.jpg"/>
          <p:cNvPicPr>
            <a:picLocks noGrp="1" noChangeAspect="1"/>
          </p:cNvPicPr>
          <p:nvPr>
            <p:ph sz="half" idx="2"/>
          </p:nvPr>
        </p:nvPicPr>
        <p:blipFill rotWithShape="1">
          <a:blip r:embed="rId5" cstate="email">
            <a:extLst>
              <a:ext uri="{28A0092B-C50C-407E-A947-70E740481C1C}">
                <a14:useLocalDpi xmlns:a14="http://schemas.microsoft.com/office/drawing/2010/main" val="0"/>
              </a:ext>
            </a:extLst>
          </a:blip>
          <a:srcRect l="26005" t="1" r="11545" b="-19909"/>
          <a:stretch/>
        </p:blipFill>
        <p:spPr/>
      </p:pic>
      <p:sp>
        <p:nvSpPr>
          <p:cNvPr id="3" name="Footer Placeholder 2"/>
          <p:cNvSpPr>
            <a:spLocks noGrp="1"/>
          </p:cNvSpPr>
          <p:nvPr>
            <p:ph type="ftr" sz="quarter" idx="11"/>
          </p:nvPr>
        </p:nvSpPr>
        <p:spPr/>
        <p:txBody>
          <a:bodyPr/>
          <a:lstStyle/>
          <a:p>
            <a:r>
              <a:rPr lang="en-US" smtClean="0"/>
              <a:t>VX-170</a:t>
            </a:r>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603123" y="228600"/>
            <a:ext cx="1151354" cy="1184771"/>
          </a:xfrm>
          <a:prstGeom prst="rect">
            <a:avLst/>
          </a:prstGeom>
        </p:spPr>
      </p:pic>
    </p:spTree>
    <p:extLst>
      <p:ext uri="{BB962C8B-B14F-4D97-AF65-F5344CB8AC3E}">
        <p14:creationId xmlns:p14="http://schemas.microsoft.com/office/powerpoint/2010/main" val="4202921162"/>
      </p:ext>
    </p:extLst>
  </p:cSld>
  <p:clrMapOvr>
    <a:masterClrMapping/>
  </p:clrMapOvr>
  <mc:AlternateContent xmlns:mc="http://schemas.openxmlformats.org/markup-compatibility/2006" xmlns:p14="http://schemas.microsoft.com/office/powerpoint/2010/main">
    <mc:Choice Requires="p14">
      <p:transition spd="slow" p14:dur="2000" advTm="33221"/>
    </mc:Choice>
    <mc:Fallback xmlns="">
      <p:transition xmlns:p14="http://schemas.microsoft.com/office/powerpoint/2010/main" spd="slow" advTm="3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MODE</a:t>
            </a:r>
            <a:endParaRPr lang="en-US" dirty="0"/>
          </a:p>
        </p:txBody>
      </p:sp>
      <p:sp>
        <p:nvSpPr>
          <p:cNvPr id="3" name="Content Placeholder 2"/>
          <p:cNvSpPr>
            <a:spLocks noGrp="1"/>
          </p:cNvSpPr>
          <p:nvPr>
            <p:ph sz="half" idx="1"/>
          </p:nvPr>
        </p:nvSpPr>
        <p:spPr>
          <a:xfrm>
            <a:off x="457200" y="1574800"/>
            <a:ext cx="4465320" cy="4525963"/>
          </a:xfrm>
        </p:spPr>
        <p:txBody>
          <a:bodyPr>
            <a:normAutofit lnSpcReduction="10000"/>
          </a:bodyPr>
          <a:lstStyle/>
          <a:p>
            <a:r>
              <a:rPr lang="en-US" dirty="0" smtClean="0"/>
              <a:t>The radio has two tuning modes. In MEMORY MODE there is a channel name and number on the display.</a:t>
            </a:r>
          </a:p>
          <a:p>
            <a:r>
              <a:rPr lang="en-US" dirty="0" smtClean="0"/>
              <a:t>Tuning knob changes the channel name and number.</a:t>
            </a:r>
          </a:p>
          <a:p>
            <a:r>
              <a:rPr lang="en-US" dirty="0" smtClean="0"/>
              <a:t>We only use MEMORY MODE.</a:t>
            </a:r>
          </a:p>
          <a:p>
            <a:endParaRPr lang="en-US" dirty="0"/>
          </a:p>
        </p:txBody>
      </p:sp>
      <p:pic>
        <p:nvPicPr>
          <p:cNvPr id="14" name="Content Placeholder 13" descr="IMG_8301-6.jpg"/>
          <p:cNvPicPr>
            <a:picLocks noGrp="1" noChangeAspect="1"/>
          </p:cNvPicPr>
          <p:nvPr>
            <p:ph sz="half" idx="2"/>
          </p:nvPr>
        </p:nvPicPr>
        <p:blipFill>
          <a:blip r:embed="rId5" cstate="email">
            <a:extLst>
              <a:ext uri="{28A0092B-C50C-407E-A947-70E740481C1C}">
                <a14:useLocalDpi xmlns:a14="http://schemas.microsoft.com/office/drawing/2010/main" val="0"/>
              </a:ext>
            </a:extLst>
          </a:blip>
          <a:srcRect l="1502" r="1502"/>
          <a:stretch>
            <a:fillRect/>
          </a:stretch>
        </p:blipFill>
        <p:spPr/>
      </p:pic>
      <p:sp>
        <p:nvSpPr>
          <p:cNvPr id="4" name="Footer Placeholder 3"/>
          <p:cNvSpPr>
            <a:spLocks noGrp="1"/>
          </p:cNvSpPr>
          <p:nvPr>
            <p:ph type="ftr" sz="quarter" idx="11"/>
          </p:nvPr>
        </p:nvSpPr>
        <p:spPr/>
        <p:txBody>
          <a:bodyPr/>
          <a:lstStyle/>
          <a:p>
            <a:r>
              <a:rPr lang="en-US" smtClean="0"/>
              <a:t>VX-170</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603123" y="228600"/>
            <a:ext cx="1151354" cy="1184771"/>
          </a:xfrm>
          <a:prstGeom prst="rect">
            <a:avLst/>
          </a:prstGeom>
        </p:spPr>
      </p:pic>
    </p:spTree>
    <p:extLst>
      <p:ext uri="{BB962C8B-B14F-4D97-AF65-F5344CB8AC3E}">
        <p14:creationId xmlns:p14="http://schemas.microsoft.com/office/powerpoint/2010/main" val="2721437301"/>
      </p:ext>
    </p:extLst>
  </p:cSld>
  <p:clrMapOvr>
    <a:masterClrMapping/>
  </p:clrMapOvr>
  <mc:AlternateContent xmlns:mc="http://schemas.openxmlformats.org/markup-compatibility/2006" xmlns:p14="http://schemas.microsoft.com/office/powerpoint/2010/main">
    <mc:Choice Requires="p14">
      <p:transition spd="slow" p14:dur="2000" advTm="32862"/>
    </mc:Choice>
    <mc:Fallback xmlns="">
      <p:transition xmlns:p14="http://schemas.microsoft.com/office/powerpoint/2010/main" spd="slow" advTm="32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VFO MODE</a:t>
            </a:r>
            <a:endParaRPr lang="en-US" dirty="0"/>
          </a:p>
        </p:txBody>
      </p:sp>
      <p:sp>
        <p:nvSpPr>
          <p:cNvPr id="3" name="Content Placeholder 2"/>
          <p:cNvSpPr>
            <a:spLocks noGrp="1"/>
          </p:cNvSpPr>
          <p:nvPr>
            <p:ph sz="half" idx="1"/>
          </p:nvPr>
        </p:nvSpPr>
        <p:spPr>
          <a:xfrm>
            <a:off x="457200" y="1574800"/>
            <a:ext cx="4465320" cy="4525963"/>
          </a:xfrm>
        </p:spPr>
        <p:txBody>
          <a:bodyPr>
            <a:normAutofit lnSpcReduction="10000"/>
          </a:bodyPr>
          <a:lstStyle/>
          <a:p>
            <a:r>
              <a:rPr lang="en-US" dirty="0" smtClean="0"/>
              <a:t>VFO MODE is used to change frequency only.</a:t>
            </a:r>
          </a:p>
          <a:p>
            <a:r>
              <a:rPr lang="en-US" dirty="0" smtClean="0"/>
              <a:t>Numbers appear on the display in VFO MODE and increase or decrease as you turn the tuning knob. </a:t>
            </a:r>
          </a:p>
          <a:p>
            <a:r>
              <a:rPr lang="en-US" dirty="0" smtClean="0"/>
              <a:t>We do not use VFO MODE, only MEMORY MODE.</a:t>
            </a:r>
            <a:endParaRPr lang="en-US" dirty="0"/>
          </a:p>
        </p:txBody>
      </p:sp>
      <p:pic>
        <p:nvPicPr>
          <p:cNvPr id="16" name="Content Placeholder 15" descr="IMG_8284.jpg"/>
          <p:cNvPicPr>
            <a:picLocks noGrp="1" noChangeAspect="1"/>
          </p:cNvPicPr>
          <p:nvPr>
            <p:ph sz="half" idx="2"/>
          </p:nvPr>
        </p:nvPicPr>
        <p:blipFill>
          <a:blip r:embed="rId5" cstate="email">
            <a:extLst>
              <a:ext uri="{28A0092B-C50C-407E-A947-70E740481C1C}">
                <a14:useLocalDpi xmlns:a14="http://schemas.microsoft.com/office/drawing/2010/main" val="0"/>
              </a:ext>
            </a:extLst>
          </a:blip>
          <a:srcRect l="1502" r="1502"/>
          <a:stretch>
            <a:fillRect/>
          </a:stretch>
        </p:blipFill>
        <p:spPr/>
      </p:pic>
      <p:sp>
        <p:nvSpPr>
          <p:cNvPr id="4" name="Footer Placeholder 3"/>
          <p:cNvSpPr>
            <a:spLocks noGrp="1"/>
          </p:cNvSpPr>
          <p:nvPr>
            <p:ph type="ftr" sz="quarter" idx="11"/>
          </p:nvPr>
        </p:nvSpPr>
        <p:spPr/>
        <p:txBody>
          <a:bodyPr/>
          <a:lstStyle/>
          <a:p>
            <a:r>
              <a:rPr lang="en-US" smtClean="0"/>
              <a:t>VX-170</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603123" y="228600"/>
            <a:ext cx="1151354" cy="1184771"/>
          </a:xfrm>
          <a:prstGeom prst="rect">
            <a:avLst/>
          </a:prstGeom>
        </p:spPr>
      </p:pic>
    </p:spTree>
    <p:extLst>
      <p:ext uri="{BB962C8B-B14F-4D97-AF65-F5344CB8AC3E}">
        <p14:creationId xmlns:p14="http://schemas.microsoft.com/office/powerpoint/2010/main" val="2992440480"/>
      </p:ext>
    </p:extLst>
  </p:cSld>
  <p:clrMapOvr>
    <a:masterClrMapping/>
  </p:clrMapOvr>
  <mc:AlternateContent xmlns:mc="http://schemas.openxmlformats.org/markup-compatibility/2006" xmlns:p14="http://schemas.microsoft.com/office/powerpoint/2010/main">
    <mc:Choice Requires="p14">
      <p:transition spd="slow" p14:dur="2000" advTm="32969"/>
    </mc:Choice>
    <mc:Fallback xmlns="">
      <p:transition xmlns:p14="http://schemas.microsoft.com/office/powerpoint/2010/main" spd="slow" advTm="32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to Select memory mode</a:t>
            </a:r>
            <a:endParaRPr lang="en-US" dirty="0"/>
          </a:p>
        </p:txBody>
      </p:sp>
      <p:sp>
        <p:nvSpPr>
          <p:cNvPr id="3" name="Content Placeholder 2"/>
          <p:cNvSpPr>
            <a:spLocks noGrp="1"/>
          </p:cNvSpPr>
          <p:nvPr>
            <p:ph sz="half" idx="1"/>
          </p:nvPr>
        </p:nvSpPr>
        <p:spPr>
          <a:xfrm>
            <a:off x="457201" y="1574800"/>
            <a:ext cx="3494868" cy="4525963"/>
          </a:xfrm>
        </p:spPr>
        <p:txBody>
          <a:bodyPr>
            <a:normAutofit/>
          </a:bodyPr>
          <a:lstStyle/>
          <a:p>
            <a:r>
              <a:rPr lang="en-US" dirty="0" smtClean="0"/>
              <a:t>Press the MR key to select MEMORY MODE.</a:t>
            </a:r>
          </a:p>
          <a:p>
            <a:r>
              <a:rPr lang="en-US" dirty="0" smtClean="0"/>
              <a:t>Don’t press the VFO key.</a:t>
            </a:r>
            <a:endParaRPr lang="en-US" dirty="0"/>
          </a:p>
        </p:txBody>
      </p:sp>
      <p:pic>
        <p:nvPicPr>
          <p:cNvPr id="7" name="Content Placeholder 6" descr="IMG_8284.jpg"/>
          <p:cNvPicPr>
            <a:picLocks noGrp="1" noChangeAspect="1"/>
          </p:cNvPicPr>
          <p:nvPr>
            <p:ph sz="half" idx="2"/>
          </p:nvPr>
        </p:nvPicPr>
        <p:blipFill rotWithShape="1">
          <a:blip r:embed="rId5" cstate="email">
            <a:extLst>
              <a:ext uri="{28A0092B-C50C-407E-A947-70E740481C1C}">
                <a14:useLocalDpi xmlns:a14="http://schemas.microsoft.com/office/drawing/2010/main" val="0"/>
              </a:ext>
            </a:extLst>
          </a:blip>
          <a:srcRect l="13754" t="11464" r="31181" b="8531"/>
          <a:stretch/>
        </p:blipFill>
        <p:spPr>
          <a:xfrm>
            <a:off x="3952068" y="1574800"/>
            <a:ext cx="4816071" cy="3620990"/>
          </a:xfrm>
        </p:spPr>
      </p:pic>
      <p:sp>
        <p:nvSpPr>
          <p:cNvPr id="6" name="Footer Placeholder 5"/>
          <p:cNvSpPr>
            <a:spLocks noGrp="1"/>
          </p:cNvSpPr>
          <p:nvPr>
            <p:ph type="ftr" sz="quarter" idx="11"/>
          </p:nvPr>
        </p:nvSpPr>
        <p:spPr/>
        <p:txBody>
          <a:bodyPr/>
          <a:lstStyle/>
          <a:p>
            <a:r>
              <a:rPr lang="en-US" smtClean="0"/>
              <a:t>VX-170</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603123" y="228600"/>
            <a:ext cx="1151354" cy="1184771"/>
          </a:xfrm>
          <a:prstGeom prst="rect">
            <a:avLst/>
          </a:prstGeom>
        </p:spPr>
      </p:pic>
    </p:spTree>
    <p:extLst>
      <p:ext uri="{BB962C8B-B14F-4D97-AF65-F5344CB8AC3E}">
        <p14:creationId xmlns:p14="http://schemas.microsoft.com/office/powerpoint/2010/main" val="1326867163"/>
      </p:ext>
    </p:extLst>
  </p:cSld>
  <p:clrMapOvr>
    <a:masterClrMapping/>
  </p:clrMapOvr>
  <mc:AlternateContent xmlns:mc="http://schemas.openxmlformats.org/markup-compatibility/2006" xmlns:p14="http://schemas.microsoft.com/office/powerpoint/2010/main">
    <mc:Choice Requires="p14">
      <p:transition spd="slow" p14:dur="2000" advTm="45109"/>
    </mc:Choice>
    <mc:Fallback xmlns="">
      <p:transition xmlns:p14="http://schemas.microsoft.com/office/powerpoint/2010/main" spd="slow" advTm="45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MEMORY channels work</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Every hospital radio is programmed alike. The memory channels are the same in all of them. Each memory channel has a name as well as a channel number, always the same on all radios.</a:t>
            </a:r>
          </a:p>
          <a:p>
            <a:r>
              <a:rPr lang="en-US" dirty="0" smtClean="0"/>
              <a:t>Memory channels 21-50 are programmed into your radio and are the ONLY memory channels we use for emergency communications. Not all of the channels will be programmed.</a:t>
            </a:r>
          </a:p>
          <a:p>
            <a:r>
              <a:rPr lang="en-US" dirty="0" smtClean="0"/>
              <a:t>Each channel also has a name:</a:t>
            </a:r>
          </a:p>
          <a:p>
            <a:r>
              <a:rPr lang="en-US" dirty="0" smtClean="0"/>
              <a:t>SJC1 – SJC15 are in Memory Channels 21-35. These are the main channels for our county. Each is a different repeater and most cover the entire county when used at your facility.</a:t>
            </a:r>
          </a:p>
          <a:p>
            <a:r>
              <a:rPr lang="en-US" dirty="0" smtClean="0"/>
              <a:t>The other channels may be used in specific circumstances and you will be directed use them when appropriate.</a:t>
            </a:r>
          </a:p>
          <a:p>
            <a:r>
              <a:rPr lang="en-US" dirty="0" smtClean="0"/>
              <a:t>Download a frequency list at n5fdl.com.</a:t>
            </a:r>
            <a:endParaRPr lang="en-US" dirty="0"/>
          </a:p>
        </p:txBody>
      </p:sp>
      <p:sp>
        <p:nvSpPr>
          <p:cNvPr id="4" name="Footer Placeholder 3"/>
          <p:cNvSpPr>
            <a:spLocks noGrp="1"/>
          </p:cNvSpPr>
          <p:nvPr>
            <p:ph type="ftr" sz="quarter" idx="11"/>
          </p:nvPr>
        </p:nvSpPr>
        <p:spPr/>
        <p:txBody>
          <a:bodyPr/>
          <a:lstStyle/>
          <a:p>
            <a:r>
              <a:rPr lang="en-US" smtClean="0"/>
              <a:t>VX-170</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03123" y="228600"/>
            <a:ext cx="1151354" cy="1184771"/>
          </a:xfrm>
          <a:prstGeom prst="rect">
            <a:avLst/>
          </a:prstGeom>
        </p:spPr>
      </p:pic>
    </p:spTree>
    <p:extLst>
      <p:ext uri="{BB962C8B-B14F-4D97-AF65-F5344CB8AC3E}">
        <p14:creationId xmlns:p14="http://schemas.microsoft.com/office/powerpoint/2010/main" val="2913246684"/>
      </p:ext>
    </p:extLst>
  </p:cSld>
  <p:clrMapOvr>
    <a:masterClrMapping/>
  </p:clrMapOvr>
  <mc:AlternateContent xmlns:mc="http://schemas.openxmlformats.org/markup-compatibility/2006" xmlns:p14="http://schemas.microsoft.com/office/powerpoint/2010/main">
    <mc:Choice Requires="p14">
      <p:transition spd="slow" p14:dur="2000" advTm="61451"/>
    </mc:Choice>
    <mc:Fallback xmlns="">
      <p:transition xmlns:p14="http://schemas.microsoft.com/office/powerpoint/2010/main" spd="slow" advTm="61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RMDocumentLibraryForm</Display>
  <Edit>RMDocumentLibraryForm</Edit>
  <New>RMDocumentLibraryForm</New>
</FormTemplates>
</file>

<file path=customXml/item3.xml><?xml version="1.0" encoding="utf-8"?>
<ct:contentTypeSchema xmlns:ct="http://schemas.microsoft.com/office/2006/metadata/contentType" xmlns:ma="http://schemas.microsoft.com/office/2006/metadata/properties/metaAttributes" ct:_="" ma:_="" ma:contentTypeName="Response Manager Document" ma:contentTypeID="0x0101008D499D85E81B0F43B1361D0FCF6FB01300479DE0FE3AA6414D9CC4C321FF260B6B" ma:contentTypeVersion="30" ma:contentTypeDescription="" ma:contentTypeScope="" ma:versionID="c8a504727b2b679b490930ba89754c39">
  <xsd:schema xmlns:xsd="http://www.w3.org/2001/XMLSchema" xmlns:p="http://schemas.microsoft.com/office/2006/metadata/properties" targetNamespace="http://schemas.microsoft.com/office/2006/metadata/properties" ma:root="true" ma:fieldsID="76d0ae28ededbf01eea4062ba947d7e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9" ma:displayName="Description"/>
        <xsd:element name="keywords" minOccurs="0" maxOccurs="1" type="xsd:string" ma:index="1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7A3A14FE-681A-4852-87AE-098E7D29AD8E}">
  <ds:schemaRefs>
    <ds:schemaRef ds:uri="http://schemas.microsoft.com/office/2006/metadata/properties"/>
  </ds:schemaRefs>
</ds:datastoreItem>
</file>

<file path=customXml/itemProps2.xml><?xml version="1.0" encoding="utf-8"?>
<ds:datastoreItem xmlns:ds="http://schemas.openxmlformats.org/officeDocument/2006/customXml" ds:itemID="{6D210B28-78F0-4F4A-BB6F-0C1173311DA1}">
  <ds:schemaRefs>
    <ds:schemaRef ds:uri="http://schemas.microsoft.com/sharepoint/v3/contenttype/forms"/>
  </ds:schemaRefs>
</ds:datastoreItem>
</file>

<file path=customXml/itemProps3.xml><?xml version="1.0" encoding="utf-8"?>
<ds:datastoreItem xmlns:ds="http://schemas.openxmlformats.org/officeDocument/2006/customXml" ds:itemID="{3CCD3E15-F528-4098-BD21-5FBEDFCD23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Essential.thmx</Template>
  <TotalTime>7470</TotalTime>
  <Words>2892</Words>
  <Application>Microsoft Office PowerPoint</Application>
  <PresentationFormat>On-screen Show (4:3)</PresentationFormat>
  <Paragraphs>284</Paragraphs>
  <Slides>18</Slides>
  <Notes>18</Notes>
  <HiddenSlides>0</HiddenSlides>
  <MMClips>18</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Essential</vt:lpstr>
      <vt:lpstr>PowerPoint Presentation</vt:lpstr>
      <vt:lpstr>Radio OPERATION </vt:lpstr>
      <vt:lpstr>Yaesu vx-170</vt:lpstr>
      <vt:lpstr>objectives</vt:lpstr>
      <vt:lpstr>How to turn on the radio</vt:lpstr>
      <vt:lpstr>MEMORY MODE</vt:lpstr>
      <vt:lpstr>VFO MODE</vt:lpstr>
      <vt:lpstr>How to Select memory mode</vt:lpstr>
      <vt:lpstr>How MEMORY channels work</vt:lpstr>
      <vt:lpstr>How to Select a MEMORY channel</vt:lpstr>
      <vt:lpstr>How to  LOCK THE RADIO</vt:lpstr>
      <vt:lpstr>WIRES Warning</vt:lpstr>
      <vt:lpstr>READY TO COMMUNICATE</vt:lpstr>
      <vt:lpstr>HOW TO Communicate</vt:lpstr>
      <vt:lpstr>If something goes wrong</vt:lpstr>
      <vt:lpstr>What to do: </vt:lpstr>
      <vt:lpstr>Ham radio is fun</vt:lpstr>
      <vt:lpstr>Questions?</vt:lpstr>
    </vt:vector>
  </TitlesOfParts>
  <Company>Amateur Radio Emergency Service of San Joaquin Count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Yaesu VX-170 Training Deck</dc:title>
  <dc:creator>David Coursey</dc:creator>
  <dc:description>Uploaded 9/16/2013</dc:description>
  <cp:lastModifiedBy>Cook, Phillip</cp:lastModifiedBy>
  <cp:revision>79</cp:revision>
  <cp:lastPrinted>2013-05-30T20:30:27Z</cp:lastPrinted>
  <dcterms:created xsi:type="dcterms:W3CDTF">2013-02-06T21:03:35Z</dcterms:created>
  <dcterms:modified xsi:type="dcterms:W3CDTF">2013-12-24T19:55:35Z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0x0101008D499D85E81B0F43B1361D0FCF6FB01300479DE0FE3AA6414D9CC4C321FF260B6B</vt:lpwstr>
  </property>
</Properties>
</file>