
<file path=[Content_Types].xml><?xml version="1.0" encoding="utf-8"?>
<Types xmlns="http://schemas.openxmlformats.org/package/2006/content-types">
  <Default Extension="emf" ContentType="image/x-emf"/>
  <Default Extension="jpeg" ContentType="image/jpeg"/>
  <Default Extension="jpg" ContentType="image/jp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1"/>
    <p:sldMasterId id="2147483888" r:id="rId2"/>
  </p:sldMasterIdLst>
  <p:notesMasterIdLst>
    <p:notesMasterId r:id="rId30"/>
  </p:notesMasterIdLst>
  <p:sldIdLst>
    <p:sldId id="326" r:id="rId3"/>
    <p:sldId id="283" r:id="rId4"/>
    <p:sldId id="284" r:id="rId5"/>
    <p:sldId id="285" r:id="rId6"/>
    <p:sldId id="287" r:id="rId7"/>
    <p:sldId id="304" r:id="rId8"/>
    <p:sldId id="305" r:id="rId9"/>
    <p:sldId id="329" r:id="rId10"/>
    <p:sldId id="330" r:id="rId11"/>
    <p:sldId id="331" r:id="rId12"/>
    <p:sldId id="309" r:id="rId13"/>
    <p:sldId id="310" r:id="rId14"/>
    <p:sldId id="328" r:id="rId15"/>
    <p:sldId id="311" r:id="rId16"/>
    <p:sldId id="312" r:id="rId17"/>
    <p:sldId id="313" r:id="rId18"/>
    <p:sldId id="314" r:id="rId19"/>
    <p:sldId id="315" r:id="rId20"/>
    <p:sldId id="316" r:id="rId21"/>
    <p:sldId id="318" r:id="rId22"/>
    <p:sldId id="319" r:id="rId23"/>
    <p:sldId id="320" r:id="rId24"/>
    <p:sldId id="321" r:id="rId25"/>
    <p:sldId id="322" r:id="rId26"/>
    <p:sldId id="323" r:id="rId27"/>
    <p:sldId id="324" r:id="rId28"/>
    <p:sldId id="325"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E6C"/>
    <a:srgbClr val="2A5673"/>
    <a:srgbClr val="B40000"/>
    <a:srgbClr val="EA2D31"/>
    <a:srgbClr val="798F9B"/>
    <a:srgbClr val="637885"/>
    <a:srgbClr val="E4E5E3"/>
    <a:srgbClr val="9F272A"/>
    <a:srgbClr val="F5F4F4"/>
    <a:srgbClr val="4353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76" autoAdjust="0"/>
    <p:restoredTop sz="97826" autoAdjust="0"/>
  </p:normalViewPr>
  <p:slideViewPr>
    <p:cSldViewPr snapToGrid="0">
      <p:cViewPr varScale="1">
        <p:scale>
          <a:sx n="121" d="100"/>
          <a:sy n="121" d="100"/>
        </p:scale>
        <p:origin x="763" y="11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EF9FA664-1C66-4ECF-8549-9E8D7E125A05}" type="datetimeFigureOut">
              <a:rPr lang="en-US" smtClean="0"/>
              <a:t>11/6/2025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42E14485-8CDB-420C-85BF-681D560EB10C}" type="slidenum">
              <a:rPr lang="en-US" smtClean="0"/>
              <a:t>‹#›</a:t>
            </a:fld>
            <a:endParaRPr lang="en-US"/>
          </a:p>
        </p:txBody>
      </p:sp>
    </p:spTree>
    <p:extLst>
      <p:ext uri="{BB962C8B-B14F-4D97-AF65-F5344CB8AC3E}">
        <p14:creationId xmlns:p14="http://schemas.microsoft.com/office/powerpoint/2010/main" val="188804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a:t>
            </a:fld>
            <a:endParaRPr lang="en-US"/>
          </a:p>
        </p:txBody>
      </p:sp>
    </p:spTree>
    <p:extLst>
      <p:ext uri="{BB962C8B-B14F-4D97-AF65-F5344CB8AC3E}">
        <p14:creationId xmlns:p14="http://schemas.microsoft.com/office/powerpoint/2010/main" val="155237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1B451-5993-C6A8-5DE1-98BBDDDAF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94CE3-AEC8-510A-0DA5-1EEDEC546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7E0FE-348A-A2B4-8D8E-F6C4D57C32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080CEF-BE14-AAAD-F77C-64FD698913C5}"/>
              </a:ext>
            </a:extLst>
          </p:cNvPr>
          <p:cNvSpPr>
            <a:spLocks noGrp="1"/>
          </p:cNvSpPr>
          <p:nvPr>
            <p:ph type="sldNum" sz="quarter" idx="5"/>
          </p:nvPr>
        </p:nvSpPr>
        <p:spPr/>
        <p:txBody>
          <a:bodyPr/>
          <a:lstStyle/>
          <a:p>
            <a:fld id="{42E14485-8CDB-420C-85BF-681D560EB10C}" type="slidenum">
              <a:rPr lang="en-US" smtClean="0"/>
              <a:t>10</a:t>
            </a:fld>
            <a:endParaRPr lang="en-US"/>
          </a:p>
        </p:txBody>
      </p:sp>
    </p:spTree>
    <p:extLst>
      <p:ext uri="{BB962C8B-B14F-4D97-AF65-F5344CB8AC3E}">
        <p14:creationId xmlns:p14="http://schemas.microsoft.com/office/powerpoint/2010/main" val="264014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11</a:t>
            </a:fld>
            <a:endParaRPr lang="en-US"/>
          </a:p>
        </p:txBody>
      </p:sp>
    </p:spTree>
    <p:extLst>
      <p:ext uri="{BB962C8B-B14F-4D97-AF65-F5344CB8AC3E}">
        <p14:creationId xmlns:p14="http://schemas.microsoft.com/office/powerpoint/2010/main" val="2470351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12</a:t>
            </a:fld>
            <a:endParaRPr lang="en-US"/>
          </a:p>
        </p:txBody>
      </p:sp>
    </p:spTree>
    <p:extLst>
      <p:ext uri="{BB962C8B-B14F-4D97-AF65-F5344CB8AC3E}">
        <p14:creationId xmlns:p14="http://schemas.microsoft.com/office/powerpoint/2010/main" val="247035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14459-91FD-D50C-587B-F5CE2459C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58471-6DF7-CD81-693E-568A89457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B29A2-7C0E-FFC7-3BD2-8D7278D7FC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B1EB05-888D-ECC2-C796-63C6A5146678}"/>
              </a:ext>
            </a:extLst>
          </p:cNvPr>
          <p:cNvSpPr>
            <a:spLocks noGrp="1"/>
          </p:cNvSpPr>
          <p:nvPr>
            <p:ph type="sldNum" sz="quarter" idx="5"/>
          </p:nvPr>
        </p:nvSpPr>
        <p:spPr/>
        <p:txBody>
          <a:bodyPr/>
          <a:lstStyle/>
          <a:p>
            <a:fld id="{42E14485-8CDB-420C-85BF-681D560EB10C}" type="slidenum">
              <a:rPr lang="en-US" smtClean="0"/>
              <a:t>13</a:t>
            </a:fld>
            <a:endParaRPr lang="en-US"/>
          </a:p>
        </p:txBody>
      </p:sp>
    </p:spTree>
    <p:extLst>
      <p:ext uri="{BB962C8B-B14F-4D97-AF65-F5344CB8AC3E}">
        <p14:creationId xmlns:p14="http://schemas.microsoft.com/office/powerpoint/2010/main" val="358555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14</a:t>
            </a:fld>
            <a:endParaRPr lang="en-US"/>
          </a:p>
        </p:txBody>
      </p:sp>
    </p:spTree>
    <p:extLst>
      <p:ext uri="{BB962C8B-B14F-4D97-AF65-F5344CB8AC3E}">
        <p14:creationId xmlns:p14="http://schemas.microsoft.com/office/powerpoint/2010/main" val="54080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15</a:t>
            </a:fld>
            <a:endParaRPr lang="en-US"/>
          </a:p>
        </p:txBody>
      </p:sp>
    </p:spTree>
    <p:extLst>
      <p:ext uri="{BB962C8B-B14F-4D97-AF65-F5344CB8AC3E}">
        <p14:creationId xmlns:p14="http://schemas.microsoft.com/office/powerpoint/2010/main" val="412148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16</a:t>
            </a:fld>
            <a:endParaRPr lang="en-US"/>
          </a:p>
        </p:txBody>
      </p:sp>
    </p:spTree>
    <p:extLst>
      <p:ext uri="{BB962C8B-B14F-4D97-AF65-F5344CB8AC3E}">
        <p14:creationId xmlns:p14="http://schemas.microsoft.com/office/powerpoint/2010/main" val="4227031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17</a:t>
            </a:fld>
            <a:endParaRPr lang="en-US"/>
          </a:p>
        </p:txBody>
      </p:sp>
    </p:spTree>
    <p:extLst>
      <p:ext uri="{BB962C8B-B14F-4D97-AF65-F5344CB8AC3E}">
        <p14:creationId xmlns:p14="http://schemas.microsoft.com/office/powerpoint/2010/main" val="2260136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18</a:t>
            </a:fld>
            <a:endParaRPr lang="en-US"/>
          </a:p>
        </p:txBody>
      </p:sp>
    </p:spTree>
    <p:extLst>
      <p:ext uri="{BB962C8B-B14F-4D97-AF65-F5344CB8AC3E}">
        <p14:creationId xmlns:p14="http://schemas.microsoft.com/office/powerpoint/2010/main" val="3371338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19</a:t>
            </a:fld>
            <a:endParaRPr lang="en-US"/>
          </a:p>
        </p:txBody>
      </p:sp>
    </p:spTree>
    <p:extLst>
      <p:ext uri="{BB962C8B-B14F-4D97-AF65-F5344CB8AC3E}">
        <p14:creationId xmlns:p14="http://schemas.microsoft.com/office/powerpoint/2010/main" val="63993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a:t>
            </a:fld>
            <a:endParaRPr lang="en-US"/>
          </a:p>
        </p:txBody>
      </p:sp>
    </p:spTree>
    <p:extLst>
      <p:ext uri="{BB962C8B-B14F-4D97-AF65-F5344CB8AC3E}">
        <p14:creationId xmlns:p14="http://schemas.microsoft.com/office/powerpoint/2010/main" val="323893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20</a:t>
            </a:fld>
            <a:endParaRPr lang="en-US"/>
          </a:p>
        </p:txBody>
      </p:sp>
    </p:spTree>
    <p:extLst>
      <p:ext uri="{BB962C8B-B14F-4D97-AF65-F5344CB8AC3E}">
        <p14:creationId xmlns:p14="http://schemas.microsoft.com/office/powerpoint/2010/main" val="3965919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21</a:t>
            </a:fld>
            <a:endParaRPr lang="en-US"/>
          </a:p>
        </p:txBody>
      </p:sp>
    </p:spTree>
    <p:extLst>
      <p:ext uri="{BB962C8B-B14F-4D97-AF65-F5344CB8AC3E}">
        <p14:creationId xmlns:p14="http://schemas.microsoft.com/office/powerpoint/2010/main" val="998360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22</a:t>
            </a:fld>
            <a:endParaRPr lang="en-US"/>
          </a:p>
        </p:txBody>
      </p:sp>
    </p:spTree>
    <p:extLst>
      <p:ext uri="{BB962C8B-B14F-4D97-AF65-F5344CB8AC3E}">
        <p14:creationId xmlns:p14="http://schemas.microsoft.com/office/powerpoint/2010/main" val="3429899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23</a:t>
            </a:fld>
            <a:endParaRPr lang="en-US"/>
          </a:p>
        </p:txBody>
      </p:sp>
    </p:spTree>
    <p:extLst>
      <p:ext uri="{BB962C8B-B14F-4D97-AF65-F5344CB8AC3E}">
        <p14:creationId xmlns:p14="http://schemas.microsoft.com/office/powerpoint/2010/main" val="2920742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24</a:t>
            </a:fld>
            <a:endParaRPr lang="en-US"/>
          </a:p>
        </p:txBody>
      </p:sp>
    </p:spTree>
    <p:extLst>
      <p:ext uri="{BB962C8B-B14F-4D97-AF65-F5344CB8AC3E}">
        <p14:creationId xmlns:p14="http://schemas.microsoft.com/office/powerpoint/2010/main" val="2665166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25</a:t>
            </a:fld>
            <a:endParaRPr lang="en-US"/>
          </a:p>
        </p:txBody>
      </p:sp>
    </p:spTree>
    <p:extLst>
      <p:ext uri="{BB962C8B-B14F-4D97-AF65-F5344CB8AC3E}">
        <p14:creationId xmlns:p14="http://schemas.microsoft.com/office/powerpoint/2010/main" val="272211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26</a:t>
            </a:fld>
            <a:endParaRPr lang="en-US"/>
          </a:p>
        </p:txBody>
      </p:sp>
    </p:spTree>
    <p:extLst>
      <p:ext uri="{BB962C8B-B14F-4D97-AF65-F5344CB8AC3E}">
        <p14:creationId xmlns:p14="http://schemas.microsoft.com/office/powerpoint/2010/main" val="3327053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27</a:t>
            </a:fld>
            <a:endParaRPr lang="en-US"/>
          </a:p>
        </p:txBody>
      </p:sp>
    </p:spTree>
    <p:extLst>
      <p:ext uri="{BB962C8B-B14F-4D97-AF65-F5344CB8AC3E}">
        <p14:creationId xmlns:p14="http://schemas.microsoft.com/office/powerpoint/2010/main" val="3095101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3</a:t>
            </a:fld>
            <a:endParaRPr lang="en-US"/>
          </a:p>
        </p:txBody>
      </p:sp>
    </p:spTree>
    <p:extLst>
      <p:ext uri="{BB962C8B-B14F-4D97-AF65-F5344CB8AC3E}">
        <p14:creationId xmlns:p14="http://schemas.microsoft.com/office/powerpoint/2010/main" val="351831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4</a:t>
            </a:fld>
            <a:endParaRPr lang="en-US"/>
          </a:p>
        </p:txBody>
      </p:sp>
    </p:spTree>
    <p:extLst>
      <p:ext uri="{BB962C8B-B14F-4D97-AF65-F5344CB8AC3E}">
        <p14:creationId xmlns:p14="http://schemas.microsoft.com/office/powerpoint/2010/main" val="138289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5</a:t>
            </a:fld>
            <a:endParaRPr lang="en-US"/>
          </a:p>
        </p:txBody>
      </p:sp>
    </p:spTree>
    <p:extLst>
      <p:ext uri="{BB962C8B-B14F-4D97-AF65-F5344CB8AC3E}">
        <p14:creationId xmlns:p14="http://schemas.microsoft.com/office/powerpoint/2010/main" val="3887261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6</a:t>
            </a:fld>
            <a:endParaRPr lang="en-US"/>
          </a:p>
        </p:txBody>
      </p:sp>
    </p:spTree>
    <p:extLst>
      <p:ext uri="{BB962C8B-B14F-4D97-AF65-F5344CB8AC3E}">
        <p14:creationId xmlns:p14="http://schemas.microsoft.com/office/powerpoint/2010/main" val="256547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4485-8CDB-420C-85BF-681D560EB10C}" type="slidenum">
              <a:rPr lang="en-US" smtClean="0"/>
              <a:t>7</a:t>
            </a:fld>
            <a:endParaRPr lang="en-US"/>
          </a:p>
        </p:txBody>
      </p:sp>
    </p:spTree>
    <p:extLst>
      <p:ext uri="{BB962C8B-B14F-4D97-AF65-F5344CB8AC3E}">
        <p14:creationId xmlns:p14="http://schemas.microsoft.com/office/powerpoint/2010/main" val="402668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28829-8D4F-6F2D-AF7E-F55A32D64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77C71-DA7E-5D9F-5D09-49A02EFA5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EFA9A-9E77-D615-EFF1-627822ED81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3AA232-9768-BA6A-862B-C1ABFD778179}"/>
              </a:ext>
            </a:extLst>
          </p:cNvPr>
          <p:cNvSpPr>
            <a:spLocks noGrp="1"/>
          </p:cNvSpPr>
          <p:nvPr>
            <p:ph type="sldNum" sz="quarter" idx="5"/>
          </p:nvPr>
        </p:nvSpPr>
        <p:spPr/>
        <p:txBody>
          <a:bodyPr/>
          <a:lstStyle/>
          <a:p>
            <a:fld id="{42E14485-8CDB-420C-85BF-681D560EB10C}" type="slidenum">
              <a:rPr lang="en-US" smtClean="0"/>
              <a:t>8</a:t>
            </a:fld>
            <a:endParaRPr lang="en-US"/>
          </a:p>
        </p:txBody>
      </p:sp>
    </p:spTree>
    <p:extLst>
      <p:ext uri="{BB962C8B-B14F-4D97-AF65-F5344CB8AC3E}">
        <p14:creationId xmlns:p14="http://schemas.microsoft.com/office/powerpoint/2010/main" val="1671052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9C78-8098-CEE9-3061-289CAF2DD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3B193-6F3A-9C9E-83C4-0F44CE3F5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1C498-0ED1-FD84-34B1-4297BD1E51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4A353A-6D2E-1F3D-089F-4089DCE6F6AC}"/>
              </a:ext>
            </a:extLst>
          </p:cNvPr>
          <p:cNvSpPr>
            <a:spLocks noGrp="1"/>
          </p:cNvSpPr>
          <p:nvPr>
            <p:ph type="sldNum" sz="quarter" idx="5"/>
          </p:nvPr>
        </p:nvSpPr>
        <p:spPr/>
        <p:txBody>
          <a:bodyPr/>
          <a:lstStyle/>
          <a:p>
            <a:fld id="{42E14485-8CDB-420C-85BF-681D560EB10C}" type="slidenum">
              <a:rPr lang="en-US" smtClean="0"/>
              <a:t>9</a:t>
            </a:fld>
            <a:endParaRPr lang="en-US"/>
          </a:p>
        </p:txBody>
      </p:sp>
    </p:spTree>
    <p:extLst>
      <p:ext uri="{BB962C8B-B14F-4D97-AF65-F5344CB8AC3E}">
        <p14:creationId xmlns:p14="http://schemas.microsoft.com/office/powerpoint/2010/main" val="3827610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30D161-A81C-5E40-B2A3-9BFA42E4519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122662" y="6378653"/>
            <a:ext cx="892097" cy="365125"/>
          </a:xfrm>
          <a:prstGeom prst="rect">
            <a:avLst/>
          </a:prstGeom>
        </p:spPr>
        <p:txBody>
          <a:bodyPr/>
          <a:lstStyle>
            <a:lvl1pPr algn="l">
              <a:defRPr b="0" i="0">
                <a:solidFill>
                  <a:schemeClr val="bg1"/>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10" name="Picture 9">
            <a:extLst>
              <a:ext uri="{FF2B5EF4-FFF2-40B4-BE49-F238E27FC236}">
                <a16:creationId xmlns:a16="http://schemas.microsoft.com/office/drawing/2014/main" id="{7FFF6CDA-B5B5-C04A-B645-2B659FF55180}"/>
              </a:ext>
            </a:extLst>
          </p:cNvPr>
          <p:cNvPicPr>
            <a:picLocks noChangeAspect="1"/>
          </p:cNvPicPr>
          <p:nvPr userDrawn="1"/>
        </p:nvPicPr>
        <p:blipFill>
          <a:blip r:embed="rId3"/>
          <a:stretch>
            <a:fillRect/>
          </a:stretch>
        </p:blipFill>
        <p:spPr>
          <a:xfrm>
            <a:off x="9217137" y="5833051"/>
            <a:ext cx="2512748" cy="893422"/>
          </a:xfrm>
          <a:prstGeom prst="rect">
            <a:avLst/>
          </a:prstGeom>
        </p:spPr>
      </p:pic>
      <p:sp>
        <p:nvSpPr>
          <p:cNvPr id="13" name="Title 1">
            <a:extLst>
              <a:ext uri="{FF2B5EF4-FFF2-40B4-BE49-F238E27FC236}">
                <a16:creationId xmlns:a16="http://schemas.microsoft.com/office/drawing/2014/main" id="{8A154221-55A8-5747-BE0F-7D54F3E8D197}"/>
              </a:ext>
            </a:extLst>
          </p:cNvPr>
          <p:cNvSpPr>
            <a:spLocks noGrp="1"/>
          </p:cNvSpPr>
          <p:nvPr>
            <p:ph type="ctrTitle"/>
          </p:nvPr>
        </p:nvSpPr>
        <p:spPr>
          <a:xfrm>
            <a:off x="4586069" y="959005"/>
            <a:ext cx="7143816" cy="2574760"/>
          </a:xfrm>
        </p:spPr>
        <p:txBody>
          <a:bodyPr anchor="b">
            <a:normAutofit/>
          </a:bodyPr>
          <a:lstStyle/>
          <a:p>
            <a:pPr algn="l"/>
            <a:endParaRPr lang="en-US" sz="4600" b="1" dirty="0">
              <a:solidFill>
                <a:srgbClr val="435361"/>
              </a:solidFill>
              <a:latin typeface="Nexa Light" panose="02000000000000000000" pitchFamily="2" charset="0"/>
              <a:cs typeface="Segoe UI Semilight" panose="020B0402040204020203" pitchFamily="34" charset="0"/>
            </a:endParaRPr>
          </a:p>
        </p:txBody>
      </p:sp>
      <p:sp>
        <p:nvSpPr>
          <p:cNvPr id="14" name="Subtitle 2">
            <a:extLst>
              <a:ext uri="{FF2B5EF4-FFF2-40B4-BE49-F238E27FC236}">
                <a16:creationId xmlns:a16="http://schemas.microsoft.com/office/drawing/2014/main" id="{172AB2E4-1DF4-794E-A62A-25D9D431248B}"/>
              </a:ext>
            </a:extLst>
          </p:cNvPr>
          <p:cNvSpPr>
            <a:spLocks noGrp="1"/>
          </p:cNvSpPr>
          <p:nvPr>
            <p:ph type="subTitle" idx="1"/>
          </p:nvPr>
        </p:nvSpPr>
        <p:spPr>
          <a:xfrm>
            <a:off x="4586069" y="3917223"/>
            <a:ext cx="7143816" cy="1655762"/>
          </a:xfrm>
        </p:spPr>
        <p:txBody>
          <a:bodyPr>
            <a:normAutofit/>
          </a:bodyPr>
          <a:lstStyle>
            <a:lvl1pPr marL="0" indent="0">
              <a:buFontTx/>
              <a:buNone/>
              <a:defRPr/>
            </a:lvl1pPr>
          </a:lstStyle>
          <a:p>
            <a:pPr algn="l"/>
            <a:endParaRPr lang="en-US" sz="2800" dirty="0">
              <a:solidFill>
                <a:schemeClr val="bg2">
                  <a:lumMod val="50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535045008"/>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449CEF7-C67A-5743-939E-9282611A5573}"/>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53712"/>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9610000"/>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8CC2D7-171B-D945-B688-5858D274A7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122662" y="6378653"/>
            <a:ext cx="892097" cy="365125"/>
          </a:xfrm>
          <a:prstGeom prst="rect">
            <a:avLst/>
          </a:prstGeom>
        </p:spPr>
        <p:txBody>
          <a:bodyPr/>
          <a:lstStyle>
            <a:lvl1pPr algn="l">
              <a:defRPr b="0" i="0">
                <a:solidFill>
                  <a:schemeClr val="bg1"/>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
        <p:nvSpPr>
          <p:cNvPr id="13" name="Title 1">
            <a:extLst>
              <a:ext uri="{FF2B5EF4-FFF2-40B4-BE49-F238E27FC236}">
                <a16:creationId xmlns:a16="http://schemas.microsoft.com/office/drawing/2014/main" id="{8A154221-55A8-5747-BE0F-7D54F3E8D197}"/>
              </a:ext>
            </a:extLst>
          </p:cNvPr>
          <p:cNvSpPr>
            <a:spLocks noGrp="1"/>
          </p:cNvSpPr>
          <p:nvPr>
            <p:ph type="ctrTitle"/>
          </p:nvPr>
        </p:nvSpPr>
        <p:spPr>
          <a:xfrm>
            <a:off x="4586069" y="959005"/>
            <a:ext cx="7143816" cy="2574760"/>
          </a:xfrm>
        </p:spPr>
        <p:txBody>
          <a:bodyPr anchor="b">
            <a:normAutofit/>
          </a:bodyPr>
          <a:lstStyle>
            <a:lvl1pPr algn="l">
              <a:defRPr baseline="0">
                <a:solidFill>
                  <a:schemeClr val="bg1"/>
                </a:solidFill>
              </a:defRPr>
            </a:lvl1pPr>
          </a:lstStyle>
          <a:p>
            <a:pPr algn="l"/>
            <a:r>
              <a:rPr lang="en-US" sz="4800" dirty="0"/>
              <a:t>Click to edit Master title style</a:t>
            </a:r>
            <a:endParaRPr lang="en-US" sz="4600" b="1" dirty="0">
              <a:solidFill>
                <a:srgbClr val="435361"/>
              </a:solidFill>
              <a:latin typeface="Nexa Light" panose="02000000000000000000" pitchFamily="2" charset="0"/>
              <a:cs typeface="Segoe UI Semilight" panose="020B0402040204020203" pitchFamily="34" charset="0"/>
            </a:endParaRPr>
          </a:p>
        </p:txBody>
      </p:sp>
      <p:sp>
        <p:nvSpPr>
          <p:cNvPr id="14" name="Subtitle 2">
            <a:extLst>
              <a:ext uri="{FF2B5EF4-FFF2-40B4-BE49-F238E27FC236}">
                <a16:creationId xmlns:a16="http://schemas.microsoft.com/office/drawing/2014/main" id="{172AB2E4-1DF4-794E-A62A-25D9D431248B}"/>
              </a:ext>
            </a:extLst>
          </p:cNvPr>
          <p:cNvSpPr>
            <a:spLocks noGrp="1"/>
          </p:cNvSpPr>
          <p:nvPr>
            <p:ph type="subTitle" idx="1"/>
          </p:nvPr>
        </p:nvSpPr>
        <p:spPr>
          <a:xfrm>
            <a:off x="4586069" y="3917223"/>
            <a:ext cx="7143816" cy="1655762"/>
          </a:xfrm>
        </p:spPr>
        <p:txBody>
          <a:bodyPr>
            <a:normAutofit/>
          </a:bodyPr>
          <a:lstStyle>
            <a:lvl1pPr marL="0" indent="0">
              <a:buFontTx/>
              <a:buNone/>
              <a:defRPr>
                <a:solidFill>
                  <a:schemeClr val="bg1"/>
                </a:solidFill>
              </a:defRPr>
            </a:lvl1pPr>
          </a:lstStyle>
          <a:p>
            <a:pPr algn="l"/>
            <a:endParaRPr lang="en-US" sz="2800" dirty="0">
              <a:solidFill>
                <a:schemeClr val="bg2">
                  <a:lumMod val="50000"/>
                </a:schemeClr>
              </a:solidFill>
              <a:latin typeface="Segoe UI Semilight" panose="020B0402040204020203" pitchFamily="34" charset="0"/>
              <a:cs typeface="Segoe UI Semilight" panose="020B0402040204020203" pitchFamily="34" charset="0"/>
            </a:endParaRPr>
          </a:p>
        </p:txBody>
      </p:sp>
      <p:pic>
        <p:nvPicPr>
          <p:cNvPr id="7" name="Picture 6">
            <a:extLst>
              <a:ext uri="{FF2B5EF4-FFF2-40B4-BE49-F238E27FC236}">
                <a16:creationId xmlns:a16="http://schemas.microsoft.com/office/drawing/2014/main" id="{DF8B8482-F104-2A42-9FE5-6DFBAAAD19C5}"/>
              </a:ext>
            </a:extLst>
          </p:cNvPr>
          <p:cNvPicPr>
            <a:picLocks noChangeAspect="1"/>
          </p:cNvPicPr>
          <p:nvPr userDrawn="1"/>
        </p:nvPicPr>
        <p:blipFill>
          <a:blip r:embed="rId3"/>
          <a:stretch>
            <a:fillRect/>
          </a:stretch>
        </p:blipFill>
        <p:spPr>
          <a:xfrm>
            <a:off x="9217152" y="5833872"/>
            <a:ext cx="2514600" cy="891251"/>
          </a:xfrm>
          <a:prstGeom prst="rect">
            <a:avLst/>
          </a:prstGeom>
        </p:spPr>
      </p:pic>
    </p:spTree>
    <p:extLst>
      <p:ext uri="{BB962C8B-B14F-4D97-AF65-F5344CB8AC3E}">
        <p14:creationId xmlns:p14="http://schemas.microsoft.com/office/powerpoint/2010/main" val="1595095636"/>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EB0F48A-11B6-8740-8D9E-5B1F6BBF101C}"/>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4" name="Picture 3">
            <a:extLst>
              <a:ext uri="{FF2B5EF4-FFF2-40B4-BE49-F238E27FC236}">
                <a16:creationId xmlns:a16="http://schemas.microsoft.com/office/drawing/2014/main" id="{FD41F0C5-81E4-26BB-1539-343AB0F30C74}"/>
              </a:ext>
            </a:extLst>
          </p:cNvPr>
          <p:cNvPicPr>
            <a:picLocks noChangeAspect="1"/>
          </p:cNvPicPr>
          <p:nvPr userDrawn="1"/>
        </p:nvPicPr>
        <p:blipFill>
          <a:blip r:embed="rId2"/>
          <a:stretch>
            <a:fillRect/>
          </a:stretch>
        </p:blipFill>
        <p:spPr>
          <a:xfrm>
            <a:off x="9710928" y="6007608"/>
            <a:ext cx="2011680" cy="713001"/>
          </a:xfrm>
          <a:prstGeom prst="rect">
            <a:avLst/>
          </a:prstGeom>
        </p:spPr>
      </p:pic>
    </p:spTree>
    <p:extLst>
      <p:ext uri="{BB962C8B-B14F-4D97-AF65-F5344CB8AC3E}">
        <p14:creationId xmlns:p14="http://schemas.microsoft.com/office/powerpoint/2010/main" val="1925207851"/>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EB0F48A-11B6-8740-8D9E-5B1F6BBF101C}"/>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65757799"/>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1DB0F262-9292-0B4F-8F9C-45AB1A8131C4}"/>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4" name="Picture 3">
            <a:extLst>
              <a:ext uri="{FF2B5EF4-FFF2-40B4-BE49-F238E27FC236}">
                <a16:creationId xmlns:a16="http://schemas.microsoft.com/office/drawing/2014/main" id="{0F9333B4-EB26-B4D5-93A3-46B031F4AED5}"/>
              </a:ext>
            </a:extLst>
          </p:cNvPr>
          <p:cNvPicPr>
            <a:picLocks noChangeAspect="1"/>
          </p:cNvPicPr>
          <p:nvPr userDrawn="1"/>
        </p:nvPicPr>
        <p:blipFill>
          <a:blip r:embed="rId2"/>
          <a:stretch>
            <a:fillRect/>
          </a:stretch>
        </p:blipFill>
        <p:spPr>
          <a:xfrm>
            <a:off x="9710928" y="6007608"/>
            <a:ext cx="2011680" cy="713001"/>
          </a:xfrm>
          <a:prstGeom prst="rect">
            <a:avLst/>
          </a:prstGeom>
        </p:spPr>
      </p:pic>
    </p:spTree>
    <p:extLst>
      <p:ext uri="{BB962C8B-B14F-4D97-AF65-F5344CB8AC3E}">
        <p14:creationId xmlns:p14="http://schemas.microsoft.com/office/powerpoint/2010/main" val="1456970054"/>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5679716-93C9-424C-8FAF-359A973DBB60}"/>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5" name="Picture 4">
            <a:extLst>
              <a:ext uri="{FF2B5EF4-FFF2-40B4-BE49-F238E27FC236}">
                <a16:creationId xmlns:a16="http://schemas.microsoft.com/office/drawing/2014/main" id="{EB401956-1614-1B5B-5F36-749CD5A4D93F}"/>
              </a:ext>
            </a:extLst>
          </p:cNvPr>
          <p:cNvPicPr>
            <a:picLocks noChangeAspect="1"/>
          </p:cNvPicPr>
          <p:nvPr userDrawn="1"/>
        </p:nvPicPr>
        <p:blipFill>
          <a:blip r:embed="rId2"/>
          <a:stretch>
            <a:fillRect/>
          </a:stretch>
        </p:blipFill>
        <p:spPr>
          <a:xfrm>
            <a:off x="9710928" y="6007608"/>
            <a:ext cx="2011680" cy="713001"/>
          </a:xfrm>
          <a:prstGeom prst="rect">
            <a:avLst/>
          </a:prstGeom>
        </p:spPr>
      </p:pic>
    </p:spTree>
    <p:extLst>
      <p:ext uri="{BB962C8B-B14F-4D97-AF65-F5344CB8AC3E}">
        <p14:creationId xmlns:p14="http://schemas.microsoft.com/office/powerpoint/2010/main" val="821328873"/>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2512042-2F61-A541-9BF6-39C4A10E2586}"/>
              </a:ext>
            </a:extLst>
          </p:cNvPr>
          <p:cNvSpPr>
            <a:spLocks noGrp="1"/>
          </p:cNvSpPr>
          <p:nvPr>
            <p:ph type="sldNum" sz="quarter" idx="10"/>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7" name="Picture 6">
            <a:extLst>
              <a:ext uri="{FF2B5EF4-FFF2-40B4-BE49-F238E27FC236}">
                <a16:creationId xmlns:a16="http://schemas.microsoft.com/office/drawing/2014/main" id="{CBE2E1B2-D395-5CE4-1AFC-44A415F63459}"/>
              </a:ext>
            </a:extLst>
          </p:cNvPr>
          <p:cNvPicPr>
            <a:picLocks noChangeAspect="1"/>
          </p:cNvPicPr>
          <p:nvPr userDrawn="1"/>
        </p:nvPicPr>
        <p:blipFill>
          <a:blip r:embed="rId2"/>
          <a:stretch>
            <a:fillRect/>
          </a:stretch>
        </p:blipFill>
        <p:spPr>
          <a:xfrm>
            <a:off x="9710928" y="6007608"/>
            <a:ext cx="2011680" cy="713001"/>
          </a:xfrm>
          <a:prstGeom prst="rect">
            <a:avLst/>
          </a:prstGeom>
        </p:spPr>
      </p:pic>
    </p:spTree>
    <p:extLst>
      <p:ext uri="{BB962C8B-B14F-4D97-AF65-F5344CB8AC3E}">
        <p14:creationId xmlns:p14="http://schemas.microsoft.com/office/powerpoint/2010/main" val="452673296"/>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CCC10B0-C04C-4F48-BDC2-C56BDBB2E2C4}"/>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3" name="Picture 2">
            <a:extLst>
              <a:ext uri="{FF2B5EF4-FFF2-40B4-BE49-F238E27FC236}">
                <a16:creationId xmlns:a16="http://schemas.microsoft.com/office/drawing/2014/main" id="{90CCE044-6CC4-13CE-566E-E3E90B56322B}"/>
              </a:ext>
            </a:extLst>
          </p:cNvPr>
          <p:cNvPicPr>
            <a:picLocks noChangeAspect="1"/>
          </p:cNvPicPr>
          <p:nvPr userDrawn="1"/>
        </p:nvPicPr>
        <p:blipFill>
          <a:blip r:embed="rId2"/>
          <a:stretch>
            <a:fillRect/>
          </a:stretch>
        </p:blipFill>
        <p:spPr>
          <a:xfrm>
            <a:off x="9710928" y="6007608"/>
            <a:ext cx="2011680" cy="713001"/>
          </a:xfrm>
          <a:prstGeom prst="rect">
            <a:avLst/>
          </a:prstGeom>
        </p:spPr>
      </p:pic>
    </p:spTree>
    <p:extLst>
      <p:ext uri="{BB962C8B-B14F-4D97-AF65-F5344CB8AC3E}">
        <p14:creationId xmlns:p14="http://schemas.microsoft.com/office/powerpoint/2010/main" val="3938284671"/>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F3EABBF-98C5-8347-84A3-89B800CD2779}"/>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2" name="Picture 1">
            <a:extLst>
              <a:ext uri="{FF2B5EF4-FFF2-40B4-BE49-F238E27FC236}">
                <a16:creationId xmlns:a16="http://schemas.microsoft.com/office/drawing/2014/main" id="{13FFDAE2-E51C-4274-235C-364E867D6C3B}"/>
              </a:ext>
            </a:extLst>
          </p:cNvPr>
          <p:cNvPicPr>
            <a:picLocks noChangeAspect="1"/>
          </p:cNvPicPr>
          <p:nvPr userDrawn="1"/>
        </p:nvPicPr>
        <p:blipFill>
          <a:blip r:embed="rId2"/>
          <a:stretch>
            <a:fillRect/>
          </a:stretch>
        </p:blipFill>
        <p:spPr>
          <a:xfrm>
            <a:off x="9710928" y="6007608"/>
            <a:ext cx="2011680" cy="713001"/>
          </a:xfrm>
          <a:prstGeom prst="rect">
            <a:avLst/>
          </a:prstGeom>
        </p:spPr>
      </p:pic>
    </p:spTree>
    <p:extLst>
      <p:ext uri="{BB962C8B-B14F-4D97-AF65-F5344CB8AC3E}">
        <p14:creationId xmlns:p14="http://schemas.microsoft.com/office/powerpoint/2010/main" val="1217726330"/>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EB0F48A-11B6-8740-8D9E-5B1F6BBF101C}"/>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3266944"/>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1B3009A-4058-E34F-BF99-CFAAF09F24D1}"/>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5" name="Picture 4">
            <a:extLst>
              <a:ext uri="{FF2B5EF4-FFF2-40B4-BE49-F238E27FC236}">
                <a16:creationId xmlns:a16="http://schemas.microsoft.com/office/drawing/2014/main" id="{221C81AB-903C-5F2D-C935-44CDB7033D3E}"/>
              </a:ext>
            </a:extLst>
          </p:cNvPr>
          <p:cNvPicPr>
            <a:picLocks noChangeAspect="1"/>
          </p:cNvPicPr>
          <p:nvPr userDrawn="1"/>
        </p:nvPicPr>
        <p:blipFill>
          <a:blip r:embed="rId2"/>
          <a:stretch>
            <a:fillRect/>
          </a:stretch>
        </p:blipFill>
        <p:spPr>
          <a:xfrm>
            <a:off x="9710928" y="6007608"/>
            <a:ext cx="2011680" cy="713001"/>
          </a:xfrm>
          <a:prstGeom prst="rect">
            <a:avLst/>
          </a:prstGeom>
        </p:spPr>
      </p:pic>
    </p:spTree>
    <p:extLst>
      <p:ext uri="{BB962C8B-B14F-4D97-AF65-F5344CB8AC3E}">
        <p14:creationId xmlns:p14="http://schemas.microsoft.com/office/powerpoint/2010/main" val="1574472688"/>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D0B9251B-51C7-1849-9348-87C7CF2C8554}"/>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5" name="Picture 4">
            <a:extLst>
              <a:ext uri="{FF2B5EF4-FFF2-40B4-BE49-F238E27FC236}">
                <a16:creationId xmlns:a16="http://schemas.microsoft.com/office/drawing/2014/main" id="{F2C63B5B-0377-0DA4-A3AB-85C39181BAD7}"/>
              </a:ext>
            </a:extLst>
          </p:cNvPr>
          <p:cNvPicPr>
            <a:picLocks noChangeAspect="1"/>
          </p:cNvPicPr>
          <p:nvPr userDrawn="1"/>
        </p:nvPicPr>
        <p:blipFill>
          <a:blip r:embed="rId2"/>
          <a:stretch>
            <a:fillRect/>
          </a:stretch>
        </p:blipFill>
        <p:spPr>
          <a:xfrm>
            <a:off x="9710928" y="6007608"/>
            <a:ext cx="2011680" cy="713001"/>
          </a:xfrm>
          <a:prstGeom prst="rect">
            <a:avLst/>
          </a:prstGeom>
        </p:spPr>
      </p:pic>
    </p:spTree>
    <p:extLst>
      <p:ext uri="{BB962C8B-B14F-4D97-AF65-F5344CB8AC3E}">
        <p14:creationId xmlns:p14="http://schemas.microsoft.com/office/powerpoint/2010/main" val="3424930909"/>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1DB0F262-9292-0B4F-8F9C-45AB1A8131C4}"/>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94018733"/>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5679716-93C9-424C-8FAF-359A973DBB60}"/>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2626962"/>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2512042-2F61-A541-9BF6-39C4A10E2586}"/>
              </a:ext>
            </a:extLst>
          </p:cNvPr>
          <p:cNvSpPr>
            <a:spLocks noGrp="1"/>
          </p:cNvSpPr>
          <p:nvPr>
            <p:ph type="sldNum" sz="quarter" idx="10"/>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7590169"/>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CCC10B0-C04C-4F48-BDC2-C56BDBB2E2C4}"/>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20001326"/>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F3EABBF-98C5-8347-84A3-89B800CD2779}"/>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0571433"/>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1B3009A-4058-E34F-BF99-CFAAF09F24D1}"/>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86546"/>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D0B9251B-51C7-1849-9348-87C7CF2C8554}"/>
              </a:ext>
            </a:extLst>
          </p:cNvPr>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43463667"/>
      </p:ext>
    </p:extLst>
  </p:cSld>
  <p:clrMapOvr>
    <a:masterClrMapping/>
  </p:clrMapOvr>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85BD9-6E91-ADA4-749E-C1F419165541}"/>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pic>
        <p:nvPicPr>
          <p:cNvPr id="10" name="Picture 9">
            <a:extLst>
              <a:ext uri="{FF2B5EF4-FFF2-40B4-BE49-F238E27FC236}">
                <a16:creationId xmlns:a16="http://schemas.microsoft.com/office/drawing/2014/main" id="{27EF4464-09E5-7B40-A411-DEE282F7236A}"/>
              </a:ext>
            </a:extLst>
          </p:cNvPr>
          <p:cNvPicPr>
            <a:picLocks noChangeAspect="1"/>
          </p:cNvPicPr>
          <p:nvPr userDrawn="1"/>
        </p:nvPicPr>
        <p:blipFill>
          <a:blip r:embed="rId14"/>
          <a:stretch>
            <a:fillRect/>
          </a:stretch>
        </p:blipFill>
        <p:spPr>
          <a:xfrm>
            <a:off x="9714271" y="6009809"/>
            <a:ext cx="2015614" cy="716663"/>
          </a:xfrm>
          <a:prstGeom prst="rect">
            <a:avLst/>
          </a:prstGeom>
        </p:spPr>
      </p:pic>
    </p:spTree>
    <p:extLst>
      <p:ext uri="{BB962C8B-B14F-4D97-AF65-F5344CB8AC3E}">
        <p14:creationId xmlns:p14="http://schemas.microsoft.com/office/powerpoint/2010/main" val="64134614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hf sldNum="0" hdr="0" ftr="0" dt="0"/>
  <p:txStyles>
    <p:titleStyle>
      <a:lvl1pPr algn="l" defTabSz="914400" rtl="0" eaLnBrk="1" latinLnBrk="0" hangingPunct="1">
        <a:lnSpc>
          <a:spcPct val="90000"/>
        </a:lnSpc>
        <a:spcBef>
          <a:spcPct val="0"/>
        </a:spcBef>
        <a:buNone/>
        <a:defRPr sz="4400" b="1" kern="1200">
          <a:solidFill>
            <a:srgbClr val="435361"/>
          </a:solidFill>
          <a:latin typeface="Nexa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EB53F-E103-014F-99DC-A001E796F439}"/>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361347"/>
            <a:ext cx="1088923" cy="365125"/>
          </a:xfrm>
          <a:prstGeom prst="rect">
            <a:avLst/>
          </a:prstGeom>
        </p:spPr>
        <p:txBody>
          <a:bodyPr vert="horz" lIns="91440" tIns="45720" rIns="91440" bIns="45720" rtlCol="0" anchor="ctr"/>
          <a:lstStyle>
            <a:lvl1pPr algn="l">
              <a:defRPr sz="1200" b="0" i="0">
                <a:solidFill>
                  <a:schemeClr val="bg1"/>
                </a:solidFill>
                <a:latin typeface="Segoe UI Semilight" panose="020B0402040204020203" pitchFamily="34" charset="0"/>
                <a:cs typeface="Segoe UI Semilight" panose="020B0402040204020203" pitchFamily="34" charset="0"/>
              </a:defRPr>
            </a:lvl1pPr>
          </a:lstStyle>
          <a:p>
            <a:fld id="{4FAB73BC-B049-4115-A692-8D63A059BFB8}" type="slidenum">
              <a:rPr lang="en-US" smtClean="0"/>
              <a:pPr/>
              <a:t>‹#›</a:t>
            </a:fld>
            <a:endParaRPr lang="en-US" dirty="0"/>
          </a:p>
        </p:txBody>
      </p:sp>
      <p:sp>
        <p:nvSpPr>
          <p:cNvPr id="4" name="Rectangle 3">
            <a:extLst>
              <a:ext uri="{FF2B5EF4-FFF2-40B4-BE49-F238E27FC236}">
                <a16:creationId xmlns:a16="http://schemas.microsoft.com/office/drawing/2014/main" id="{A7647B7B-8EF2-93EE-F7CC-99EA14BF6A89}"/>
              </a:ext>
            </a:extLst>
          </p:cNvPr>
          <p:cNvSpPr/>
          <p:nvPr userDrawn="1"/>
        </p:nvSpPr>
        <p:spPr>
          <a:xfrm>
            <a:off x="11921067" y="1"/>
            <a:ext cx="270933" cy="6858000"/>
          </a:xfrm>
          <a:prstGeom prst="rect">
            <a:avLst/>
          </a:prstGeom>
          <a:solidFill>
            <a:srgbClr val="EA2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A2D31"/>
              </a:solidFill>
            </a:endParaRPr>
          </a:p>
        </p:txBody>
      </p:sp>
    </p:spTree>
    <p:extLst>
      <p:ext uri="{BB962C8B-B14F-4D97-AF65-F5344CB8AC3E}">
        <p14:creationId xmlns:p14="http://schemas.microsoft.com/office/powerpoint/2010/main" val="358174841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8" r:id="rId3"/>
    <p:sldLayoutId id="2147483891" r:id="rId4"/>
    <p:sldLayoutId id="2147483892" r:id="rId5"/>
    <p:sldLayoutId id="2147483893" r:id="rId6"/>
    <p:sldLayoutId id="2147483894" r:id="rId7"/>
    <p:sldLayoutId id="2147483895" r:id="rId8"/>
    <p:sldLayoutId id="2147483896" r:id="rId9"/>
    <p:sldLayoutId id="2147483897" r:id="rId10"/>
  </p:sldLayoutIdLst>
  <mc:AlternateContent xmlns:mc="http://schemas.openxmlformats.org/markup-compatibility/2006" xmlns:p14="http://schemas.microsoft.com/office/powerpoint/2010/main">
    <mc:Choice Requires="p14">
      <p:transition p14:dur="0" advClick="0" advTm="29000"/>
    </mc:Choice>
    <mc:Fallback xmlns="">
      <p:transition advClick="0" advTm="29000"/>
    </mc:Fallback>
  </mc:AlternateContent>
  <p:hf sldNum="0" hdr="0" ftr="0" dt="0"/>
  <p:txStyles>
    <p:titleStyle>
      <a:lvl1pPr algn="l" defTabSz="914400" rtl="0" eaLnBrk="1" latinLnBrk="0" hangingPunct="1">
        <a:lnSpc>
          <a:spcPct val="90000"/>
        </a:lnSpc>
        <a:spcBef>
          <a:spcPct val="0"/>
        </a:spcBef>
        <a:buNone/>
        <a:defRPr sz="4400" b="1" kern="1200">
          <a:solidFill>
            <a:schemeClr val="bg1"/>
          </a:solidFill>
          <a:latin typeface="Nexa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hyperlink" Target="http://www.sjcrov.org/"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hyperlink" Target="http://www.netfile.com/filer"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26.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27.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28.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2C3C-EF41-CC4E-8252-B99C48EB034A}"/>
              </a:ext>
            </a:extLst>
          </p:cNvPr>
          <p:cNvSpPr>
            <a:spLocks noGrp="1"/>
          </p:cNvSpPr>
          <p:nvPr>
            <p:ph type="ctrTitle"/>
          </p:nvPr>
        </p:nvSpPr>
        <p:spPr>
          <a:xfrm>
            <a:off x="4586069" y="2269056"/>
            <a:ext cx="7143816" cy="915469"/>
          </a:xfrm>
        </p:spPr>
        <p:txBody>
          <a:bodyPr>
            <a:normAutofit/>
          </a:bodyPr>
          <a:lstStyle/>
          <a:p>
            <a:r>
              <a:rPr lang="en-US" sz="5400" dirty="0">
                <a:cs typeface="Segoe UI Semilight" panose="020B0402040204020203" pitchFamily="34" charset="0"/>
              </a:rPr>
              <a:t>Candidate Filing</a:t>
            </a:r>
            <a:endParaRPr lang="en-US" sz="5400" dirty="0"/>
          </a:p>
        </p:txBody>
      </p:sp>
      <p:sp>
        <p:nvSpPr>
          <p:cNvPr id="3" name="Subtitle 2">
            <a:extLst>
              <a:ext uri="{FF2B5EF4-FFF2-40B4-BE49-F238E27FC236}">
                <a16:creationId xmlns:a16="http://schemas.microsoft.com/office/drawing/2014/main" id="{25EFA57D-5C26-F141-8A24-89A605CA09C2}"/>
              </a:ext>
            </a:extLst>
          </p:cNvPr>
          <p:cNvSpPr>
            <a:spLocks noGrp="1"/>
          </p:cNvSpPr>
          <p:nvPr>
            <p:ph type="subTitle" idx="1"/>
          </p:nvPr>
        </p:nvSpPr>
        <p:spPr>
          <a:xfrm>
            <a:off x="4586069" y="3184525"/>
            <a:ext cx="7143816" cy="761983"/>
          </a:xfrm>
        </p:spPr>
        <p:txBody>
          <a:bodyPr>
            <a:normAutofit/>
          </a:bodyPr>
          <a:lstStyle/>
          <a:p>
            <a:r>
              <a:rPr lang="en-US" sz="2400" i="1" dirty="0"/>
              <a:t>Introduction to some of the most common questions asked by candidates early in their campaigns. </a:t>
            </a:r>
            <a:endParaRPr lang="en-US" sz="2400" i="1" dirty="0">
              <a:solidFill>
                <a:schemeClr val="bg2">
                  <a:lumMod val="50000"/>
                </a:schemeClr>
              </a:solidFill>
            </a:endParaRPr>
          </a:p>
        </p:txBody>
      </p:sp>
      <p:sp>
        <p:nvSpPr>
          <p:cNvPr id="6" name="Subtitle 2">
            <a:extLst>
              <a:ext uri="{FF2B5EF4-FFF2-40B4-BE49-F238E27FC236}">
                <a16:creationId xmlns:a16="http://schemas.microsoft.com/office/drawing/2014/main" id="{E06A0711-F100-3367-217D-2340799E78DC}"/>
              </a:ext>
            </a:extLst>
          </p:cNvPr>
          <p:cNvSpPr txBox="1">
            <a:spLocks/>
          </p:cNvSpPr>
          <p:nvPr/>
        </p:nvSpPr>
        <p:spPr>
          <a:xfrm>
            <a:off x="3091552" y="6054900"/>
            <a:ext cx="6007308" cy="705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t>Disclaimer: </a:t>
            </a:r>
            <a:r>
              <a:rPr lang="en-US" sz="1800" i="1" dirty="0"/>
              <a:t>This presentation is meant to only provide general information and is not a substitute for legal counsel.</a:t>
            </a:r>
            <a:endParaRPr lang="en-US" sz="1800" i="1" dirty="0">
              <a:solidFill>
                <a:schemeClr val="bg2">
                  <a:lumMod val="50000"/>
                </a:schemeClr>
              </a:solidFill>
            </a:endParaRPr>
          </a:p>
        </p:txBody>
      </p:sp>
      <p:pic>
        <p:nvPicPr>
          <p:cNvPr id="4" name="Slide 1_Alayna">
            <a:hlinkClick r:id="" action="ppaction://media"/>
            <a:extLst>
              <a:ext uri="{FF2B5EF4-FFF2-40B4-BE49-F238E27FC236}">
                <a16:creationId xmlns:a16="http://schemas.microsoft.com/office/drawing/2014/main" id="{DA13791B-9F80-DCB0-E96D-B08917A33E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3616099991"/>
      </p:ext>
    </p:extLst>
  </p:cSld>
  <p:clrMapOvr>
    <a:masterClrMapping/>
  </p:clrMapOvr>
  <mc:AlternateContent xmlns:mc="http://schemas.openxmlformats.org/markup-compatibility/2006" xmlns:p14="http://schemas.microsoft.com/office/powerpoint/2010/main">
    <mc:Choice Requires="p14">
      <p:transition spd="slow" p14:dur="1600" advClick="0" advTm="39000">
        <p14:conveyor dir="l"/>
      </p:transition>
    </mc:Choice>
    <mc:Fallback xmlns="">
      <p:transition spd="slow"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EB148-81E2-FFC5-CBD8-109C85692141}"/>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132453A-3575-F14C-5727-151DD002B973}"/>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EE781FF-6B4F-E941-55E4-B0D6F4EA198B}"/>
              </a:ext>
            </a:extLst>
          </p:cNvPr>
          <p:cNvSpPr>
            <a:spLocks noGrp="1"/>
          </p:cNvSpPr>
          <p:nvPr>
            <p:ph type="title"/>
          </p:nvPr>
        </p:nvSpPr>
        <p:spPr>
          <a:xfrm>
            <a:off x="838200" y="365125"/>
            <a:ext cx="10515600" cy="1325563"/>
          </a:xfrm>
        </p:spPr>
        <p:txBody>
          <a:bodyPr/>
          <a:lstStyle/>
          <a:p>
            <a:r>
              <a:rPr lang="en-US" dirty="0"/>
              <a:t>Ballot Designation Worksheet</a:t>
            </a:r>
          </a:p>
        </p:txBody>
      </p:sp>
      <p:cxnSp>
        <p:nvCxnSpPr>
          <p:cNvPr id="12" name="Straight Connector 11">
            <a:extLst>
              <a:ext uri="{FF2B5EF4-FFF2-40B4-BE49-F238E27FC236}">
                <a16:creationId xmlns:a16="http://schemas.microsoft.com/office/drawing/2014/main" id="{747391B7-0DED-21F3-8ECB-A89B0F6A0DDB}"/>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BE1D09E-0F55-636B-D260-FAC93F6D79A6}"/>
              </a:ext>
            </a:extLst>
          </p:cNvPr>
          <p:cNvSpPr txBox="1"/>
          <p:nvPr/>
        </p:nvSpPr>
        <p:spPr>
          <a:xfrm>
            <a:off x="8113731" y="1882826"/>
            <a:ext cx="2920541" cy="2128275"/>
          </a:xfrm>
          <a:prstGeom prst="rect">
            <a:avLst/>
          </a:prstGeom>
          <a:noFill/>
        </p:spPr>
        <p:txBody>
          <a:bodyPr wrap="square">
            <a:spAutoFit/>
          </a:bodyPr>
          <a:lstStyle/>
          <a:p>
            <a:pPr marL="457200" marR="144145" indent="-457200" defTabSz="914400">
              <a:lnSpc>
                <a:spcPct val="90000"/>
              </a:lnSpc>
              <a:spcBef>
                <a:spcPts val="1000"/>
              </a:spcBef>
              <a:buClr>
                <a:srgbClr val="EA2D31"/>
              </a:buClr>
              <a:buFont typeface="Wingdings" panose="05000000000000000000" pitchFamily="2" charset="2"/>
              <a:buChar char="ü"/>
            </a:pPr>
            <a:r>
              <a:rPr lang="en-US" sz="2100" dirty="0">
                <a:solidFill>
                  <a:schemeClr val="bg1"/>
                </a:solidFill>
                <a:latin typeface="Segoe UI Semilight" panose="020B0402040204020203" pitchFamily="34" charset="0"/>
                <a:cs typeface="Segoe UI Semilight" panose="020B0402040204020203" pitchFamily="34" charset="0"/>
              </a:rPr>
              <a:t>If you are not adding any Alternate Ballot Designations, you are only required to initial the form at the very top.</a:t>
            </a:r>
          </a:p>
        </p:txBody>
      </p:sp>
      <p:sp>
        <p:nvSpPr>
          <p:cNvPr id="14" name="TextBox 13">
            <a:extLst>
              <a:ext uri="{FF2B5EF4-FFF2-40B4-BE49-F238E27FC236}">
                <a16:creationId xmlns:a16="http://schemas.microsoft.com/office/drawing/2014/main" id="{9991CED4-8743-24F7-940C-25E11B3E4335}"/>
              </a:ext>
            </a:extLst>
          </p:cNvPr>
          <p:cNvSpPr txBox="1"/>
          <p:nvPr/>
        </p:nvSpPr>
        <p:spPr>
          <a:xfrm>
            <a:off x="921475" y="1832649"/>
            <a:ext cx="3216567" cy="3634841"/>
          </a:xfrm>
          <a:prstGeom prst="rect">
            <a:avLst/>
          </a:prstGeom>
          <a:noFill/>
        </p:spPr>
        <p:txBody>
          <a:bodyPr wrap="square">
            <a:spAutoFit/>
          </a:bodyPr>
          <a:lstStyle/>
          <a:p>
            <a:pPr marL="457200" marR="144145" indent="-457200" defTabSz="914400">
              <a:lnSpc>
                <a:spcPct val="90000"/>
              </a:lnSpc>
              <a:spcBef>
                <a:spcPts val="1000"/>
              </a:spcBef>
              <a:buClr>
                <a:srgbClr val="EA2D31"/>
              </a:buClr>
              <a:buFont typeface="Wingdings" panose="05000000000000000000" pitchFamily="2" charset="2"/>
              <a:buChar char="ü"/>
            </a:pPr>
            <a:r>
              <a:rPr lang="en-US" sz="1900" dirty="0">
                <a:solidFill>
                  <a:schemeClr val="bg1"/>
                </a:solidFill>
                <a:latin typeface="Segoe UI Semilight" panose="020B0402040204020203" pitchFamily="34" charset="0"/>
                <a:cs typeface="Segoe UI Semilight" panose="020B0402040204020203" pitchFamily="34" charset="0"/>
              </a:rPr>
              <a:t>If you decide to add an Alternate Ballot Designation from the first page, use section A for the justification.</a:t>
            </a:r>
          </a:p>
          <a:p>
            <a:pPr marL="457200" marR="144145" indent="-457200" defTabSz="914400">
              <a:lnSpc>
                <a:spcPct val="90000"/>
              </a:lnSpc>
              <a:spcBef>
                <a:spcPts val="1000"/>
              </a:spcBef>
              <a:buClr>
                <a:srgbClr val="EA2D31"/>
              </a:buClr>
              <a:buFont typeface="Wingdings" panose="05000000000000000000" pitchFamily="2" charset="2"/>
              <a:buChar char="ü"/>
            </a:pPr>
            <a:endParaRPr lang="en-US" sz="1900" dirty="0">
              <a:solidFill>
                <a:schemeClr val="bg1"/>
              </a:solidFill>
              <a:latin typeface="Segoe UI Semilight" panose="020B0402040204020203" pitchFamily="34" charset="0"/>
              <a:cs typeface="Segoe UI Semilight" panose="020B0402040204020203" pitchFamily="34" charset="0"/>
            </a:endParaRPr>
          </a:p>
          <a:p>
            <a:pPr marL="457200" marR="144145" indent="-457200" defTabSz="914400">
              <a:lnSpc>
                <a:spcPct val="90000"/>
              </a:lnSpc>
              <a:spcBef>
                <a:spcPts val="1000"/>
              </a:spcBef>
              <a:buClr>
                <a:srgbClr val="EA2D31"/>
              </a:buClr>
              <a:buFont typeface="Wingdings" panose="05000000000000000000" pitchFamily="2" charset="2"/>
              <a:buChar char="ü"/>
            </a:pPr>
            <a:endParaRPr lang="en-US" sz="1900" dirty="0">
              <a:solidFill>
                <a:schemeClr val="bg1"/>
              </a:solidFill>
              <a:latin typeface="Segoe UI Semilight" panose="020B0402040204020203" pitchFamily="34" charset="0"/>
              <a:cs typeface="Segoe UI Semilight" panose="020B0402040204020203" pitchFamily="34" charset="0"/>
            </a:endParaRPr>
          </a:p>
          <a:p>
            <a:pPr marL="457200" marR="144145" indent="-457200" defTabSz="914400">
              <a:lnSpc>
                <a:spcPct val="90000"/>
              </a:lnSpc>
              <a:spcBef>
                <a:spcPts val="1000"/>
              </a:spcBef>
              <a:buClr>
                <a:srgbClr val="EA2D31"/>
              </a:buClr>
              <a:buFont typeface="Wingdings" panose="05000000000000000000" pitchFamily="2" charset="2"/>
              <a:buChar char="ü"/>
            </a:pPr>
            <a:r>
              <a:rPr lang="en-US" sz="1900" dirty="0">
                <a:solidFill>
                  <a:schemeClr val="bg1"/>
                </a:solidFill>
                <a:latin typeface="Segoe UI Semilight" panose="020B0402040204020203" pitchFamily="34" charset="0"/>
                <a:cs typeface="Segoe UI Semilight" panose="020B0402040204020203" pitchFamily="34" charset="0"/>
              </a:rPr>
              <a:t>If you decide to add a Second Alternate Ballot Designation from the first page, use section B for the justification.</a:t>
            </a:r>
          </a:p>
        </p:txBody>
      </p:sp>
      <p:grpSp>
        <p:nvGrpSpPr>
          <p:cNvPr id="15" name="object 5">
            <a:extLst>
              <a:ext uri="{FF2B5EF4-FFF2-40B4-BE49-F238E27FC236}">
                <a16:creationId xmlns:a16="http://schemas.microsoft.com/office/drawing/2014/main" id="{C46A9168-055B-5E06-C647-062F414636EF}"/>
              </a:ext>
            </a:extLst>
          </p:cNvPr>
          <p:cNvGrpSpPr/>
          <p:nvPr/>
        </p:nvGrpSpPr>
        <p:grpSpPr>
          <a:xfrm>
            <a:off x="4192525" y="1806255"/>
            <a:ext cx="3806951" cy="4894026"/>
            <a:chOff x="2773679" y="1633728"/>
            <a:chExt cx="3976115" cy="5111495"/>
          </a:xfrm>
        </p:grpSpPr>
        <p:pic>
          <p:nvPicPr>
            <p:cNvPr id="16" name="object 6">
              <a:extLst>
                <a:ext uri="{FF2B5EF4-FFF2-40B4-BE49-F238E27FC236}">
                  <a16:creationId xmlns:a16="http://schemas.microsoft.com/office/drawing/2014/main" id="{4AE33C54-6E92-F3A2-2E51-442AF0C09C7A}"/>
                </a:ext>
              </a:extLst>
            </p:cNvPr>
            <p:cNvPicPr/>
            <p:nvPr/>
          </p:nvPicPr>
          <p:blipFill>
            <a:blip r:embed="rId5" cstate="print"/>
            <a:stretch>
              <a:fillRect/>
            </a:stretch>
          </p:blipFill>
          <p:spPr>
            <a:xfrm>
              <a:off x="2773679" y="1633728"/>
              <a:ext cx="3976115" cy="5111495"/>
            </a:xfrm>
            <a:prstGeom prst="rect">
              <a:avLst/>
            </a:prstGeom>
          </p:spPr>
        </p:pic>
        <p:pic>
          <p:nvPicPr>
            <p:cNvPr id="17" name="object 7">
              <a:extLst>
                <a:ext uri="{FF2B5EF4-FFF2-40B4-BE49-F238E27FC236}">
                  <a16:creationId xmlns:a16="http://schemas.microsoft.com/office/drawing/2014/main" id="{FC8B0EA3-5C91-7838-86D7-374A0650E21F}"/>
                </a:ext>
              </a:extLst>
            </p:cNvPr>
            <p:cNvPicPr/>
            <p:nvPr/>
          </p:nvPicPr>
          <p:blipFill>
            <a:blip r:embed="rId6" cstate="print"/>
            <a:stretch>
              <a:fillRect/>
            </a:stretch>
          </p:blipFill>
          <p:spPr>
            <a:xfrm>
              <a:off x="2802636" y="1662684"/>
              <a:ext cx="3863339" cy="4998719"/>
            </a:xfrm>
            <a:prstGeom prst="rect">
              <a:avLst/>
            </a:prstGeom>
          </p:spPr>
        </p:pic>
        <p:sp>
          <p:nvSpPr>
            <p:cNvPr id="18" name="object 8">
              <a:extLst>
                <a:ext uri="{FF2B5EF4-FFF2-40B4-BE49-F238E27FC236}">
                  <a16:creationId xmlns:a16="http://schemas.microsoft.com/office/drawing/2014/main" id="{56D56AB6-DEE1-C07D-720C-104E70A3CC06}"/>
                </a:ext>
              </a:extLst>
            </p:cNvPr>
            <p:cNvSpPr/>
            <p:nvPr/>
          </p:nvSpPr>
          <p:spPr>
            <a:xfrm>
              <a:off x="2801111" y="1661159"/>
              <a:ext cx="3866515" cy="5001895"/>
            </a:xfrm>
            <a:custGeom>
              <a:avLst/>
              <a:gdLst/>
              <a:ahLst/>
              <a:cxnLst/>
              <a:rect l="l" t="t" r="r" b="b"/>
              <a:pathLst>
                <a:path w="3866515" h="5001895">
                  <a:moveTo>
                    <a:pt x="0" y="0"/>
                  </a:moveTo>
                  <a:lnTo>
                    <a:pt x="3866388" y="0"/>
                  </a:lnTo>
                  <a:lnTo>
                    <a:pt x="3866388" y="5001768"/>
                  </a:lnTo>
                  <a:lnTo>
                    <a:pt x="0" y="5001768"/>
                  </a:lnTo>
                  <a:lnTo>
                    <a:pt x="0" y="0"/>
                  </a:lnTo>
                  <a:close/>
                </a:path>
              </a:pathLst>
            </a:custGeom>
            <a:ln w="3175">
              <a:solidFill>
                <a:srgbClr val="000000"/>
              </a:solidFill>
            </a:ln>
          </p:spPr>
          <p:txBody>
            <a:bodyPr wrap="square" lIns="0" tIns="0" rIns="0" bIns="0" rtlCol="0"/>
            <a:lstStyle/>
            <a:p>
              <a:endParaRPr/>
            </a:p>
          </p:txBody>
        </p:sp>
      </p:grpSp>
      <p:cxnSp>
        <p:nvCxnSpPr>
          <p:cNvPr id="19" name="Straight Arrow Connector 18">
            <a:extLst>
              <a:ext uri="{FF2B5EF4-FFF2-40B4-BE49-F238E27FC236}">
                <a16:creationId xmlns:a16="http://schemas.microsoft.com/office/drawing/2014/main" id="{3B7A3CC6-0853-9A99-C881-AFD00410FA88}"/>
              </a:ext>
            </a:extLst>
          </p:cNvPr>
          <p:cNvCxnSpPr>
            <a:cxnSpLocks/>
          </p:cNvCxnSpPr>
          <p:nvPr/>
        </p:nvCxnSpPr>
        <p:spPr>
          <a:xfrm flipH="1" flipV="1">
            <a:off x="7376672" y="2312894"/>
            <a:ext cx="1083449" cy="407254"/>
          </a:xfrm>
          <a:prstGeom prst="straightConnector1">
            <a:avLst/>
          </a:prstGeom>
          <a:ln w="12700">
            <a:solidFill>
              <a:srgbClr val="EA2D3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2DE36EC-B39F-733A-9171-68389056C8CB}"/>
              </a:ext>
            </a:extLst>
          </p:cNvPr>
          <p:cNvCxnSpPr>
            <a:cxnSpLocks/>
          </p:cNvCxnSpPr>
          <p:nvPr/>
        </p:nvCxnSpPr>
        <p:spPr>
          <a:xfrm>
            <a:off x="3941909" y="4253268"/>
            <a:ext cx="782491" cy="733670"/>
          </a:xfrm>
          <a:prstGeom prst="straightConnector1">
            <a:avLst/>
          </a:prstGeom>
          <a:ln w="12700">
            <a:solidFill>
              <a:srgbClr val="EA2D3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AD2492-B092-018C-EFEB-421899381F40}"/>
              </a:ext>
            </a:extLst>
          </p:cNvPr>
          <p:cNvCxnSpPr>
            <a:cxnSpLocks/>
          </p:cNvCxnSpPr>
          <p:nvPr/>
        </p:nvCxnSpPr>
        <p:spPr>
          <a:xfrm>
            <a:off x="3941909" y="2263103"/>
            <a:ext cx="782491" cy="733670"/>
          </a:xfrm>
          <a:prstGeom prst="straightConnector1">
            <a:avLst/>
          </a:prstGeom>
          <a:ln w="12700">
            <a:solidFill>
              <a:srgbClr val="EA2D31"/>
            </a:solidFill>
            <a:tailEnd type="triangle"/>
          </a:ln>
        </p:spPr>
        <p:style>
          <a:lnRef idx="1">
            <a:schemeClr val="accent1"/>
          </a:lnRef>
          <a:fillRef idx="0">
            <a:schemeClr val="accent1"/>
          </a:fillRef>
          <a:effectRef idx="0">
            <a:schemeClr val="accent1"/>
          </a:effectRef>
          <a:fontRef idx="minor">
            <a:schemeClr val="tx1"/>
          </a:fontRef>
        </p:style>
      </p:cxnSp>
      <p:pic>
        <p:nvPicPr>
          <p:cNvPr id="22" name="Slide_10_Christ">
            <a:hlinkClick r:id="" action="ppaction://media"/>
            <a:extLst>
              <a:ext uri="{FF2B5EF4-FFF2-40B4-BE49-F238E27FC236}">
                <a16:creationId xmlns:a16="http://schemas.microsoft.com/office/drawing/2014/main" id="{D04241D8-E670-4209-5250-D843F8DE32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487363" cy="487363"/>
          </a:xfrm>
          <a:prstGeom prst="rect">
            <a:avLst/>
          </a:prstGeom>
        </p:spPr>
      </p:pic>
    </p:spTree>
    <p:extLst>
      <p:ext uri="{BB962C8B-B14F-4D97-AF65-F5344CB8AC3E}">
        <p14:creationId xmlns:p14="http://schemas.microsoft.com/office/powerpoint/2010/main" val="1348311683"/>
      </p:ext>
    </p:extLst>
  </p:cSld>
  <p:clrMapOvr>
    <a:masterClrMapping/>
  </p:clrMapOvr>
  <mc:AlternateContent xmlns:mc="http://schemas.openxmlformats.org/markup-compatibility/2006" xmlns:p14="http://schemas.microsoft.com/office/powerpoint/2010/main">
    <mc:Choice Requires="p14">
      <p:transition spd="slow" p14:dur="1600" advClick="0" advTm="30000">
        <p14:conveyor dir="l"/>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62162B-2B79-627E-E2DF-03BE4A6EF28C}"/>
              </a:ext>
            </a:extLst>
          </p:cNvPr>
          <p:cNvPicPr>
            <a:picLocks noChangeAspect="1"/>
          </p:cNvPicPr>
          <p:nvPr/>
        </p:nvPicPr>
        <p:blipFill>
          <a:blip r:embed="rId5"/>
          <a:stretch>
            <a:fillRect/>
          </a:stretch>
        </p:blipFill>
        <p:spPr>
          <a:xfrm>
            <a:off x="581135" y="1833371"/>
            <a:ext cx="3704780" cy="4794635"/>
          </a:xfrm>
          <a:prstGeom prst="rect">
            <a:avLst/>
          </a:prstGeom>
          <a:ln>
            <a:solidFill>
              <a:schemeClr val="tx1"/>
            </a:solidFill>
          </a:ln>
        </p:spPr>
      </p:pic>
      <p:sp>
        <p:nvSpPr>
          <p:cNvPr id="2" name="Title 1">
            <a:extLst>
              <a:ext uri="{FF2B5EF4-FFF2-40B4-BE49-F238E27FC236}">
                <a16:creationId xmlns:a16="http://schemas.microsoft.com/office/drawing/2014/main" id="{842E0D62-F869-A143-9AAF-E7DACB249AA4}"/>
              </a:ext>
            </a:extLst>
          </p:cNvPr>
          <p:cNvSpPr>
            <a:spLocks noGrp="1"/>
          </p:cNvSpPr>
          <p:nvPr>
            <p:ph type="title"/>
          </p:nvPr>
        </p:nvSpPr>
        <p:spPr/>
        <p:txBody>
          <a:bodyPr/>
          <a:lstStyle/>
          <a:p>
            <a:r>
              <a:rPr lang="en-US" dirty="0"/>
              <a:t>Declaration of Candidacy</a:t>
            </a:r>
          </a:p>
        </p:txBody>
      </p:sp>
      <p:sp>
        <p:nvSpPr>
          <p:cNvPr id="3" name="Content Placeholder 2">
            <a:extLst>
              <a:ext uri="{FF2B5EF4-FFF2-40B4-BE49-F238E27FC236}">
                <a16:creationId xmlns:a16="http://schemas.microsoft.com/office/drawing/2014/main" id="{2BCB6F10-E57A-F54C-BD3C-8085A66524DE}"/>
              </a:ext>
            </a:extLst>
          </p:cNvPr>
          <p:cNvSpPr>
            <a:spLocks noGrp="1"/>
          </p:cNvSpPr>
          <p:nvPr>
            <p:ph idx="1"/>
          </p:nvPr>
        </p:nvSpPr>
        <p:spPr>
          <a:xfrm>
            <a:off x="4483713" y="1976054"/>
            <a:ext cx="7042337" cy="4509267"/>
          </a:xfrm>
        </p:spPr>
        <p:txBody>
          <a:bodyPr>
            <a:normAutofit/>
          </a:bodyPr>
          <a:lstStyle/>
          <a:p>
            <a:pPr marL="0" marR="5080" indent="0">
              <a:spcAft>
                <a:spcPts val="600"/>
              </a:spcAft>
              <a:buClr>
                <a:srgbClr val="9F272A"/>
              </a:buClr>
              <a:buNone/>
            </a:pPr>
            <a:r>
              <a:rPr lang="en-US" sz="2000" b="1" dirty="0">
                <a:solidFill>
                  <a:srgbClr val="4C5E6C"/>
                </a:solidFill>
                <a:latin typeface="Segoe UI Semibold" panose="020B0502040204020203" pitchFamily="34" charset="0"/>
                <a:cs typeface="Segoe UI Semibold" panose="020B0502040204020203" pitchFamily="34" charset="0"/>
              </a:rPr>
              <a:t>Section 1: </a:t>
            </a:r>
            <a:r>
              <a:rPr lang="en-US" sz="2000" dirty="0"/>
              <a:t>You will print your name and office sought, including council district if applicable.</a:t>
            </a:r>
          </a:p>
          <a:p>
            <a:pPr marL="0" marR="5080" indent="0">
              <a:spcAft>
                <a:spcPts val="1000"/>
              </a:spcAft>
              <a:buClr>
                <a:srgbClr val="9F272A"/>
              </a:buClr>
              <a:buNone/>
            </a:pPr>
            <a:r>
              <a:rPr lang="en-US" sz="2000" b="1" dirty="0">
                <a:solidFill>
                  <a:srgbClr val="4C5E6C"/>
                </a:solidFill>
                <a:latin typeface="Segoe UI Semibold" panose="020B0502040204020203" pitchFamily="34" charset="0"/>
                <a:cs typeface="Segoe UI Semibold" panose="020B0502040204020203" pitchFamily="34" charset="0"/>
              </a:rPr>
              <a:t>Section 2: </a:t>
            </a:r>
            <a:r>
              <a:rPr lang="en-US" sz="2000" dirty="0"/>
              <a:t>You will print your name for use on the ballot as well as the desired ballot designation.</a:t>
            </a:r>
          </a:p>
          <a:p>
            <a:pPr marL="355600" marR="100330" indent="-342900">
              <a:lnSpc>
                <a:spcPct val="110000"/>
              </a:lnSpc>
              <a:spcBef>
                <a:spcPts val="5"/>
              </a:spcBef>
              <a:spcAft>
                <a:spcPts val="1000"/>
              </a:spcAft>
              <a:buClr>
                <a:srgbClr val="C00000"/>
              </a:buClr>
              <a:buFont typeface="Wingdings" panose="05000000000000000000" pitchFamily="2" charset="2"/>
              <a:buChar char="ü"/>
            </a:pPr>
            <a:r>
              <a:rPr lang="en-US" sz="1700" i="1" dirty="0">
                <a:cs typeface="Arial"/>
              </a:rPr>
              <a:t>A check box is provided for candidates who prefer not to use a ballot designation.</a:t>
            </a:r>
          </a:p>
          <a:p>
            <a:pPr marL="0" marR="5080" indent="0">
              <a:spcAft>
                <a:spcPts val="1000"/>
              </a:spcAft>
              <a:buClr>
                <a:srgbClr val="9F272A"/>
              </a:buClr>
              <a:buNone/>
            </a:pPr>
            <a:r>
              <a:rPr lang="en-US" sz="2000" b="1" dirty="0">
                <a:solidFill>
                  <a:srgbClr val="4C5E6C"/>
                </a:solidFill>
                <a:latin typeface="Segoe UI Semibold" panose="020B0502040204020203" pitchFamily="34" charset="0"/>
                <a:cs typeface="Segoe UI Semibold" panose="020B0502040204020203" pitchFamily="34" charset="0"/>
              </a:rPr>
              <a:t>Section 3: </a:t>
            </a:r>
            <a:r>
              <a:rPr lang="en-US" sz="2000" dirty="0"/>
              <a:t>The residence address field is required.</a:t>
            </a:r>
          </a:p>
          <a:p>
            <a:pPr marL="355600" marR="100330" indent="-342900">
              <a:lnSpc>
                <a:spcPct val="110000"/>
              </a:lnSpc>
              <a:spcBef>
                <a:spcPts val="5"/>
              </a:spcBef>
              <a:spcAft>
                <a:spcPts val="1000"/>
              </a:spcAft>
              <a:buClr>
                <a:srgbClr val="C00000"/>
              </a:buClr>
              <a:buFont typeface="Wingdings" panose="05000000000000000000" pitchFamily="2" charset="2"/>
              <a:buChar char="ü"/>
            </a:pPr>
            <a:r>
              <a:rPr lang="en-US" sz="1700" i="1" dirty="0">
                <a:cs typeface="Arial"/>
              </a:rPr>
              <a:t>The ROV makes available to the public a candidate roster in which your name and Ballot Designation will appear.</a:t>
            </a:r>
          </a:p>
          <a:p>
            <a:pPr marL="355600" marR="100330" indent="-342900">
              <a:lnSpc>
                <a:spcPct val="110000"/>
              </a:lnSpc>
              <a:spcBef>
                <a:spcPts val="5"/>
              </a:spcBef>
              <a:spcAft>
                <a:spcPts val="1000"/>
              </a:spcAft>
              <a:buClr>
                <a:srgbClr val="C00000"/>
              </a:buClr>
              <a:buFont typeface="Wingdings" panose="05000000000000000000" pitchFamily="2" charset="2"/>
              <a:buChar char="ü"/>
            </a:pPr>
            <a:r>
              <a:rPr lang="en-US" sz="1600" i="1" dirty="0">
                <a:cs typeface="Arial"/>
              </a:rPr>
              <a:t>We encourage you to provide additional contact information. Organizations often review the candidate report in hopes of inviting prospective candidates to forums, </a:t>
            </a:r>
            <a:br>
              <a:rPr lang="en-US" sz="1600" i="1" dirty="0">
                <a:cs typeface="Arial"/>
              </a:rPr>
            </a:br>
            <a:r>
              <a:rPr lang="en-US" sz="1600" i="1" dirty="0">
                <a:cs typeface="Arial"/>
              </a:rPr>
              <a:t>community meetings, and interviews.</a:t>
            </a:r>
            <a:endParaRPr lang="en-US" sz="1600" dirty="0">
              <a:solidFill>
                <a:schemeClr val="tx1"/>
              </a:solidFill>
              <a:cs typeface="Arial"/>
            </a:endParaRPr>
          </a:p>
        </p:txBody>
      </p:sp>
      <p:cxnSp>
        <p:nvCxnSpPr>
          <p:cNvPr id="5" name="Straight Connector 4">
            <a:extLst>
              <a:ext uri="{FF2B5EF4-FFF2-40B4-BE49-F238E27FC236}">
                <a16:creationId xmlns:a16="http://schemas.microsoft.com/office/drawing/2014/main" id="{9C32F319-0039-3348-80C6-86326AC37560}"/>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1C233EA-A28B-9897-91A3-5CEAB49FD05C}"/>
              </a:ext>
            </a:extLst>
          </p:cNvPr>
          <p:cNvCxnSpPr>
            <a:cxnSpLocks/>
          </p:cNvCxnSpPr>
          <p:nvPr/>
        </p:nvCxnSpPr>
        <p:spPr>
          <a:xfrm flipH="1">
            <a:off x="3581926" y="2440502"/>
            <a:ext cx="813500" cy="920706"/>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8BCBAC8-B121-FC07-467F-95925611ACCE}"/>
              </a:ext>
            </a:extLst>
          </p:cNvPr>
          <p:cNvCxnSpPr>
            <a:cxnSpLocks/>
          </p:cNvCxnSpPr>
          <p:nvPr/>
        </p:nvCxnSpPr>
        <p:spPr>
          <a:xfrm flipH="1">
            <a:off x="4067503" y="3651294"/>
            <a:ext cx="416210" cy="290085"/>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pic>
        <p:nvPicPr>
          <p:cNvPr id="14" name="Slide_11">
            <a:hlinkClick r:id="" action="ppaction://media"/>
            <a:extLst>
              <a:ext uri="{FF2B5EF4-FFF2-40B4-BE49-F238E27FC236}">
                <a16:creationId xmlns:a16="http://schemas.microsoft.com/office/drawing/2014/main" id="{06B0A422-510D-43B8-D968-36ADD1D920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2177356131"/>
      </p:ext>
    </p:extLst>
  </p:cSld>
  <p:clrMapOvr>
    <a:masterClrMapping/>
  </p:clrMapOvr>
  <mc:AlternateContent xmlns:mc="http://schemas.openxmlformats.org/markup-compatibility/2006" xmlns:p14="http://schemas.microsoft.com/office/powerpoint/2010/main">
    <mc:Choice Requires="p14">
      <p:transition spd="slow" p14:dur="1600" advClick="0" advTm="40000">
        <p14:conveyor dir="l"/>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6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5974F5-C874-F177-C985-5D5E57ED13EE}"/>
              </a:ext>
            </a:extLst>
          </p:cNvPr>
          <p:cNvPicPr>
            <a:picLocks noChangeAspect="1"/>
          </p:cNvPicPr>
          <p:nvPr/>
        </p:nvPicPr>
        <p:blipFill>
          <a:blip r:embed="rId5"/>
          <a:stretch>
            <a:fillRect/>
          </a:stretch>
        </p:blipFill>
        <p:spPr>
          <a:xfrm>
            <a:off x="596225" y="1811401"/>
            <a:ext cx="3652401" cy="4739425"/>
          </a:xfrm>
          <a:prstGeom prst="rect">
            <a:avLst/>
          </a:prstGeom>
          <a:ln>
            <a:solidFill>
              <a:schemeClr val="tx1"/>
            </a:solidFill>
          </a:ln>
        </p:spPr>
      </p:pic>
      <p:sp>
        <p:nvSpPr>
          <p:cNvPr id="2" name="Title 1">
            <a:extLst>
              <a:ext uri="{FF2B5EF4-FFF2-40B4-BE49-F238E27FC236}">
                <a16:creationId xmlns:a16="http://schemas.microsoft.com/office/drawing/2014/main" id="{842E0D62-F869-A143-9AAF-E7DACB249AA4}"/>
              </a:ext>
            </a:extLst>
          </p:cNvPr>
          <p:cNvSpPr>
            <a:spLocks noGrp="1"/>
          </p:cNvSpPr>
          <p:nvPr>
            <p:ph type="title"/>
          </p:nvPr>
        </p:nvSpPr>
        <p:spPr/>
        <p:txBody>
          <a:bodyPr/>
          <a:lstStyle/>
          <a:p>
            <a:r>
              <a:rPr lang="en-US" dirty="0"/>
              <a:t>Declaration of Candidacy</a:t>
            </a:r>
          </a:p>
        </p:txBody>
      </p:sp>
      <p:cxnSp>
        <p:nvCxnSpPr>
          <p:cNvPr id="5" name="Straight Connector 4">
            <a:extLst>
              <a:ext uri="{FF2B5EF4-FFF2-40B4-BE49-F238E27FC236}">
                <a16:creationId xmlns:a16="http://schemas.microsoft.com/office/drawing/2014/main" id="{9C32F319-0039-3348-80C6-86326AC37560}"/>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49CF350-CCAC-787F-C151-8F4F21896607}"/>
              </a:ext>
            </a:extLst>
          </p:cNvPr>
          <p:cNvSpPr txBox="1">
            <a:spLocks/>
          </p:cNvSpPr>
          <p:nvPr/>
        </p:nvSpPr>
        <p:spPr>
          <a:xfrm>
            <a:off x="4724400" y="2280217"/>
            <a:ext cx="7000155" cy="4205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spcAft>
                <a:spcPts val="600"/>
              </a:spcAft>
              <a:buClr>
                <a:srgbClr val="9F272A"/>
              </a:buClr>
              <a:buNone/>
            </a:pPr>
            <a:r>
              <a:rPr lang="en-US" sz="2000" b="1" dirty="0">
                <a:solidFill>
                  <a:srgbClr val="4C5E6C"/>
                </a:solidFill>
                <a:latin typeface="Segoe UI Semibold" panose="020B0502040204020203" pitchFamily="34" charset="0"/>
                <a:cs typeface="Segoe UI Semibold" panose="020B0502040204020203" pitchFamily="34" charset="0"/>
              </a:rPr>
              <a:t>Section 4: </a:t>
            </a:r>
            <a:r>
              <a:rPr lang="en-US" sz="2000" dirty="0"/>
              <a:t>If you are an incumbent, place the name of the office on this line.</a:t>
            </a:r>
          </a:p>
          <a:p>
            <a:pPr marL="355600" marR="100330" indent="-342900">
              <a:spcBef>
                <a:spcPts val="5"/>
              </a:spcBef>
              <a:spcAft>
                <a:spcPts val="2000"/>
              </a:spcAft>
              <a:buClr>
                <a:srgbClr val="C00000"/>
              </a:buClr>
              <a:buFont typeface="Wingdings" panose="05000000000000000000" pitchFamily="2" charset="2"/>
              <a:buChar char="ü"/>
            </a:pPr>
            <a:r>
              <a:rPr lang="en-US" sz="1700" i="1" dirty="0">
                <a:cs typeface="Arial"/>
              </a:rPr>
              <a:t>All candidates are required to sign in the red boxes.</a:t>
            </a:r>
          </a:p>
          <a:p>
            <a:pPr marL="12700" marR="100330" indent="0">
              <a:spcBef>
                <a:spcPts val="5"/>
              </a:spcBef>
              <a:spcAft>
                <a:spcPts val="600"/>
              </a:spcAft>
              <a:buClr>
                <a:srgbClr val="C00000"/>
              </a:buClr>
              <a:buNone/>
            </a:pPr>
            <a:r>
              <a:rPr lang="en-US" sz="2000" b="1" dirty="0">
                <a:solidFill>
                  <a:srgbClr val="4C5E6C"/>
                </a:solidFill>
                <a:latin typeface="Segoe UI Semibold" panose="020B0502040204020203" pitchFamily="34" charset="0"/>
                <a:cs typeface="Segoe UI Semibold" panose="020B0502040204020203" pitchFamily="34" charset="0"/>
              </a:rPr>
              <a:t>Section 5: </a:t>
            </a:r>
            <a:r>
              <a:rPr lang="en-US" sz="2000" dirty="0"/>
              <a:t>Election Officials will administer the Oath of Office for you to sign, this must be completed in their presence.</a:t>
            </a:r>
          </a:p>
          <a:p>
            <a:pPr marL="0" marR="5080" indent="0">
              <a:spcAft>
                <a:spcPts val="600"/>
              </a:spcAft>
              <a:buClr>
                <a:srgbClr val="9F272A"/>
              </a:buClr>
              <a:buNone/>
            </a:pPr>
            <a:r>
              <a:rPr lang="en-US" sz="2000" b="1" dirty="0">
                <a:solidFill>
                  <a:srgbClr val="4C5E6C"/>
                </a:solidFill>
                <a:latin typeface="Segoe UI Semibold" panose="020B0502040204020203" pitchFamily="34" charset="0"/>
                <a:cs typeface="Segoe UI Semibold" panose="020B0502040204020203" pitchFamily="34" charset="0"/>
              </a:rPr>
              <a:t>Section 6: </a:t>
            </a:r>
            <a:r>
              <a:rPr lang="en-US" sz="2000" dirty="0"/>
              <a:t>Will be completed by an Elections Official.</a:t>
            </a:r>
          </a:p>
          <a:p>
            <a:pPr marL="0" marR="5080" indent="0">
              <a:spcAft>
                <a:spcPts val="600"/>
              </a:spcAft>
              <a:buClr>
                <a:srgbClr val="9F272A"/>
              </a:buClr>
              <a:buNone/>
            </a:pPr>
            <a:endParaRPr lang="en-US" sz="2000" dirty="0"/>
          </a:p>
          <a:p>
            <a:pPr marL="0" marR="5080" indent="0">
              <a:spcAft>
                <a:spcPts val="600"/>
              </a:spcAft>
              <a:buClr>
                <a:srgbClr val="9F272A"/>
              </a:buClr>
              <a:buNone/>
            </a:pPr>
            <a:r>
              <a:rPr lang="en-US" sz="1700" b="1" dirty="0">
                <a:solidFill>
                  <a:srgbClr val="9F272A"/>
                </a:solidFill>
                <a:latin typeface="Segoe UI Semibold" panose="020B0502040204020203" pitchFamily="34" charset="0"/>
                <a:cs typeface="Segoe UI Semibold" panose="020B0502040204020203" pitchFamily="34" charset="0"/>
              </a:rPr>
              <a:t>NOTE: </a:t>
            </a:r>
            <a:r>
              <a:rPr lang="en-US" sz="1700" i="1" dirty="0"/>
              <a:t>If the Oath of Office is administered by a Notary Public, the Notary will sign this section. A notary must then place their seal on the form.</a:t>
            </a:r>
            <a:endParaRPr lang="en-US" sz="1700" i="1" dirty="0">
              <a:cs typeface="Arial"/>
            </a:endParaRPr>
          </a:p>
        </p:txBody>
      </p:sp>
      <p:cxnSp>
        <p:nvCxnSpPr>
          <p:cNvPr id="3" name="Straight Arrow Connector 2">
            <a:extLst>
              <a:ext uri="{FF2B5EF4-FFF2-40B4-BE49-F238E27FC236}">
                <a16:creationId xmlns:a16="http://schemas.microsoft.com/office/drawing/2014/main" id="{9B43225A-8EC9-CC48-A541-542CA6126AA8}"/>
              </a:ext>
            </a:extLst>
          </p:cNvPr>
          <p:cNvCxnSpPr>
            <a:cxnSpLocks/>
          </p:cNvCxnSpPr>
          <p:nvPr/>
        </p:nvCxnSpPr>
        <p:spPr>
          <a:xfrm flipH="1" flipV="1">
            <a:off x="3310467" y="2280218"/>
            <a:ext cx="1456679" cy="138843"/>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E6BC4A-3CB0-573D-ECF6-A1452D471DCD}"/>
              </a:ext>
            </a:extLst>
          </p:cNvPr>
          <p:cNvCxnSpPr>
            <a:cxnSpLocks/>
          </p:cNvCxnSpPr>
          <p:nvPr/>
        </p:nvCxnSpPr>
        <p:spPr>
          <a:xfrm flipH="1" flipV="1">
            <a:off x="4178919" y="3262491"/>
            <a:ext cx="588227" cy="318909"/>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584653-132C-2A08-6AD1-C6767F852A39}"/>
              </a:ext>
            </a:extLst>
          </p:cNvPr>
          <p:cNvCxnSpPr>
            <a:cxnSpLocks/>
          </p:cNvCxnSpPr>
          <p:nvPr/>
        </p:nvCxnSpPr>
        <p:spPr>
          <a:xfrm flipH="1">
            <a:off x="3776133" y="4315037"/>
            <a:ext cx="948267" cy="122660"/>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AB1B67-17D6-2A03-58A7-5F21A8F338D0}"/>
              </a:ext>
            </a:extLst>
          </p:cNvPr>
          <p:cNvCxnSpPr/>
          <p:nvPr/>
        </p:nvCxnSpPr>
        <p:spPr>
          <a:xfrm>
            <a:off x="4767146" y="4825361"/>
            <a:ext cx="6857587" cy="0"/>
          </a:xfrm>
          <a:prstGeom prst="line">
            <a:avLst/>
          </a:prstGeom>
          <a:ln>
            <a:solidFill>
              <a:srgbClr val="4C5E6C"/>
            </a:solidFill>
          </a:ln>
        </p:spPr>
        <p:style>
          <a:lnRef idx="1">
            <a:schemeClr val="accent1"/>
          </a:lnRef>
          <a:fillRef idx="0">
            <a:schemeClr val="accent1"/>
          </a:fillRef>
          <a:effectRef idx="0">
            <a:schemeClr val="accent1"/>
          </a:effectRef>
          <a:fontRef idx="minor">
            <a:schemeClr val="tx1"/>
          </a:fontRef>
        </p:style>
      </p:cxnSp>
      <p:pic>
        <p:nvPicPr>
          <p:cNvPr id="6" name="Slide_12">
            <a:hlinkClick r:id="" action="ppaction://media"/>
            <a:extLst>
              <a:ext uri="{FF2B5EF4-FFF2-40B4-BE49-F238E27FC236}">
                <a16:creationId xmlns:a16="http://schemas.microsoft.com/office/drawing/2014/main" id="{63C74D35-2338-BA0F-603F-B27F57036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3786679708"/>
      </p:ext>
    </p:extLst>
  </p:cSld>
  <p:clrMapOvr>
    <a:masterClrMapping/>
  </p:clrMapOvr>
  <mc:AlternateContent xmlns:mc="http://schemas.openxmlformats.org/markup-compatibility/2006" xmlns:p14="http://schemas.microsoft.com/office/powerpoint/2010/main">
    <mc:Choice Requires="p14">
      <p:transition spd="slow" p14:dur="1600" advClick="0" advTm="39000">
        <p14:conveyor dir="l"/>
      </p:transition>
    </mc:Choice>
    <mc:Fallback xmlns="">
      <p:transition spd="slow"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B444-8C39-3EEB-EBC8-F486ACE51A6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804E0DA-AD8F-1DAE-F2CA-9EC9070C5396}"/>
              </a:ext>
            </a:extLst>
          </p:cNvPr>
          <p:cNvPicPr>
            <a:picLocks noChangeAspect="1"/>
          </p:cNvPicPr>
          <p:nvPr/>
        </p:nvPicPr>
        <p:blipFill>
          <a:blip r:embed="rId5"/>
          <a:stretch>
            <a:fillRect/>
          </a:stretch>
        </p:blipFill>
        <p:spPr>
          <a:xfrm>
            <a:off x="796476" y="1905497"/>
            <a:ext cx="3466986" cy="4509267"/>
          </a:xfrm>
          <a:prstGeom prst="rect">
            <a:avLst/>
          </a:prstGeom>
          <a:ln>
            <a:solidFill>
              <a:schemeClr val="tx1"/>
            </a:solidFill>
          </a:ln>
        </p:spPr>
      </p:pic>
      <p:sp>
        <p:nvSpPr>
          <p:cNvPr id="2" name="Title 1">
            <a:extLst>
              <a:ext uri="{FF2B5EF4-FFF2-40B4-BE49-F238E27FC236}">
                <a16:creationId xmlns:a16="http://schemas.microsoft.com/office/drawing/2014/main" id="{8F5A4A8E-6BB7-00D2-C8BD-B91A1A7EC831}"/>
              </a:ext>
            </a:extLst>
          </p:cNvPr>
          <p:cNvSpPr>
            <a:spLocks noGrp="1"/>
          </p:cNvSpPr>
          <p:nvPr>
            <p:ph type="title"/>
          </p:nvPr>
        </p:nvSpPr>
        <p:spPr/>
        <p:txBody>
          <a:bodyPr/>
          <a:lstStyle/>
          <a:p>
            <a:r>
              <a:rPr lang="en-US" dirty="0"/>
              <a:t>Declaration of Intention</a:t>
            </a:r>
            <a:br>
              <a:rPr lang="en-US" dirty="0"/>
            </a:br>
            <a:r>
              <a:rPr lang="en-US" sz="3200" dirty="0"/>
              <a:t>(For Superior Court Judicial Candidates Only)</a:t>
            </a:r>
            <a:endParaRPr lang="en-US" dirty="0"/>
          </a:p>
        </p:txBody>
      </p:sp>
      <p:sp>
        <p:nvSpPr>
          <p:cNvPr id="3" name="Content Placeholder 2">
            <a:extLst>
              <a:ext uri="{FF2B5EF4-FFF2-40B4-BE49-F238E27FC236}">
                <a16:creationId xmlns:a16="http://schemas.microsoft.com/office/drawing/2014/main" id="{6ACE9422-BF32-578E-341D-443D2548239F}"/>
              </a:ext>
            </a:extLst>
          </p:cNvPr>
          <p:cNvSpPr>
            <a:spLocks noGrp="1"/>
          </p:cNvSpPr>
          <p:nvPr>
            <p:ph idx="1"/>
          </p:nvPr>
        </p:nvSpPr>
        <p:spPr>
          <a:xfrm>
            <a:off x="4664208" y="2292439"/>
            <a:ext cx="6810868" cy="3644722"/>
          </a:xfrm>
        </p:spPr>
        <p:txBody>
          <a:bodyPr>
            <a:normAutofit/>
          </a:bodyPr>
          <a:lstStyle/>
          <a:p>
            <a:pPr marL="0" marR="5080" indent="0">
              <a:spcAft>
                <a:spcPts val="600"/>
              </a:spcAft>
              <a:buClr>
                <a:srgbClr val="9F272A"/>
              </a:buClr>
              <a:buNone/>
            </a:pPr>
            <a:r>
              <a:rPr lang="en-US" sz="2000" dirty="0"/>
              <a:t>Candidates for judicial office must file a Declaration of Intention identifying the office for which they intend to run. </a:t>
            </a:r>
            <a:br>
              <a:rPr lang="en-US" sz="2000" dirty="0"/>
            </a:br>
            <a:r>
              <a:rPr lang="en-US" sz="2000" dirty="0"/>
              <a:t>(Except in the case of a judicial office filled in accordance with subdivision (d) of Section 16 of the California Constitution)</a:t>
            </a:r>
          </a:p>
          <a:p>
            <a:pPr marL="0" marR="5080" indent="0">
              <a:spcAft>
                <a:spcPts val="600"/>
              </a:spcAft>
              <a:buClr>
                <a:srgbClr val="9F272A"/>
              </a:buClr>
              <a:buNone/>
            </a:pPr>
            <a:endParaRPr lang="en-US" sz="2000" dirty="0"/>
          </a:p>
          <a:p>
            <a:pPr marL="0" marR="5080" indent="0">
              <a:spcAft>
                <a:spcPts val="600"/>
              </a:spcAft>
              <a:buClr>
                <a:srgbClr val="9F272A"/>
              </a:buClr>
              <a:buNone/>
            </a:pPr>
            <a:r>
              <a:rPr lang="en-US" sz="2000" dirty="0"/>
              <a:t>You will print your name.</a:t>
            </a:r>
          </a:p>
          <a:p>
            <a:pPr marL="0" marR="5080" indent="0">
              <a:spcAft>
                <a:spcPts val="1000"/>
              </a:spcAft>
              <a:buClr>
                <a:srgbClr val="9F272A"/>
              </a:buClr>
              <a:buNone/>
            </a:pPr>
            <a:r>
              <a:rPr lang="en-US" sz="2000" dirty="0"/>
              <a:t>A candidate for a numerically designated judicial office shall state in their declaration for which office they intend to become a candidate.</a:t>
            </a:r>
          </a:p>
          <a:p>
            <a:pPr marL="0" marR="5080" indent="0">
              <a:spcBef>
                <a:spcPts val="10"/>
              </a:spcBef>
              <a:buNone/>
            </a:pPr>
            <a:endParaRPr lang="en-US" sz="3200" spc="-10" dirty="0">
              <a:solidFill>
                <a:schemeClr val="tx1"/>
              </a:solidFill>
              <a:latin typeface="Corbel" panose="020B0503020204020204" pitchFamily="34" charset="0"/>
              <a:cs typeface="Arial"/>
            </a:endParaRPr>
          </a:p>
        </p:txBody>
      </p:sp>
      <p:cxnSp>
        <p:nvCxnSpPr>
          <p:cNvPr id="5" name="Straight Connector 4">
            <a:extLst>
              <a:ext uri="{FF2B5EF4-FFF2-40B4-BE49-F238E27FC236}">
                <a16:creationId xmlns:a16="http://schemas.microsoft.com/office/drawing/2014/main" id="{A2AD80B8-ABE5-A17C-51EA-47B3DFF76859}"/>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27E46E4-5BB1-3051-76E3-466332DEE37E}"/>
              </a:ext>
            </a:extLst>
          </p:cNvPr>
          <p:cNvCxnSpPr>
            <a:cxnSpLocks/>
          </p:cNvCxnSpPr>
          <p:nvPr/>
        </p:nvCxnSpPr>
        <p:spPr>
          <a:xfrm flipH="1">
            <a:off x="2730321" y="4520485"/>
            <a:ext cx="1867437" cy="0"/>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78B8C80-A534-BB5C-C60A-C818784469EF}"/>
              </a:ext>
            </a:extLst>
          </p:cNvPr>
          <p:cNvCxnSpPr>
            <a:cxnSpLocks/>
          </p:cNvCxnSpPr>
          <p:nvPr/>
        </p:nvCxnSpPr>
        <p:spPr>
          <a:xfrm flipH="1" flipV="1">
            <a:off x="2730321" y="4893972"/>
            <a:ext cx="1867437" cy="296214"/>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pic>
        <p:nvPicPr>
          <p:cNvPr id="6" name="Slide_13">
            <a:hlinkClick r:id="" action="ppaction://media"/>
            <a:extLst>
              <a:ext uri="{FF2B5EF4-FFF2-40B4-BE49-F238E27FC236}">
                <a16:creationId xmlns:a16="http://schemas.microsoft.com/office/drawing/2014/main" id="{A811E0D6-4518-FB74-44EC-0B3B03F348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3264315518"/>
      </p:ext>
    </p:extLst>
  </p:cSld>
  <p:clrMapOvr>
    <a:masterClrMapping/>
  </p:clrMapOvr>
  <mc:AlternateContent xmlns:mc="http://schemas.openxmlformats.org/markup-compatibility/2006" xmlns:p14="http://schemas.microsoft.com/office/powerpoint/2010/main">
    <mc:Choice Requires="p14">
      <p:transition spd="slow" p14:dur="1600" advClick="0" advTm="43000">
        <p14:conveyor dir="l"/>
      </p:transition>
    </mc:Choice>
    <mc:Fallback xmlns="">
      <p:transition spd="slow" advClick="0"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C6A2-FD35-3846-A3F1-371904BF83A6}"/>
              </a:ext>
            </a:extLst>
          </p:cNvPr>
          <p:cNvSpPr>
            <a:spLocks noGrp="1"/>
          </p:cNvSpPr>
          <p:nvPr>
            <p:ph type="title"/>
          </p:nvPr>
        </p:nvSpPr>
        <p:spPr/>
        <p:txBody>
          <a:bodyPr/>
          <a:lstStyle/>
          <a:p>
            <a:r>
              <a:rPr lang="en-US" dirty="0"/>
              <a:t>Code of Fair Campaign Practices</a:t>
            </a:r>
          </a:p>
        </p:txBody>
      </p:sp>
      <p:cxnSp>
        <p:nvCxnSpPr>
          <p:cNvPr id="6" name="Straight Connector 5">
            <a:extLst>
              <a:ext uri="{FF2B5EF4-FFF2-40B4-BE49-F238E27FC236}">
                <a16:creationId xmlns:a16="http://schemas.microsoft.com/office/drawing/2014/main" id="{70680BA3-68DD-054A-B429-AEE19BA1F459}"/>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512E0FE-E907-687B-5421-B9458372C484}"/>
              </a:ext>
            </a:extLst>
          </p:cNvPr>
          <p:cNvSpPr txBox="1"/>
          <p:nvPr/>
        </p:nvSpPr>
        <p:spPr>
          <a:xfrm>
            <a:off x="4886437" y="2278188"/>
            <a:ext cx="6678548" cy="3588675"/>
          </a:xfrm>
          <a:prstGeom prst="rect">
            <a:avLst/>
          </a:prstGeom>
          <a:noFill/>
        </p:spPr>
        <p:txBody>
          <a:bodyPr wrap="square">
            <a:spAutoFit/>
          </a:bodyPr>
          <a:lstStyle/>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400" dirty="0">
                <a:solidFill>
                  <a:schemeClr val="bg1"/>
                </a:solidFill>
                <a:latin typeface="Segoe UI Semilight" panose="020B0402040204020203" pitchFamily="34" charset="0"/>
                <a:cs typeface="Segoe UI Semilight" panose="020B0402040204020203" pitchFamily="34" charset="0"/>
              </a:rPr>
              <a:t>This is an </a:t>
            </a:r>
            <a:r>
              <a:rPr lang="en-US" sz="2400" i="1" dirty="0">
                <a:solidFill>
                  <a:schemeClr val="bg1"/>
                </a:solidFill>
                <a:latin typeface="Segoe UI Semilight" panose="020B0402040204020203" pitchFamily="34" charset="0"/>
                <a:cs typeface="Segoe UI Semilight" panose="020B0402040204020203" pitchFamily="34" charset="0"/>
              </a:rPr>
              <a:t>optional</a:t>
            </a:r>
            <a:r>
              <a:rPr lang="en-US" sz="2400" dirty="0">
                <a:solidFill>
                  <a:schemeClr val="bg1"/>
                </a:solidFill>
                <a:latin typeface="Segoe UI Semilight" panose="020B0402040204020203" pitchFamily="34" charset="0"/>
                <a:cs typeface="Segoe UI Semilight" panose="020B0402040204020203" pitchFamily="34" charset="0"/>
              </a:rPr>
              <a:t> form and states the candidate plan to run a fair campaign.</a:t>
            </a:r>
          </a:p>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400" dirty="0">
                <a:solidFill>
                  <a:schemeClr val="bg1"/>
                </a:solidFill>
                <a:latin typeface="Segoe UI Semilight" panose="020B0402040204020203" pitchFamily="34" charset="0"/>
                <a:cs typeface="Segoe UI Semilight" panose="020B0402040204020203" pitchFamily="34" charset="0"/>
              </a:rPr>
              <a:t>California legislation has passed recommendations on how candidates should run a fair campaign.</a:t>
            </a:r>
          </a:p>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400" dirty="0">
                <a:solidFill>
                  <a:schemeClr val="bg1"/>
                </a:solidFill>
                <a:latin typeface="Segoe UI Semilight" panose="020B0402040204020203" pitchFamily="34" charset="0"/>
                <a:cs typeface="Segoe UI Semilight" panose="020B0402040204020203" pitchFamily="34" charset="0"/>
              </a:rPr>
              <a:t>Should the candidate choose to complete this form, please sign and date the bottom.</a:t>
            </a:r>
            <a:br>
              <a:rPr lang="en-US" sz="2400" dirty="0">
                <a:solidFill>
                  <a:schemeClr val="bg1"/>
                </a:solidFill>
                <a:latin typeface="Segoe UI Semilight" panose="020B0402040204020203" pitchFamily="34" charset="0"/>
                <a:cs typeface="Segoe UI Semilight" panose="020B0402040204020203" pitchFamily="34" charset="0"/>
              </a:rPr>
            </a:br>
            <a:br>
              <a:rPr lang="en-US" sz="2400" dirty="0">
                <a:solidFill>
                  <a:schemeClr val="bg1"/>
                </a:solidFill>
                <a:latin typeface="Segoe UI Semilight" panose="020B0402040204020203" pitchFamily="34" charset="0"/>
                <a:cs typeface="Segoe UI Semilight" panose="020B0402040204020203" pitchFamily="34" charset="0"/>
              </a:rPr>
            </a:br>
            <a:r>
              <a:rPr lang="en-US" sz="1600" i="1" dirty="0">
                <a:solidFill>
                  <a:srgbClr val="EA2D31"/>
                </a:solidFill>
                <a:latin typeface="Segoe UI Semibold" panose="020B0502040204020203" pitchFamily="34" charset="0"/>
                <a:cs typeface="Segoe UI Semibold" panose="020B0502040204020203" pitchFamily="34" charset="0"/>
              </a:rPr>
              <a:t>NOTE: </a:t>
            </a:r>
            <a:r>
              <a:rPr lang="en-US" sz="1600" i="1" dirty="0">
                <a:solidFill>
                  <a:schemeClr val="bg1">
                    <a:lumMod val="85000"/>
                  </a:schemeClr>
                </a:solidFill>
                <a:latin typeface="Segoe UI Semilight" panose="020B0402040204020203" pitchFamily="34" charset="0"/>
                <a:cs typeface="Segoe UI Semilight" panose="020B0402040204020203" pitchFamily="34" charset="0"/>
              </a:rPr>
              <a:t>Once filed this form becomes a public document.</a:t>
            </a:r>
          </a:p>
        </p:txBody>
      </p:sp>
      <p:pic>
        <p:nvPicPr>
          <p:cNvPr id="5" name="Picture 4">
            <a:extLst>
              <a:ext uri="{FF2B5EF4-FFF2-40B4-BE49-F238E27FC236}">
                <a16:creationId xmlns:a16="http://schemas.microsoft.com/office/drawing/2014/main" id="{2D508FE9-4358-4472-6BC2-19ACB877A0AD}"/>
              </a:ext>
            </a:extLst>
          </p:cNvPr>
          <p:cNvPicPr>
            <a:picLocks noChangeAspect="1"/>
          </p:cNvPicPr>
          <p:nvPr/>
        </p:nvPicPr>
        <p:blipFill>
          <a:blip r:embed="rId5"/>
          <a:stretch>
            <a:fillRect/>
          </a:stretch>
        </p:blipFill>
        <p:spPr>
          <a:xfrm>
            <a:off x="967240" y="1830723"/>
            <a:ext cx="3593668" cy="4662152"/>
          </a:xfrm>
          <a:prstGeom prst="rect">
            <a:avLst/>
          </a:prstGeom>
          <a:ln>
            <a:solidFill>
              <a:schemeClr val="tx1"/>
            </a:solidFill>
          </a:ln>
        </p:spPr>
      </p:pic>
      <p:pic>
        <p:nvPicPr>
          <p:cNvPr id="4" name="Slide_14">
            <a:hlinkClick r:id="" action="ppaction://media"/>
            <a:extLst>
              <a:ext uri="{FF2B5EF4-FFF2-40B4-BE49-F238E27FC236}">
                <a16:creationId xmlns:a16="http://schemas.microsoft.com/office/drawing/2014/main" id="{1F692ED2-9A11-5BBE-4065-5449F1570C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3247"/>
            <a:ext cx="487363" cy="487363"/>
          </a:xfrm>
          <a:prstGeom prst="rect">
            <a:avLst/>
          </a:prstGeom>
        </p:spPr>
      </p:pic>
    </p:spTree>
    <p:extLst>
      <p:ext uri="{BB962C8B-B14F-4D97-AF65-F5344CB8AC3E}">
        <p14:creationId xmlns:p14="http://schemas.microsoft.com/office/powerpoint/2010/main" val="2661137030"/>
      </p:ext>
    </p:extLst>
  </p:cSld>
  <p:clrMapOvr>
    <a:masterClrMapping/>
  </p:clrMapOvr>
  <mc:AlternateContent xmlns:mc="http://schemas.openxmlformats.org/markup-compatibility/2006">
    <mc:Choice xmlns:p14="http://schemas.microsoft.com/office/powerpoint/2010/main" Requires="p14">
      <p:transition spd="slow" p14:dur="1600" advClick="0" advTm="37000">
        <p14:conveyor dir="l"/>
      </p:transition>
    </mc:Choice>
    <mc:Fallback>
      <p:transition spd="slow"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C6A2-FD35-3846-A3F1-371904BF83A6}"/>
              </a:ext>
            </a:extLst>
          </p:cNvPr>
          <p:cNvSpPr>
            <a:spLocks noGrp="1"/>
          </p:cNvSpPr>
          <p:nvPr>
            <p:ph type="title"/>
          </p:nvPr>
        </p:nvSpPr>
        <p:spPr/>
        <p:txBody>
          <a:bodyPr/>
          <a:lstStyle/>
          <a:p>
            <a:r>
              <a:rPr lang="en-US" dirty="0"/>
              <a:t>Statement of Qualifications</a:t>
            </a:r>
          </a:p>
        </p:txBody>
      </p:sp>
      <p:cxnSp>
        <p:nvCxnSpPr>
          <p:cNvPr id="6" name="Straight Connector 5">
            <a:extLst>
              <a:ext uri="{FF2B5EF4-FFF2-40B4-BE49-F238E27FC236}">
                <a16:creationId xmlns:a16="http://schemas.microsoft.com/office/drawing/2014/main" id="{70680BA3-68DD-054A-B429-AEE19BA1F459}"/>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512E0FE-E907-687B-5421-B9458372C484}"/>
              </a:ext>
            </a:extLst>
          </p:cNvPr>
          <p:cNvSpPr txBox="1"/>
          <p:nvPr/>
        </p:nvSpPr>
        <p:spPr>
          <a:xfrm>
            <a:off x="4414345" y="1957589"/>
            <a:ext cx="7112802" cy="4031873"/>
          </a:xfrm>
          <a:prstGeom prst="rect">
            <a:avLst/>
          </a:prstGeom>
          <a:noFill/>
        </p:spPr>
        <p:txBody>
          <a:bodyPr wrap="square">
            <a:spAutoFit/>
          </a:bodyPr>
          <a:lstStyle/>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000" dirty="0">
                <a:solidFill>
                  <a:schemeClr val="bg1"/>
                </a:solidFill>
                <a:latin typeface="Segoe UI Semilight" panose="020B0402040204020203" pitchFamily="34" charset="0"/>
                <a:cs typeface="Segoe UI Semilight" panose="020B0402040204020203" pitchFamily="34" charset="0"/>
              </a:rPr>
              <a:t>The optional candidate’s Statement of Qualifications is published in the County Voter Information Guide. Its purpose is to explain the candidate’s qualifications and experience to voters.</a:t>
            </a:r>
          </a:p>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000" dirty="0">
                <a:solidFill>
                  <a:schemeClr val="bg1"/>
                </a:solidFill>
                <a:latin typeface="Segoe UI Semilight" panose="020B0402040204020203" pitchFamily="34" charset="0"/>
                <a:cs typeface="Segoe UI Semilight" panose="020B0402040204020203" pitchFamily="34" charset="0"/>
              </a:rPr>
              <a:t>Review the candidate statement for spelling, grammar, and all other requirements listed on the cover sheet and candidate guide before filing. Once submitted, it cannot be changed.</a:t>
            </a:r>
          </a:p>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000" dirty="0">
                <a:solidFill>
                  <a:schemeClr val="bg1"/>
                </a:solidFill>
                <a:latin typeface="Segoe UI Semilight" panose="020B0402040204020203" pitchFamily="34" charset="0"/>
                <a:cs typeface="Segoe UI Semilight" panose="020B0402040204020203" pitchFamily="34" charset="0"/>
              </a:rPr>
              <a:t>Word Limit: 200 words in most cases (250 in some cases)</a:t>
            </a:r>
            <a:br>
              <a:rPr lang="en-US" sz="2000" dirty="0">
                <a:solidFill>
                  <a:schemeClr val="bg1"/>
                </a:solidFill>
                <a:latin typeface="Segoe UI Semilight" panose="020B0402040204020203" pitchFamily="34" charset="0"/>
                <a:cs typeface="Segoe UI Semilight" panose="020B0402040204020203" pitchFamily="34" charset="0"/>
              </a:rPr>
            </a:br>
            <a:r>
              <a:rPr lang="en-US" sz="2000" dirty="0">
                <a:solidFill>
                  <a:schemeClr val="bg1"/>
                </a:solidFill>
                <a:latin typeface="Segoe UI Semilight" panose="020B0402040204020203" pitchFamily="34" charset="0"/>
                <a:cs typeface="Segoe UI Semilight" panose="020B0402040204020203" pitchFamily="34" charset="0"/>
              </a:rPr>
              <a:t>County Board of Education: 400 words</a:t>
            </a:r>
            <a:br>
              <a:rPr lang="en-US" sz="2000" dirty="0">
                <a:solidFill>
                  <a:schemeClr val="bg1"/>
                </a:solidFill>
                <a:latin typeface="Segoe UI Semilight" panose="020B0402040204020203" pitchFamily="34" charset="0"/>
                <a:cs typeface="Segoe UI Semilight" panose="020B0402040204020203" pitchFamily="34" charset="0"/>
              </a:rPr>
            </a:br>
            <a:r>
              <a:rPr lang="en-US" sz="2000" dirty="0">
                <a:solidFill>
                  <a:schemeClr val="bg1"/>
                </a:solidFill>
                <a:latin typeface="Segoe UI Semilight" panose="020B0402040204020203" pitchFamily="34" charset="0"/>
                <a:cs typeface="Segoe UI Semilight" panose="020B0402040204020203" pitchFamily="34" charset="0"/>
              </a:rPr>
              <a:t>Schools and Special Districts: </a:t>
            </a:r>
            <a:br>
              <a:rPr lang="en-US" sz="2000" dirty="0">
                <a:solidFill>
                  <a:schemeClr val="bg1"/>
                </a:solidFill>
                <a:latin typeface="Segoe UI Semilight" panose="020B0402040204020203" pitchFamily="34" charset="0"/>
                <a:cs typeface="Segoe UI Semilight" panose="020B0402040204020203" pitchFamily="34" charset="0"/>
              </a:rPr>
            </a:br>
            <a:r>
              <a:rPr lang="en-US" sz="2000" dirty="0">
                <a:solidFill>
                  <a:schemeClr val="bg1"/>
                </a:solidFill>
                <a:latin typeface="Segoe UI Semilight" panose="020B0402040204020203" pitchFamily="34" charset="0"/>
                <a:cs typeface="Segoe UI Semilight" panose="020B0402040204020203" pitchFamily="34" charset="0"/>
              </a:rPr>
              <a:t>200 or 400 words (governing body’s decision)</a:t>
            </a:r>
          </a:p>
        </p:txBody>
      </p:sp>
      <p:pic>
        <p:nvPicPr>
          <p:cNvPr id="4" name="Picture 3">
            <a:extLst>
              <a:ext uri="{FF2B5EF4-FFF2-40B4-BE49-F238E27FC236}">
                <a16:creationId xmlns:a16="http://schemas.microsoft.com/office/drawing/2014/main" id="{8F53AF51-0E54-2A90-BE9B-D1F6F1C16696}"/>
              </a:ext>
            </a:extLst>
          </p:cNvPr>
          <p:cNvPicPr>
            <a:picLocks noChangeAspect="1"/>
          </p:cNvPicPr>
          <p:nvPr/>
        </p:nvPicPr>
        <p:blipFill>
          <a:blip r:embed="rId5"/>
          <a:stretch>
            <a:fillRect/>
          </a:stretch>
        </p:blipFill>
        <p:spPr>
          <a:xfrm>
            <a:off x="948527" y="1957589"/>
            <a:ext cx="3379463" cy="4385256"/>
          </a:xfrm>
          <a:prstGeom prst="rect">
            <a:avLst/>
          </a:prstGeom>
          <a:ln>
            <a:solidFill>
              <a:schemeClr val="tx1"/>
            </a:solidFill>
          </a:ln>
        </p:spPr>
      </p:pic>
      <p:pic>
        <p:nvPicPr>
          <p:cNvPr id="3" name="Slide_15">
            <a:hlinkClick r:id="" action="ppaction://media"/>
            <a:extLst>
              <a:ext uri="{FF2B5EF4-FFF2-40B4-BE49-F238E27FC236}">
                <a16:creationId xmlns:a16="http://schemas.microsoft.com/office/drawing/2014/main" id="{50F17727-9F56-B522-3DAA-18EA0B2E9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575360613"/>
      </p:ext>
    </p:extLst>
  </p:cSld>
  <p:clrMapOvr>
    <a:masterClrMapping/>
  </p:clrMapOvr>
  <mc:AlternateContent xmlns:mc="http://schemas.openxmlformats.org/markup-compatibility/2006" xmlns:p14="http://schemas.microsoft.com/office/powerpoint/2010/main">
    <mc:Choice Requires="p14">
      <p:transition spd="slow" p14:dur="1600" advClick="0" advTm="72000">
        <p14:conveyor dir="l"/>
      </p:transition>
    </mc:Choice>
    <mc:Fallback xmlns="">
      <p:transition spd="slow" advClick="0" advTm="7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0DE3F-76DF-64EE-65CF-2E04C8463615}"/>
              </a:ext>
            </a:extLst>
          </p:cNvPr>
          <p:cNvPicPr>
            <a:picLocks noChangeAspect="1"/>
          </p:cNvPicPr>
          <p:nvPr/>
        </p:nvPicPr>
        <p:blipFill>
          <a:blip r:embed="rId5"/>
          <a:stretch>
            <a:fillRect/>
          </a:stretch>
        </p:blipFill>
        <p:spPr>
          <a:xfrm>
            <a:off x="931007" y="1918959"/>
            <a:ext cx="3574995" cy="4649272"/>
          </a:xfrm>
          <a:prstGeom prst="rect">
            <a:avLst/>
          </a:prstGeom>
          <a:ln>
            <a:solidFill>
              <a:schemeClr val="tx1"/>
            </a:solidFill>
          </a:ln>
        </p:spPr>
      </p:pic>
      <p:sp>
        <p:nvSpPr>
          <p:cNvPr id="2" name="Title 1">
            <a:extLst>
              <a:ext uri="{FF2B5EF4-FFF2-40B4-BE49-F238E27FC236}">
                <a16:creationId xmlns:a16="http://schemas.microsoft.com/office/drawing/2014/main" id="{28E2C6A2-FD35-3846-A3F1-371904BF83A6}"/>
              </a:ext>
            </a:extLst>
          </p:cNvPr>
          <p:cNvSpPr>
            <a:spLocks noGrp="1"/>
          </p:cNvSpPr>
          <p:nvPr>
            <p:ph type="title"/>
          </p:nvPr>
        </p:nvSpPr>
        <p:spPr/>
        <p:txBody>
          <a:bodyPr/>
          <a:lstStyle/>
          <a:p>
            <a:r>
              <a:rPr lang="en-US" dirty="0"/>
              <a:t>Statement of Qualifications</a:t>
            </a:r>
          </a:p>
        </p:txBody>
      </p:sp>
      <p:cxnSp>
        <p:nvCxnSpPr>
          <p:cNvPr id="6" name="Straight Connector 5">
            <a:extLst>
              <a:ext uri="{FF2B5EF4-FFF2-40B4-BE49-F238E27FC236}">
                <a16:creationId xmlns:a16="http://schemas.microsoft.com/office/drawing/2014/main" id="{70680BA3-68DD-054A-B429-AEE19BA1F459}"/>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512E0FE-E907-687B-5421-B9458372C484}"/>
              </a:ext>
            </a:extLst>
          </p:cNvPr>
          <p:cNvSpPr txBox="1"/>
          <p:nvPr/>
        </p:nvSpPr>
        <p:spPr>
          <a:xfrm>
            <a:off x="4582445" y="1933444"/>
            <a:ext cx="6678548" cy="3785652"/>
          </a:xfrm>
          <a:prstGeom prst="rect">
            <a:avLst/>
          </a:prstGeom>
          <a:noFill/>
        </p:spPr>
        <p:txBody>
          <a:bodyPr wrap="square">
            <a:spAutoFit/>
          </a:bodyPr>
          <a:lstStyle/>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000" dirty="0">
                <a:solidFill>
                  <a:schemeClr val="bg1"/>
                </a:solidFill>
                <a:latin typeface="Segoe UI Semilight" panose="020B0402040204020203" pitchFamily="34" charset="0"/>
                <a:cs typeface="Segoe UI Semilight" panose="020B0402040204020203" pitchFamily="34" charset="0"/>
              </a:rPr>
              <a:t>The statement must be typed.</a:t>
            </a:r>
          </a:p>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000" dirty="0">
                <a:solidFill>
                  <a:schemeClr val="bg1"/>
                </a:solidFill>
                <a:latin typeface="Segoe UI Semilight" panose="020B0402040204020203" pitchFamily="34" charset="0"/>
                <a:cs typeface="Segoe UI Semilight" panose="020B0402040204020203" pitchFamily="34" charset="0"/>
              </a:rPr>
              <a:t>Payment will be based on the estimated cost to print.</a:t>
            </a:r>
          </a:p>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000" dirty="0">
                <a:solidFill>
                  <a:schemeClr val="bg1"/>
                </a:solidFill>
                <a:latin typeface="Segoe UI Semilight" panose="020B0402040204020203" pitchFamily="34" charset="0"/>
                <a:cs typeface="Segoe UI Semilight" panose="020B0402040204020203" pitchFamily="34" charset="0"/>
              </a:rPr>
              <a:t>To submit a Statement of Qualifications, email the candidate statement in a Word document before your filing appointment. </a:t>
            </a:r>
            <a:r>
              <a:rPr lang="en-US" sz="2000" b="1" dirty="0">
                <a:solidFill>
                  <a:schemeClr val="bg1"/>
                </a:solidFill>
                <a:latin typeface="Segoe UI Semibold" panose="020B0502040204020203" pitchFamily="34" charset="0"/>
                <a:cs typeface="Segoe UI Semibold" panose="020B0502040204020203" pitchFamily="34" charset="0"/>
              </a:rPr>
              <a:t>DO NOT </a:t>
            </a:r>
            <a:r>
              <a:rPr lang="en-US" sz="2000" dirty="0">
                <a:solidFill>
                  <a:schemeClr val="bg1"/>
                </a:solidFill>
                <a:latin typeface="Segoe UI Semilight" panose="020B0402040204020203" pitchFamily="34" charset="0"/>
                <a:cs typeface="Segoe UI Semilight" panose="020B0402040204020203" pitchFamily="34" charset="0"/>
              </a:rPr>
              <a:t>send as a .PDF or image format.</a:t>
            </a:r>
          </a:p>
          <a:p>
            <a:pPr marL="457200" marR="144145" indent="-457200" defTabSz="914400">
              <a:lnSpc>
                <a:spcPct val="90000"/>
              </a:lnSpc>
              <a:spcBef>
                <a:spcPts val="1000"/>
              </a:spcBef>
              <a:spcAft>
                <a:spcPts val="1400"/>
              </a:spcAft>
              <a:buClr>
                <a:srgbClr val="EA2D31"/>
              </a:buClr>
              <a:buSzPct val="78125"/>
              <a:buFont typeface="Wingdings" panose="05000000000000000000" pitchFamily="2" charset="2"/>
              <a:buChar char="ü"/>
              <a:tabLst>
                <a:tab pos="227329" algn="l"/>
              </a:tabLst>
            </a:pPr>
            <a:r>
              <a:rPr lang="en-US" sz="2000" b="1" dirty="0">
                <a:solidFill>
                  <a:srgbClr val="EA2D31"/>
                </a:solidFill>
                <a:latin typeface="Segoe UI Semibold" panose="020B0502040204020203" pitchFamily="34" charset="0"/>
                <a:cs typeface="Segoe UI Semibold" panose="020B0502040204020203" pitchFamily="34" charset="0"/>
              </a:rPr>
              <a:t>NOTE:</a:t>
            </a:r>
            <a:r>
              <a:rPr lang="en-US" sz="2000" b="1" spc="-10" dirty="0">
                <a:cs typeface="Arial"/>
              </a:rPr>
              <a:t> </a:t>
            </a:r>
            <a:r>
              <a:rPr lang="en-US" sz="2000" i="1" dirty="0">
                <a:solidFill>
                  <a:schemeClr val="bg1"/>
                </a:solidFill>
                <a:latin typeface="Segoe UI Semilight" panose="020B0402040204020203" pitchFamily="34" charset="0"/>
                <a:cs typeface="Segoe UI Semilight" panose="020B0402040204020203" pitchFamily="34" charset="0"/>
              </a:rPr>
              <a:t>Please complete the Candidate Statement Cover Sheet even if you are not submitting a candidate statement. There is a section above the date and signature line that indicates no statement will be filed.</a:t>
            </a:r>
            <a:endParaRPr lang="en-US" sz="2000" dirty="0">
              <a:solidFill>
                <a:schemeClr val="bg1"/>
              </a:solidFill>
              <a:latin typeface="Segoe UI Semilight" panose="020B0402040204020203" pitchFamily="34" charset="0"/>
              <a:cs typeface="Segoe UI Semilight" panose="020B0402040204020203" pitchFamily="34" charset="0"/>
            </a:endParaRPr>
          </a:p>
        </p:txBody>
      </p:sp>
      <p:cxnSp>
        <p:nvCxnSpPr>
          <p:cNvPr id="10" name="Straight Arrow Connector 9">
            <a:extLst>
              <a:ext uri="{FF2B5EF4-FFF2-40B4-BE49-F238E27FC236}">
                <a16:creationId xmlns:a16="http://schemas.microsoft.com/office/drawing/2014/main" id="{2308EADB-C937-7293-1CA0-2C112915DB99}"/>
              </a:ext>
            </a:extLst>
          </p:cNvPr>
          <p:cNvCxnSpPr>
            <a:cxnSpLocks/>
          </p:cNvCxnSpPr>
          <p:nvPr/>
        </p:nvCxnSpPr>
        <p:spPr>
          <a:xfrm flipH="1">
            <a:off x="2588654" y="5344732"/>
            <a:ext cx="2240923" cy="238260"/>
          </a:xfrm>
          <a:prstGeom prst="straightConnector1">
            <a:avLst/>
          </a:prstGeom>
          <a:ln w="12700">
            <a:solidFill>
              <a:srgbClr val="EA2D31"/>
            </a:solidFill>
            <a:tailEnd type="triangle"/>
          </a:ln>
        </p:spPr>
        <p:style>
          <a:lnRef idx="1">
            <a:schemeClr val="accent1"/>
          </a:lnRef>
          <a:fillRef idx="0">
            <a:schemeClr val="accent1"/>
          </a:fillRef>
          <a:effectRef idx="0">
            <a:schemeClr val="accent1"/>
          </a:effectRef>
          <a:fontRef idx="minor">
            <a:schemeClr val="tx1"/>
          </a:fontRef>
        </p:style>
      </p:cxnSp>
      <p:pic>
        <p:nvPicPr>
          <p:cNvPr id="4" name="Slide_16">
            <a:hlinkClick r:id="" action="ppaction://media"/>
            <a:extLst>
              <a:ext uri="{FF2B5EF4-FFF2-40B4-BE49-F238E27FC236}">
                <a16:creationId xmlns:a16="http://schemas.microsoft.com/office/drawing/2014/main" id="{15A77EC5-F2AF-527B-5DD2-BE3590C125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1816888523"/>
      </p:ext>
    </p:extLst>
  </p:cSld>
  <p:clrMapOvr>
    <a:masterClrMapping/>
  </p:clrMapOvr>
  <mc:AlternateContent xmlns:mc="http://schemas.openxmlformats.org/markup-compatibility/2006" xmlns:p14="http://schemas.microsoft.com/office/powerpoint/2010/main">
    <mc:Choice Requires="p14">
      <p:transition spd="slow" p14:dur="1600" advClick="0" advTm="35000">
        <p14:conveyor dir="l"/>
      </p:transition>
    </mc:Choice>
    <mc:Fallback xmlns="">
      <p:transition spd="slow"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lstStyle/>
          <a:p>
            <a:r>
              <a:rPr lang="en-US" dirty="0"/>
              <a:t>Run Off</a:t>
            </a:r>
            <a:endParaRPr lang="en-US" sz="2400" dirty="0"/>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a:bodyPr>
          <a:lstStyle/>
          <a:p>
            <a:pPr marL="0" indent="0">
              <a:lnSpc>
                <a:spcPct val="100000"/>
              </a:lnSpc>
              <a:spcBef>
                <a:spcPts val="600"/>
              </a:spcBef>
              <a:spcAft>
                <a:spcPts val="1500"/>
              </a:spcAft>
              <a:buClr>
                <a:srgbClr val="A92D2F"/>
              </a:buClr>
              <a:buNone/>
              <a:tabLst>
                <a:tab pos="269240" algn="l"/>
              </a:tabLst>
            </a:pPr>
            <a:r>
              <a:rPr lang="en-US" sz="2600" b="1" dirty="0">
                <a:solidFill>
                  <a:srgbClr val="4C5E6C"/>
                </a:solidFill>
                <a:latin typeface="Segoe UI Semibold" panose="020B0502040204020203" pitchFamily="34" charset="0"/>
                <a:cs typeface="Segoe UI Semibold" panose="020B0502040204020203" pitchFamily="34" charset="0"/>
              </a:rPr>
              <a:t>Optional -</a:t>
            </a:r>
            <a:r>
              <a:rPr lang="en-US" sz="2600" dirty="0"/>
              <a:t> If you are a candidate that is advancing from the Primary Election, you will have the option to submit a new candidate statement along with the estimated costs.</a:t>
            </a:r>
          </a:p>
          <a:p>
            <a:pPr marL="457200" indent="-457200">
              <a:lnSpc>
                <a:spcPct val="100000"/>
              </a:lnSpc>
              <a:spcBef>
                <a:spcPts val="600"/>
              </a:spcBef>
              <a:spcAft>
                <a:spcPts val="400"/>
              </a:spcAft>
              <a:buClr>
                <a:srgbClr val="A92D2F"/>
              </a:buClr>
              <a:buFont typeface="Wingdings" panose="05000000000000000000" pitchFamily="2" charset="2"/>
              <a:buChar char="ü"/>
              <a:tabLst>
                <a:tab pos="269240" algn="l"/>
              </a:tabLst>
            </a:pPr>
            <a:r>
              <a:rPr lang="en-US" sz="2600" dirty="0"/>
              <a:t>Make your check or money order payable to: County of San Joaquin Registrar of Voters.</a:t>
            </a:r>
          </a:p>
          <a:p>
            <a:pPr marL="457200" indent="-457200">
              <a:lnSpc>
                <a:spcPct val="100000"/>
              </a:lnSpc>
              <a:spcBef>
                <a:spcPts val="600"/>
              </a:spcBef>
              <a:spcAft>
                <a:spcPts val="400"/>
              </a:spcAft>
              <a:buClr>
                <a:srgbClr val="A92D2F"/>
              </a:buClr>
              <a:buFont typeface="Wingdings" panose="05000000000000000000" pitchFamily="2" charset="2"/>
              <a:buChar char="ü"/>
              <a:tabLst>
                <a:tab pos="269240" algn="l"/>
              </a:tabLst>
            </a:pPr>
            <a:r>
              <a:rPr lang="en-US" sz="2600" dirty="0"/>
              <a:t>Review Candidate Guide for more information.</a:t>
            </a:r>
          </a:p>
          <a:p>
            <a:pPr marL="457200" indent="-457200">
              <a:lnSpc>
                <a:spcPct val="100000"/>
              </a:lnSpc>
              <a:spcBef>
                <a:spcPts val="600"/>
              </a:spcBef>
              <a:spcAft>
                <a:spcPts val="400"/>
              </a:spcAft>
              <a:buClr>
                <a:srgbClr val="A92D2F"/>
              </a:buClr>
              <a:buFont typeface="Wingdings" panose="05000000000000000000" pitchFamily="2" charset="2"/>
              <a:buChar char="ü"/>
              <a:tabLst>
                <a:tab pos="269240" algn="l"/>
              </a:tabLst>
            </a:pPr>
            <a:r>
              <a:rPr lang="en-US" sz="2600" dirty="0"/>
              <a:t>Contact the Candidate Services Division regarding estimated costs.</a:t>
            </a:r>
          </a:p>
        </p:txBody>
      </p:sp>
      <p:cxnSp>
        <p:nvCxnSpPr>
          <p:cNvPr id="6" name="Straight Connector 5">
            <a:extLst>
              <a:ext uri="{FF2B5EF4-FFF2-40B4-BE49-F238E27FC236}">
                <a16:creationId xmlns:a16="http://schemas.microsoft.com/office/drawing/2014/main" id="{E97ECE65-9807-2047-B38A-5D4008FC3D5E}"/>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pic>
        <p:nvPicPr>
          <p:cNvPr id="4" name="Slide_17">
            <a:hlinkClick r:id="" action="ppaction://media"/>
            <a:extLst>
              <a:ext uri="{FF2B5EF4-FFF2-40B4-BE49-F238E27FC236}">
                <a16:creationId xmlns:a16="http://schemas.microsoft.com/office/drawing/2014/main" id="{40A21342-5D4A-797C-5D6A-9C5BD7DD2B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9554"/>
            <a:ext cx="487363" cy="487363"/>
          </a:xfrm>
          <a:prstGeom prst="rect">
            <a:avLst/>
          </a:prstGeom>
        </p:spPr>
      </p:pic>
    </p:spTree>
    <p:extLst>
      <p:ext uri="{BB962C8B-B14F-4D97-AF65-F5344CB8AC3E}">
        <p14:creationId xmlns:p14="http://schemas.microsoft.com/office/powerpoint/2010/main" val="3729119878"/>
      </p:ext>
    </p:extLst>
  </p:cSld>
  <p:clrMapOvr>
    <a:masterClrMapping/>
  </p:clrMapOvr>
  <mc:AlternateContent xmlns:mc="http://schemas.openxmlformats.org/markup-compatibility/2006">
    <mc:Choice xmlns:p14="http://schemas.microsoft.com/office/powerpoint/2010/main" Requires="p14">
      <p:transition spd="slow" p14:dur="1600" advClick="0" advTm="30000">
        <p14:conveyor dir="l"/>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lstStyle/>
          <a:p>
            <a:r>
              <a:rPr lang="en-US" dirty="0"/>
              <a:t>Close of Filing Period</a:t>
            </a:r>
            <a:endParaRPr lang="en-US" sz="2400" dirty="0"/>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a:bodyPr>
          <a:lstStyle/>
          <a:p>
            <a:pPr marL="457200" marR="5080" indent="-457200">
              <a:lnSpc>
                <a:spcPct val="100000"/>
              </a:lnSpc>
              <a:spcBef>
                <a:spcPts val="600"/>
              </a:spcBef>
              <a:spcAft>
                <a:spcPts val="400"/>
              </a:spcAft>
              <a:buClr>
                <a:srgbClr val="A92D2F"/>
              </a:buClr>
              <a:buSzPct val="100000"/>
              <a:buFont typeface="Wingdings" panose="05000000000000000000" pitchFamily="2" charset="2"/>
              <a:buChar char="ü"/>
              <a:tabLst>
                <a:tab pos="269240" algn="l"/>
              </a:tabLst>
            </a:pPr>
            <a:r>
              <a:rPr lang="en-US" sz="2600" dirty="0"/>
              <a:t>Contests for which the incumbent did not file will go into an extension period, allowing people to file for the office for an additional five days (incumbents cannot file during the extension period).</a:t>
            </a:r>
          </a:p>
          <a:p>
            <a:pPr marL="457200" marR="5080" indent="-457200">
              <a:lnSpc>
                <a:spcPct val="100000"/>
              </a:lnSpc>
              <a:spcBef>
                <a:spcPts val="600"/>
              </a:spcBef>
              <a:spcAft>
                <a:spcPts val="400"/>
              </a:spcAft>
              <a:buClr>
                <a:srgbClr val="A92D2F"/>
              </a:buClr>
              <a:buSzPct val="100000"/>
              <a:buFont typeface="Wingdings" panose="05000000000000000000" pitchFamily="2" charset="2"/>
              <a:buChar char="ü"/>
              <a:tabLst>
                <a:tab pos="269240" algn="l"/>
              </a:tabLst>
            </a:pPr>
            <a:r>
              <a:rPr lang="en-US" sz="2600" dirty="0"/>
              <a:t>A Qualified list of candidates will be published on our website as often as possible during the filing period.</a:t>
            </a:r>
          </a:p>
          <a:p>
            <a:pPr marL="457200" marR="5080" indent="-457200">
              <a:lnSpc>
                <a:spcPct val="100000"/>
              </a:lnSpc>
              <a:spcBef>
                <a:spcPts val="600"/>
              </a:spcBef>
              <a:spcAft>
                <a:spcPts val="400"/>
              </a:spcAft>
              <a:buClr>
                <a:srgbClr val="A92D2F"/>
              </a:buClr>
              <a:buSzPct val="100000"/>
              <a:buFont typeface="Wingdings" panose="05000000000000000000" pitchFamily="2" charset="2"/>
              <a:buChar char="ü"/>
              <a:tabLst>
                <a:tab pos="269240" algn="l"/>
              </a:tabLst>
            </a:pPr>
            <a:r>
              <a:rPr lang="en-US" sz="2600" dirty="0"/>
              <a:t>All candidates who are issued nomination papers by email or in-person will be required to acknowledge that all original, signed nomination documents are due in our office on the last day of the filing period.</a:t>
            </a:r>
          </a:p>
        </p:txBody>
      </p:sp>
      <p:cxnSp>
        <p:nvCxnSpPr>
          <p:cNvPr id="6" name="Straight Connector 5">
            <a:extLst>
              <a:ext uri="{FF2B5EF4-FFF2-40B4-BE49-F238E27FC236}">
                <a16:creationId xmlns:a16="http://schemas.microsoft.com/office/drawing/2014/main" id="{E97ECE65-9807-2047-B38A-5D4008FC3D5E}"/>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pic>
        <p:nvPicPr>
          <p:cNvPr id="3" name="Slide_18">
            <a:hlinkClick r:id="" action="ppaction://media"/>
            <a:extLst>
              <a:ext uri="{FF2B5EF4-FFF2-40B4-BE49-F238E27FC236}">
                <a16:creationId xmlns:a16="http://schemas.microsoft.com/office/drawing/2014/main" id="{59294DBF-8315-2F06-B73F-988CA5D09F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2276954894"/>
      </p:ext>
    </p:extLst>
  </p:cSld>
  <p:clrMapOvr>
    <a:masterClrMapping/>
  </p:clrMapOvr>
  <mc:AlternateContent xmlns:mc="http://schemas.openxmlformats.org/markup-compatibility/2006" xmlns:p14="http://schemas.microsoft.com/office/powerpoint/2010/main">
    <mc:Choice Requires="p14">
      <p:transition spd="slow" p14:dur="1600" advClick="0" advTm="37000">
        <p14:conveyor dir="l"/>
      </p:transition>
    </mc:Choice>
    <mc:Fallback xmlns="">
      <p:transition spd="slow"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lstStyle/>
          <a:p>
            <a:r>
              <a:rPr lang="en-US" dirty="0"/>
              <a:t>Write-In Candidates</a:t>
            </a:r>
            <a:endParaRPr lang="en-US" sz="2400" dirty="0"/>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fontScale="92500"/>
          </a:bodyPr>
          <a:lstStyle/>
          <a:p>
            <a:pPr marL="457200" indent="-457200">
              <a:lnSpc>
                <a:spcPct val="100000"/>
              </a:lnSpc>
              <a:spcBef>
                <a:spcPts val="600"/>
              </a:spcBef>
              <a:spcAft>
                <a:spcPts val="400"/>
              </a:spcAft>
              <a:buClr>
                <a:srgbClr val="A92D2F"/>
              </a:buClr>
              <a:buFont typeface="Wingdings" panose="05000000000000000000" pitchFamily="2" charset="2"/>
              <a:buChar char="ü"/>
              <a:tabLst>
                <a:tab pos="269240" algn="l"/>
              </a:tabLst>
            </a:pPr>
            <a:r>
              <a:rPr lang="en-US" dirty="0"/>
              <a:t>Candidates that wish to run as write-ins may complete a Statement of Write-in Candidacy Form during the write-in candidacy filing period</a:t>
            </a:r>
          </a:p>
          <a:p>
            <a:pPr marL="457200" indent="-457200">
              <a:lnSpc>
                <a:spcPct val="100000"/>
              </a:lnSpc>
              <a:spcBef>
                <a:spcPts val="600"/>
              </a:spcBef>
              <a:spcAft>
                <a:spcPts val="400"/>
              </a:spcAft>
              <a:buClr>
                <a:srgbClr val="A92D2F"/>
              </a:buClr>
              <a:buFont typeface="Wingdings" panose="05000000000000000000" pitchFamily="2" charset="2"/>
              <a:buChar char="ü"/>
              <a:tabLst>
                <a:tab pos="269240" algn="l"/>
              </a:tabLst>
            </a:pPr>
            <a:r>
              <a:rPr lang="en-US" dirty="0"/>
              <a:t>Signers of nomination petitions:</a:t>
            </a:r>
            <a:br>
              <a:rPr lang="en-US" dirty="0"/>
            </a:br>
            <a:r>
              <a:rPr lang="en-US" sz="2200" i="1" dirty="0"/>
              <a:t>Signers of nomination petitions for write-in candidates shall be voters in the district or political subdivision in which the candidate is to be voted on</a:t>
            </a:r>
          </a:p>
          <a:p>
            <a:pPr marL="457200" indent="-457200">
              <a:lnSpc>
                <a:spcPct val="110000"/>
              </a:lnSpc>
              <a:spcBef>
                <a:spcPts val="600"/>
              </a:spcBef>
              <a:spcAft>
                <a:spcPts val="400"/>
              </a:spcAft>
              <a:buClr>
                <a:srgbClr val="A92D2F"/>
              </a:buClr>
              <a:buFont typeface="Wingdings" panose="05000000000000000000" pitchFamily="2" charset="2"/>
              <a:buChar char="ü"/>
              <a:tabLst>
                <a:tab pos="269240" algn="l"/>
              </a:tabLst>
            </a:pPr>
            <a:r>
              <a:rPr lang="en-US" dirty="0"/>
              <a:t>Filing Fee:</a:t>
            </a:r>
            <a:br>
              <a:rPr lang="en-US" dirty="0"/>
            </a:br>
            <a:r>
              <a:rPr lang="en-US" sz="2200" i="1" dirty="0"/>
              <a:t>No fee shall be required of a write-in candidate</a:t>
            </a:r>
          </a:p>
          <a:p>
            <a:pPr marL="457200" indent="-457200">
              <a:lnSpc>
                <a:spcPct val="120000"/>
              </a:lnSpc>
              <a:spcBef>
                <a:spcPts val="600"/>
              </a:spcBef>
              <a:spcAft>
                <a:spcPts val="400"/>
              </a:spcAft>
              <a:buClr>
                <a:srgbClr val="A92D2F"/>
              </a:buClr>
              <a:buFont typeface="Wingdings" panose="05000000000000000000" pitchFamily="2" charset="2"/>
              <a:buChar char="ü"/>
              <a:tabLst>
                <a:tab pos="269240" algn="l"/>
              </a:tabLst>
            </a:pPr>
            <a:r>
              <a:rPr lang="en-US" dirty="0"/>
              <a:t>Statement of Qualifications:</a:t>
            </a:r>
            <a:br>
              <a:rPr lang="en-US" dirty="0"/>
            </a:br>
            <a:r>
              <a:rPr lang="en-US" sz="2200" i="1" dirty="0"/>
              <a:t>Write-in candidates may not file a Statement of Qualifications (candidate statement)</a:t>
            </a:r>
            <a:endParaRPr lang="en-US" sz="2600" dirty="0"/>
          </a:p>
        </p:txBody>
      </p:sp>
      <p:cxnSp>
        <p:nvCxnSpPr>
          <p:cNvPr id="6" name="Straight Connector 5">
            <a:extLst>
              <a:ext uri="{FF2B5EF4-FFF2-40B4-BE49-F238E27FC236}">
                <a16:creationId xmlns:a16="http://schemas.microsoft.com/office/drawing/2014/main" id="{E97ECE65-9807-2047-B38A-5D4008FC3D5E}"/>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pic>
        <p:nvPicPr>
          <p:cNvPr id="4" name="Slide_19">
            <a:hlinkClick r:id="" action="ppaction://media"/>
            <a:extLst>
              <a:ext uri="{FF2B5EF4-FFF2-40B4-BE49-F238E27FC236}">
                <a16:creationId xmlns:a16="http://schemas.microsoft.com/office/drawing/2014/main" id="{F09795EB-37C8-646D-54C7-AC7C3576E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232466770"/>
      </p:ext>
    </p:extLst>
  </p:cSld>
  <p:clrMapOvr>
    <a:masterClrMapping/>
  </p:clrMapOvr>
  <mc:AlternateContent xmlns:mc="http://schemas.openxmlformats.org/markup-compatibility/2006">
    <mc:Choice xmlns:p14="http://schemas.microsoft.com/office/powerpoint/2010/main" Requires="p14">
      <p:transition spd="slow" p14:dur="1600" advClick="0" advTm="34000">
        <p14:conveyor dir="l"/>
      </p:transition>
    </mc:Choice>
    <mc:Fallback>
      <p:transition spd="slow" advClick="0" advTm="3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2952-244F-E848-9202-F0B8E76D44DC}"/>
              </a:ext>
            </a:extLst>
          </p:cNvPr>
          <p:cNvSpPr>
            <a:spLocks noGrp="1"/>
          </p:cNvSpPr>
          <p:nvPr>
            <p:ph type="title"/>
          </p:nvPr>
        </p:nvSpPr>
        <p:spPr/>
        <p:txBody>
          <a:bodyPr/>
          <a:lstStyle/>
          <a:p>
            <a:r>
              <a:rPr lang="en-US" dirty="0"/>
              <a:t>Current Election Documents</a:t>
            </a:r>
          </a:p>
        </p:txBody>
      </p:sp>
      <p:cxnSp>
        <p:nvCxnSpPr>
          <p:cNvPr id="6" name="Straight Connector 5">
            <a:extLst>
              <a:ext uri="{FF2B5EF4-FFF2-40B4-BE49-F238E27FC236}">
                <a16:creationId xmlns:a16="http://schemas.microsoft.com/office/drawing/2014/main" id="{F382989F-48C5-C844-9FE4-D802A98980E8}"/>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C8FC8AD-E227-B312-80D7-439066479281}"/>
              </a:ext>
            </a:extLst>
          </p:cNvPr>
          <p:cNvGrpSpPr/>
          <p:nvPr/>
        </p:nvGrpSpPr>
        <p:grpSpPr>
          <a:xfrm rot="5400000">
            <a:off x="759879" y="4532215"/>
            <a:ext cx="1521042" cy="2285863"/>
            <a:chOff x="7961072" y="2254234"/>
            <a:chExt cx="3427079" cy="2285863"/>
          </a:xfrm>
        </p:grpSpPr>
        <p:sp>
          <p:nvSpPr>
            <p:cNvPr id="20" name="Rectangle 19">
              <a:extLst>
                <a:ext uri="{FF2B5EF4-FFF2-40B4-BE49-F238E27FC236}">
                  <a16:creationId xmlns:a16="http://schemas.microsoft.com/office/drawing/2014/main" id="{AC42B083-F7C4-109F-D75F-B9E4BA5B33CD}"/>
                </a:ext>
              </a:extLst>
            </p:cNvPr>
            <p:cNvSpPr/>
            <p:nvPr/>
          </p:nvSpPr>
          <p:spPr>
            <a:xfrm>
              <a:off x="7961072" y="2254234"/>
              <a:ext cx="3427079" cy="2285863"/>
            </a:xfrm>
            <a:prstGeom prst="rect">
              <a:avLst/>
            </a:prstGeom>
            <a:solidFill>
              <a:srgbClr val="798F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6541CFE-0573-2C83-E1F6-2DBDDC5BA738}"/>
                </a:ext>
              </a:extLst>
            </p:cNvPr>
            <p:cNvSpPr txBox="1"/>
            <p:nvPr/>
          </p:nvSpPr>
          <p:spPr>
            <a:xfrm rot="16200000">
              <a:off x="8571082" y="2626652"/>
              <a:ext cx="1727426" cy="1541028"/>
            </a:xfrm>
            <a:prstGeom prst="rect">
              <a:avLst/>
            </a:prstGeom>
            <a:noFill/>
          </p:spPr>
          <p:txBody>
            <a:bodyPr wrap="square">
              <a:spAutoFit/>
            </a:bodyPr>
            <a:lstStyle/>
            <a:p>
              <a:pPr algn="ctr">
                <a:lnSpc>
                  <a:spcPts val="3000"/>
                </a:lnSpc>
              </a:pPr>
              <a:r>
                <a:rPr lang="en-US" sz="2400" dirty="0">
                  <a:solidFill>
                    <a:schemeClr val="bg1"/>
                  </a:solidFill>
                  <a:latin typeface="Segoe UI" panose="020B0502040204020203" pitchFamily="34" charset="0"/>
                  <a:cs typeface="Segoe UI" panose="020B0502040204020203" pitchFamily="34" charset="0"/>
                </a:rPr>
                <a:t>Candidate</a:t>
              </a:r>
            </a:p>
            <a:p>
              <a:pPr algn="ctr">
                <a:lnSpc>
                  <a:spcPts val="3000"/>
                </a:lnSpc>
              </a:pPr>
              <a:r>
                <a:rPr lang="en-US" sz="2400" dirty="0">
                  <a:solidFill>
                    <a:schemeClr val="bg1"/>
                  </a:solidFill>
                  <a:latin typeface="Segoe UI" panose="020B0502040204020203" pitchFamily="34" charset="0"/>
                  <a:cs typeface="Segoe UI" panose="020B0502040204020203" pitchFamily="34" charset="0"/>
                </a:rPr>
                <a:t>Guide</a:t>
              </a:r>
            </a:p>
          </p:txBody>
        </p:sp>
      </p:grpSp>
      <p:sp>
        <p:nvSpPr>
          <p:cNvPr id="3" name="TextBox 2">
            <a:extLst>
              <a:ext uri="{FF2B5EF4-FFF2-40B4-BE49-F238E27FC236}">
                <a16:creationId xmlns:a16="http://schemas.microsoft.com/office/drawing/2014/main" id="{41801A79-5DFA-C3A2-2D92-709C320B3440}"/>
              </a:ext>
            </a:extLst>
          </p:cNvPr>
          <p:cNvSpPr txBox="1"/>
          <p:nvPr/>
        </p:nvSpPr>
        <p:spPr>
          <a:xfrm>
            <a:off x="2942550" y="3584718"/>
            <a:ext cx="4189618" cy="1138773"/>
          </a:xfrm>
          <a:prstGeom prst="rect">
            <a:avLst/>
          </a:prstGeom>
          <a:noFill/>
        </p:spPr>
        <p:txBody>
          <a:bodyPr wrap="square" rtlCol="0">
            <a:spAutoFit/>
          </a:bodyPr>
          <a:lstStyle/>
          <a:p>
            <a:pPr marL="12700" marR="100330" defTabSz="914400">
              <a:spcBef>
                <a:spcPts val="5"/>
              </a:spcBef>
              <a:spcAft>
                <a:spcPts val="1000"/>
              </a:spcAft>
              <a:buClr>
                <a:srgbClr val="C00000"/>
              </a:buClr>
            </a:pPr>
            <a:r>
              <a:rPr lang="en-US" sz="1700" i="1" dirty="0">
                <a:solidFill>
                  <a:schemeClr val="bg1">
                    <a:lumMod val="50000"/>
                  </a:schemeClr>
                </a:solidFill>
                <a:latin typeface="Segoe UI Semilight" panose="020B0402040204020203" pitchFamily="34" charset="0"/>
                <a:cs typeface="Arial"/>
              </a:rPr>
              <a:t>Documents are available at the Registrar of Voters Office and are downloadable online at </a:t>
            </a:r>
            <a:r>
              <a:rPr lang="en-US" sz="1700" b="1" i="1" dirty="0">
                <a:solidFill>
                  <a:schemeClr val="bg1">
                    <a:lumMod val="50000"/>
                  </a:schemeClr>
                </a:solidFill>
                <a:latin typeface="Segoe UI Semilight" panose="020B0402040204020203" pitchFamily="34" charset="0"/>
                <a:cs typeface="Arial"/>
                <a:hlinkClick r:id="rId5"/>
              </a:rPr>
              <a:t>www.sjcrov.org</a:t>
            </a:r>
            <a:r>
              <a:rPr lang="en-US" sz="1700" b="1" i="1" dirty="0">
                <a:solidFill>
                  <a:schemeClr val="bg1">
                    <a:lumMod val="50000"/>
                  </a:schemeClr>
                </a:solidFill>
                <a:latin typeface="Segoe UI Semilight" panose="020B0402040204020203" pitchFamily="34" charset="0"/>
                <a:cs typeface="Arial"/>
              </a:rPr>
              <a:t> </a:t>
            </a:r>
            <a:r>
              <a:rPr lang="en-US" sz="1700" i="1" dirty="0">
                <a:solidFill>
                  <a:schemeClr val="bg1">
                    <a:lumMod val="50000"/>
                  </a:schemeClr>
                </a:solidFill>
                <a:latin typeface="Segoe UI Semilight" panose="020B0402040204020203" pitchFamily="34" charset="0"/>
                <a:cs typeface="Arial"/>
              </a:rPr>
              <a:t>under </a:t>
            </a:r>
            <a:br>
              <a:rPr lang="en-US" sz="1700" i="1" dirty="0">
                <a:solidFill>
                  <a:schemeClr val="bg1">
                    <a:lumMod val="50000"/>
                  </a:schemeClr>
                </a:solidFill>
                <a:latin typeface="Segoe UI Semilight" panose="020B0402040204020203" pitchFamily="34" charset="0"/>
                <a:cs typeface="Arial"/>
              </a:rPr>
            </a:br>
            <a:r>
              <a:rPr lang="en-US" sz="1700" b="1" i="1" dirty="0">
                <a:solidFill>
                  <a:schemeClr val="bg1">
                    <a:lumMod val="50000"/>
                  </a:schemeClr>
                </a:solidFill>
                <a:latin typeface="Segoe UI Semilight" panose="020B0402040204020203" pitchFamily="34" charset="0"/>
                <a:cs typeface="Arial"/>
              </a:rPr>
              <a:t>Election Information- Current Election</a:t>
            </a:r>
          </a:p>
        </p:txBody>
      </p:sp>
      <p:grpSp>
        <p:nvGrpSpPr>
          <p:cNvPr id="5" name="Group 4">
            <a:extLst>
              <a:ext uri="{FF2B5EF4-FFF2-40B4-BE49-F238E27FC236}">
                <a16:creationId xmlns:a16="http://schemas.microsoft.com/office/drawing/2014/main" id="{DF8F6FBF-6988-948D-6451-8D01243A3A51}"/>
              </a:ext>
            </a:extLst>
          </p:cNvPr>
          <p:cNvGrpSpPr/>
          <p:nvPr/>
        </p:nvGrpSpPr>
        <p:grpSpPr>
          <a:xfrm rot="5400000">
            <a:off x="759881" y="1490133"/>
            <a:ext cx="1521043" cy="2285863"/>
            <a:chOff x="7809540" y="2178560"/>
            <a:chExt cx="3427079" cy="2285863"/>
          </a:xfrm>
        </p:grpSpPr>
        <p:sp>
          <p:nvSpPr>
            <p:cNvPr id="7" name="Rectangle 6">
              <a:extLst>
                <a:ext uri="{FF2B5EF4-FFF2-40B4-BE49-F238E27FC236}">
                  <a16:creationId xmlns:a16="http://schemas.microsoft.com/office/drawing/2014/main" id="{F4E2D7BB-AD2A-BEE6-C2B7-FF9F706D58A7}"/>
                </a:ext>
              </a:extLst>
            </p:cNvPr>
            <p:cNvSpPr/>
            <p:nvPr/>
          </p:nvSpPr>
          <p:spPr>
            <a:xfrm>
              <a:off x="7809540" y="2178560"/>
              <a:ext cx="3427079" cy="2285863"/>
            </a:xfrm>
            <a:prstGeom prst="rect">
              <a:avLst/>
            </a:prstGeom>
            <a:solidFill>
              <a:srgbClr val="2A5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DD044C1-FF3B-61CE-130D-79912FC576DD}"/>
                </a:ext>
              </a:extLst>
            </p:cNvPr>
            <p:cNvSpPr txBox="1"/>
            <p:nvPr/>
          </p:nvSpPr>
          <p:spPr>
            <a:xfrm rot="16200000">
              <a:off x="8395878" y="2574657"/>
              <a:ext cx="1727426" cy="1493673"/>
            </a:xfrm>
            <a:prstGeom prst="rect">
              <a:avLst/>
            </a:prstGeom>
            <a:noFill/>
          </p:spPr>
          <p:txBody>
            <a:bodyPr wrap="square">
              <a:spAutoFit/>
            </a:bodyPr>
            <a:lstStyle/>
            <a:p>
              <a:pPr algn="ctr">
                <a:lnSpc>
                  <a:spcPts val="3000"/>
                </a:lnSpc>
              </a:pPr>
              <a:r>
                <a:rPr lang="en-US" sz="2400" dirty="0">
                  <a:solidFill>
                    <a:schemeClr val="bg1"/>
                  </a:solidFill>
                  <a:latin typeface="Segoe UI" panose="020B0502040204020203" pitchFamily="34" charset="0"/>
                  <a:cs typeface="Segoe UI" panose="020B0502040204020203" pitchFamily="34" charset="0"/>
                </a:rPr>
                <a:t>Election</a:t>
              </a:r>
              <a:br>
                <a:rPr lang="en-US" sz="2400" dirty="0">
                  <a:solidFill>
                    <a:schemeClr val="bg1"/>
                  </a:solidFill>
                  <a:latin typeface="Segoe UI" panose="020B0502040204020203" pitchFamily="34" charset="0"/>
                  <a:cs typeface="Segoe UI" panose="020B0502040204020203" pitchFamily="34" charset="0"/>
                </a:rPr>
              </a:br>
              <a:r>
                <a:rPr lang="en-US" sz="2400" dirty="0">
                  <a:solidFill>
                    <a:schemeClr val="bg1"/>
                  </a:solidFill>
                  <a:latin typeface="Segoe UI" panose="020B0502040204020203" pitchFamily="34" charset="0"/>
                  <a:cs typeface="Segoe UI" panose="020B0502040204020203" pitchFamily="34" charset="0"/>
                </a:rPr>
                <a:t>Calendar</a:t>
              </a:r>
            </a:p>
          </p:txBody>
        </p:sp>
      </p:grpSp>
      <p:sp>
        <p:nvSpPr>
          <p:cNvPr id="10" name="Rectangle 9">
            <a:extLst>
              <a:ext uri="{FF2B5EF4-FFF2-40B4-BE49-F238E27FC236}">
                <a16:creationId xmlns:a16="http://schemas.microsoft.com/office/drawing/2014/main" id="{AD5F533E-12DB-FD5C-BE8A-CD733A7675BF}"/>
              </a:ext>
            </a:extLst>
          </p:cNvPr>
          <p:cNvSpPr/>
          <p:nvPr/>
        </p:nvSpPr>
        <p:spPr>
          <a:xfrm rot="5400000">
            <a:off x="759879" y="3011174"/>
            <a:ext cx="1521043" cy="2285863"/>
          </a:xfrm>
          <a:prstGeom prst="rect">
            <a:avLst/>
          </a:prstGeom>
          <a:solidFill>
            <a:srgbClr val="4C5E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7A59B6B-4E97-D6BC-E7FC-6F6EC5A907F7}"/>
              </a:ext>
            </a:extLst>
          </p:cNvPr>
          <p:cNvSpPr txBox="1"/>
          <p:nvPr/>
        </p:nvSpPr>
        <p:spPr>
          <a:xfrm>
            <a:off x="656687" y="3705690"/>
            <a:ext cx="1727426" cy="662938"/>
          </a:xfrm>
          <a:prstGeom prst="rect">
            <a:avLst/>
          </a:prstGeom>
          <a:solidFill>
            <a:srgbClr val="4C5E6C"/>
          </a:solidFill>
        </p:spPr>
        <p:txBody>
          <a:bodyPr wrap="square">
            <a:spAutoFit/>
          </a:bodyPr>
          <a:lstStyle/>
          <a:p>
            <a:pPr algn="ctr">
              <a:lnSpc>
                <a:spcPts val="3000"/>
              </a:lnSpc>
            </a:pPr>
            <a:r>
              <a:rPr lang="en-US" sz="2400" dirty="0">
                <a:solidFill>
                  <a:schemeClr val="bg1"/>
                </a:solidFill>
                <a:latin typeface="Segoe UI" panose="020B0502040204020203" pitchFamily="34" charset="0"/>
                <a:cs typeface="Segoe UI" panose="020B0502040204020203" pitchFamily="34" charset="0"/>
              </a:rPr>
              <a:t>Offices up for Election</a:t>
            </a:r>
          </a:p>
        </p:txBody>
      </p:sp>
      <p:pic>
        <p:nvPicPr>
          <p:cNvPr id="13" name="Picture 12" descr="Graphical user interface, website&#10;&#10;AI-generated content may be incorrect.">
            <a:extLst>
              <a:ext uri="{FF2B5EF4-FFF2-40B4-BE49-F238E27FC236}">
                <a16:creationId xmlns:a16="http://schemas.microsoft.com/office/drawing/2014/main" id="{A3CA19E5-184F-2905-0C9B-5A67FDE55B87}"/>
              </a:ext>
            </a:extLst>
          </p:cNvPr>
          <p:cNvPicPr>
            <a:picLocks noChangeAspect="1"/>
          </p:cNvPicPr>
          <p:nvPr/>
        </p:nvPicPr>
        <p:blipFill>
          <a:blip r:embed="rId6"/>
          <a:srcRect r="6425"/>
          <a:stretch>
            <a:fillRect/>
          </a:stretch>
        </p:blipFill>
        <p:spPr>
          <a:xfrm>
            <a:off x="7050117" y="1972471"/>
            <a:ext cx="4677171" cy="3805707"/>
          </a:xfrm>
          <a:prstGeom prst="rect">
            <a:avLst/>
          </a:prstGeom>
          <a:ln w="12700">
            <a:solidFill>
              <a:schemeClr val="tx2">
                <a:lumMod val="75000"/>
              </a:schemeClr>
            </a:solidFill>
          </a:ln>
        </p:spPr>
      </p:pic>
      <p:pic>
        <p:nvPicPr>
          <p:cNvPr id="9" name="Slide_2">
            <a:hlinkClick r:id="" action="ppaction://media"/>
            <a:extLst>
              <a:ext uri="{FF2B5EF4-FFF2-40B4-BE49-F238E27FC236}">
                <a16:creationId xmlns:a16="http://schemas.microsoft.com/office/drawing/2014/main" id="{0ADA60E3-0019-864B-BA31-7E5AB4CDA4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4266"/>
            <a:ext cx="487363" cy="487363"/>
          </a:xfrm>
          <a:prstGeom prst="rect">
            <a:avLst/>
          </a:prstGeom>
        </p:spPr>
      </p:pic>
    </p:spTree>
    <p:extLst>
      <p:ext uri="{BB962C8B-B14F-4D97-AF65-F5344CB8AC3E}">
        <p14:creationId xmlns:p14="http://schemas.microsoft.com/office/powerpoint/2010/main" val="638458098"/>
      </p:ext>
    </p:extLst>
  </p:cSld>
  <p:clrMapOvr>
    <a:masterClrMapping/>
  </p:clrMapOvr>
  <mc:AlternateContent xmlns:mc="http://schemas.openxmlformats.org/markup-compatibility/2006" xmlns:p14="http://schemas.microsoft.com/office/powerpoint/2010/main">
    <mc:Choice Requires="p14">
      <p:transition spd="slow" p14:dur="1600" advClick="0" advTm="30000">
        <p14:conveyor dir="l"/>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lstStyle/>
          <a:p>
            <a:r>
              <a:rPr lang="en-US" dirty="0"/>
              <a:t>FPPC</a:t>
            </a:r>
            <a:endParaRPr lang="en-US" sz="2400" dirty="0"/>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a:bodyPr>
          <a:lstStyle/>
          <a:p>
            <a:pPr marL="457200" indent="-457200">
              <a:lnSpc>
                <a:spcPct val="100000"/>
              </a:lnSpc>
              <a:spcBef>
                <a:spcPts val="600"/>
              </a:spcBef>
              <a:spcAft>
                <a:spcPts val="400"/>
              </a:spcAft>
              <a:buClr>
                <a:srgbClr val="FF0000"/>
              </a:buClr>
              <a:buFont typeface="Wingdings" panose="05000000000000000000" pitchFamily="2" charset="2"/>
              <a:buChar char="ü"/>
              <a:tabLst>
                <a:tab pos="269240" algn="l"/>
              </a:tabLst>
            </a:pPr>
            <a:r>
              <a:rPr lang="en-US" dirty="0"/>
              <a:t>The Fair Political Practices Commission is a five-member independent, non-partisan commission that has primary responsibility for the impartial and effective administration of the Political Reform Act. The Act regulates campaign financing, conflicts of interest, lobbying, and governmental ethics.</a:t>
            </a:r>
          </a:p>
          <a:p>
            <a:pPr marL="457200" indent="-457200">
              <a:lnSpc>
                <a:spcPct val="100000"/>
              </a:lnSpc>
              <a:spcBef>
                <a:spcPts val="600"/>
              </a:spcBef>
              <a:spcAft>
                <a:spcPts val="400"/>
              </a:spcAft>
              <a:buClr>
                <a:srgbClr val="FF0000"/>
              </a:buClr>
              <a:buFont typeface="Wingdings" panose="05000000000000000000" pitchFamily="2" charset="2"/>
              <a:buChar char="ü"/>
              <a:tabLst>
                <a:tab pos="269240" algn="l"/>
              </a:tabLst>
            </a:pPr>
            <a:r>
              <a:rPr lang="en-US" dirty="0"/>
              <a:t>The Commission’s objectives are to ensure that public officials act in a fair and unbiased manner in the governmental decision-making process, to promote transparency in government, and to foster public trust in the political system.</a:t>
            </a:r>
          </a:p>
          <a:p>
            <a:pPr marL="457200" marR="5080" indent="-457200">
              <a:lnSpc>
                <a:spcPct val="100000"/>
              </a:lnSpc>
              <a:spcBef>
                <a:spcPts val="600"/>
              </a:spcBef>
              <a:spcAft>
                <a:spcPts val="400"/>
              </a:spcAft>
              <a:buClr>
                <a:srgbClr val="A92D2F"/>
              </a:buClr>
              <a:buSzPct val="100000"/>
              <a:buFont typeface="Wingdings" panose="05000000000000000000" pitchFamily="2" charset="2"/>
              <a:buChar char="ü"/>
              <a:tabLst>
                <a:tab pos="269240" algn="l"/>
              </a:tabLst>
            </a:pPr>
            <a:endParaRPr lang="en-US" sz="2600" dirty="0"/>
          </a:p>
        </p:txBody>
      </p:sp>
      <p:cxnSp>
        <p:nvCxnSpPr>
          <p:cNvPr id="3" name="Straight Connector 2">
            <a:extLst>
              <a:ext uri="{FF2B5EF4-FFF2-40B4-BE49-F238E27FC236}">
                <a16:creationId xmlns:a16="http://schemas.microsoft.com/office/drawing/2014/main" id="{9FDB08CD-C126-EFFD-7C51-93AD1EA9E532}"/>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pic>
        <p:nvPicPr>
          <p:cNvPr id="6" name="Slide_20">
            <a:hlinkClick r:id="" action="ppaction://media"/>
            <a:extLst>
              <a:ext uri="{FF2B5EF4-FFF2-40B4-BE49-F238E27FC236}">
                <a16:creationId xmlns:a16="http://schemas.microsoft.com/office/drawing/2014/main" id="{7B964BB6-D50D-B1FD-640D-BA64D03EE0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3908810125"/>
      </p:ext>
    </p:extLst>
  </p:cSld>
  <p:clrMapOvr>
    <a:masterClrMapping/>
  </p:clrMapOvr>
  <mc:AlternateContent xmlns:mc="http://schemas.openxmlformats.org/markup-compatibility/2006">
    <mc:Choice xmlns:p14="http://schemas.microsoft.com/office/powerpoint/2010/main" Requires="p14">
      <p:transition spd="slow" p14:dur="1600" advClick="0" advTm="41000">
        <p14:conveyor dir="l"/>
      </p:transition>
    </mc:Choice>
    <mc:Fallback>
      <p:transition spd="slow" advClick="0" advTm="4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lstStyle/>
          <a:p>
            <a:r>
              <a:rPr lang="en-US" dirty="0" err="1"/>
              <a:t>NetFile</a:t>
            </a:r>
            <a:endParaRPr lang="en-US" sz="2400" dirty="0"/>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fontScale="85000" lnSpcReduction="10000"/>
          </a:bodyPr>
          <a:lstStyle/>
          <a:p>
            <a:pPr marL="457200" marR="557530" indent="-457200">
              <a:lnSpc>
                <a:spcPct val="100000"/>
              </a:lnSpc>
              <a:spcBef>
                <a:spcPts val="600"/>
              </a:spcBef>
              <a:spcAft>
                <a:spcPts val="400"/>
              </a:spcAft>
              <a:buClr>
                <a:srgbClr val="EA2D31"/>
              </a:buClr>
              <a:buSzPct val="100000"/>
              <a:buFont typeface="Wingdings" panose="05000000000000000000" pitchFamily="2" charset="2"/>
              <a:buChar char="ü"/>
              <a:tabLst>
                <a:tab pos="269240" algn="l"/>
              </a:tabLst>
            </a:pPr>
            <a:r>
              <a:rPr lang="en-US" dirty="0">
                <a:solidFill>
                  <a:schemeClr val="bg1">
                    <a:lumMod val="95000"/>
                  </a:schemeClr>
                </a:solidFill>
              </a:rPr>
              <a:t>All FPPC statements mandated by the California Political Reform Act are required by county ordinance to be filed electronically. While filers who make and receive campaign expenditures and contributions totaling less than $2,000 in a calendar year are exempt from using the electronic filing method, all filers have the option and are strongly advised to do so.</a:t>
            </a:r>
          </a:p>
          <a:p>
            <a:pPr marL="457200" marR="557530" indent="-457200">
              <a:lnSpc>
                <a:spcPct val="100000"/>
              </a:lnSpc>
              <a:spcBef>
                <a:spcPts val="600"/>
              </a:spcBef>
              <a:spcAft>
                <a:spcPts val="400"/>
              </a:spcAft>
              <a:buClr>
                <a:srgbClr val="EA2D31"/>
              </a:buClr>
              <a:buSzPct val="100000"/>
              <a:buFont typeface="Wingdings" panose="05000000000000000000" pitchFamily="2" charset="2"/>
              <a:buChar char="ü"/>
              <a:tabLst>
                <a:tab pos="269240" algn="l"/>
              </a:tabLst>
            </a:pPr>
            <a:r>
              <a:rPr lang="en-US" dirty="0">
                <a:solidFill>
                  <a:schemeClr val="bg1">
                    <a:lumMod val="95000"/>
                  </a:schemeClr>
                </a:solidFill>
              </a:rPr>
              <a:t>San Joaquin County has contracted with NetFile to be the electronic filing platform for all statements required by the Political Reform Act.</a:t>
            </a:r>
          </a:p>
          <a:p>
            <a:pPr marL="457200" marR="557530" indent="-457200">
              <a:lnSpc>
                <a:spcPct val="100000"/>
              </a:lnSpc>
              <a:spcBef>
                <a:spcPts val="600"/>
              </a:spcBef>
              <a:spcAft>
                <a:spcPts val="400"/>
              </a:spcAft>
              <a:buClr>
                <a:srgbClr val="EA2D31"/>
              </a:buClr>
              <a:buSzPct val="100000"/>
              <a:buFont typeface="Wingdings" panose="05000000000000000000" pitchFamily="2" charset="2"/>
              <a:buChar char="ü"/>
              <a:tabLst>
                <a:tab pos="269240" algn="l"/>
              </a:tabLst>
            </a:pPr>
            <a:r>
              <a:rPr lang="en-US" dirty="0" err="1">
                <a:solidFill>
                  <a:schemeClr val="bg1">
                    <a:lumMod val="95000"/>
                  </a:schemeClr>
                </a:solidFill>
              </a:rPr>
              <a:t>NetFile</a:t>
            </a:r>
            <a:r>
              <a:rPr lang="en-US" dirty="0">
                <a:solidFill>
                  <a:schemeClr val="bg1">
                    <a:lumMod val="95000"/>
                  </a:schemeClr>
                </a:solidFill>
              </a:rPr>
              <a:t> offers tutorials covering how to effectively utilize and navigate their website. As a first step in using this service, you may find it helpful to watch the “How to Create a New Campaign NetFile User” video in the “Videos” section of the page at </a:t>
            </a:r>
            <a:r>
              <a:rPr lang="en-US" dirty="0">
                <a:solidFill>
                  <a:srgbClr val="FF0000"/>
                </a:solidFill>
                <a:hlinkClick r:id="rId5">
                  <a:extLst>
                    <a:ext uri="{A12FA001-AC4F-418D-AE19-62706E023703}">
                      <ahyp:hlinkClr xmlns:ahyp="http://schemas.microsoft.com/office/drawing/2018/hyperlinkcolor" val="tx"/>
                    </a:ext>
                  </a:extLst>
                </a:hlinkClick>
              </a:rPr>
              <a:t>www.netfile.com/filer</a:t>
            </a:r>
            <a:r>
              <a:rPr lang="en-US" dirty="0">
                <a:solidFill>
                  <a:schemeClr val="bg1">
                    <a:lumMod val="95000"/>
                  </a:schemeClr>
                </a:solidFill>
              </a:rPr>
              <a:t>.</a:t>
            </a:r>
          </a:p>
          <a:p>
            <a:pPr marL="0" marR="5080" indent="0">
              <a:lnSpc>
                <a:spcPct val="100000"/>
              </a:lnSpc>
              <a:spcBef>
                <a:spcPts val="600"/>
              </a:spcBef>
              <a:spcAft>
                <a:spcPts val="400"/>
              </a:spcAft>
              <a:buClr>
                <a:srgbClr val="A92D2F"/>
              </a:buClr>
              <a:buSzPct val="100000"/>
              <a:buNone/>
              <a:tabLst>
                <a:tab pos="269240" algn="l"/>
              </a:tabLst>
            </a:pPr>
            <a:endParaRPr lang="en-US" sz="2600" dirty="0"/>
          </a:p>
        </p:txBody>
      </p:sp>
      <p:cxnSp>
        <p:nvCxnSpPr>
          <p:cNvPr id="3" name="Straight Connector 2">
            <a:extLst>
              <a:ext uri="{FF2B5EF4-FFF2-40B4-BE49-F238E27FC236}">
                <a16:creationId xmlns:a16="http://schemas.microsoft.com/office/drawing/2014/main" id="{220F8441-AFEA-CCC9-8CB1-A6AE99AE228F}"/>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pic>
        <p:nvPicPr>
          <p:cNvPr id="4" name="Slide_21">
            <a:hlinkClick r:id="" action="ppaction://media"/>
            <a:extLst>
              <a:ext uri="{FF2B5EF4-FFF2-40B4-BE49-F238E27FC236}">
                <a16:creationId xmlns:a16="http://schemas.microsoft.com/office/drawing/2014/main" id="{32E0E9ED-75C2-D68F-9A3F-2E421C659C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1487038303"/>
      </p:ext>
    </p:extLst>
  </p:cSld>
  <p:clrMapOvr>
    <a:masterClrMapping/>
  </p:clrMapOvr>
  <mc:AlternateContent xmlns:mc="http://schemas.openxmlformats.org/markup-compatibility/2006" xmlns:p14="http://schemas.microsoft.com/office/powerpoint/2010/main">
    <mc:Choice Requires="p14">
      <p:transition spd="slow" p14:dur="1600" advClick="0" advTm="49000">
        <p14:conveyor dir="l"/>
      </p:transition>
    </mc:Choice>
    <mc:Fallback xmlns="">
      <p:transition spd="slow" advClick="0" advTm="4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lstStyle/>
          <a:p>
            <a:r>
              <a:rPr lang="en-US" dirty="0"/>
              <a:t>Form 501</a:t>
            </a:r>
            <a:br>
              <a:rPr lang="en-US" dirty="0"/>
            </a:br>
            <a:r>
              <a:rPr lang="en-US" sz="1800" b="0" i="1" dirty="0">
                <a:solidFill>
                  <a:schemeClr val="bg1">
                    <a:lumMod val="85000"/>
                  </a:schemeClr>
                </a:solidFill>
              </a:rPr>
              <a:t>Candidate Intention Statement</a:t>
            </a:r>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a:xfrm>
            <a:off x="838200" y="1825625"/>
            <a:ext cx="4395964" cy="4351338"/>
          </a:xfrm>
        </p:spPr>
        <p:txBody>
          <a:bodyPr>
            <a:normAutofit fontScale="70000" lnSpcReduction="20000"/>
          </a:bodyPr>
          <a:lstStyle/>
          <a:p>
            <a:pPr marL="0" marR="144145" indent="0">
              <a:lnSpc>
                <a:spcPct val="110000"/>
              </a:lnSpc>
              <a:buClr>
                <a:srgbClr val="EA2D31"/>
              </a:buClr>
              <a:buNone/>
            </a:pPr>
            <a:r>
              <a:rPr lang="en-US" sz="2400" dirty="0"/>
              <a:t>All candidates who plan to solicit or receive contributions or make expenditures from personal funds related to campaigning must file a Form 501 before soliciting or receiving contributions.</a:t>
            </a:r>
          </a:p>
          <a:p>
            <a:pPr marL="0" marR="144145" indent="0">
              <a:lnSpc>
                <a:spcPct val="110000"/>
              </a:lnSpc>
              <a:buClr>
                <a:srgbClr val="EA2D31"/>
              </a:buClr>
              <a:buNone/>
            </a:pPr>
            <a:r>
              <a:rPr lang="en-US" sz="2400" dirty="0"/>
              <a:t>Instructions</a:t>
            </a:r>
          </a:p>
          <a:p>
            <a:pPr marL="457200" marR="144145" indent="-457200">
              <a:lnSpc>
                <a:spcPct val="110000"/>
              </a:lnSpc>
              <a:buClr>
                <a:srgbClr val="EA2D31"/>
              </a:buClr>
              <a:buFont typeface="Wingdings" panose="05000000000000000000" pitchFamily="2" charset="2"/>
              <a:buChar char="ü"/>
            </a:pPr>
            <a:r>
              <a:rPr lang="en-US" sz="2100" dirty="0"/>
              <a:t>Select a box at the top of the form indicating whether this is an Initial statement or an amendment to a previously filed form.</a:t>
            </a:r>
          </a:p>
          <a:p>
            <a:pPr marL="457200" marR="144145" indent="-457200">
              <a:lnSpc>
                <a:spcPct val="110000"/>
              </a:lnSpc>
              <a:buClr>
                <a:srgbClr val="EA2D31"/>
              </a:buClr>
              <a:buFont typeface="Wingdings" panose="05000000000000000000" pitchFamily="2" charset="2"/>
              <a:buChar char="ü"/>
            </a:pPr>
            <a:r>
              <a:rPr lang="en-US" sz="2100" b="1" dirty="0">
                <a:latin typeface="Segoe UI Semibold" panose="020B0502040204020203" pitchFamily="34" charset="0"/>
                <a:cs typeface="Segoe UI Semibold" panose="020B0502040204020203" pitchFamily="34" charset="0"/>
              </a:rPr>
              <a:t>Section 1: </a:t>
            </a:r>
            <a:r>
              <a:rPr lang="en-US" sz="2100" dirty="0"/>
              <a:t>Provide full name, street address, contact information, office sought, and the year of the relevant election.</a:t>
            </a:r>
          </a:p>
          <a:p>
            <a:pPr marL="457200" marR="144145" indent="-457200">
              <a:lnSpc>
                <a:spcPct val="110000"/>
              </a:lnSpc>
              <a:buClr>
                <a:srgbClr val="EA2D31"/>
              </a:buClr>
              <a:buFont typeface="Wingdings" panose="05000000000000000000" pitchFamily="2" charset="2"/>
              <a:buChar char="ü"/>
            </a:pPr>
            <a:r>
              <a:rPr lang="en-US" sz="2100" b="1" dirty="0">
                <a:latin typeface="Segoe UI Semibold" panose="020B0502040204020203" pitchFamily="34" charset="0"/>
                <a:cs typeface="Segoe UI Semibold" panose="020B0502040204020203" pitchFamily="34" charset="0"/>
              </a:rPr>
              <a:t>Section 2: </a:t>
            </a:r>
            <a:r>
              <a:rPr lang="en-US" sz="2100" dirty="0"/>
              <a:t>Do not enter any information in Section 2 unless you are a state candidate.</a:t>
            </a:r>
          </a:p>
          <a:p>
            <a:pPr marL="457200" marR="144145" indent="-457200">
              <a:lnSpc>
                <a:spcPct val="110000"/>
              </a:lnSpc>
              <a:buClr>
                <a:srgbClr val="EA2D31"/>
              </a:buClr>
              <a:buFont typeface="Wingdings" panose="05000000000000000000" pitchFamily="2" charset="2"/>
              <a:buChar char="ü"/>
            </a:pPr>
            <a:r>
              <a:rPr lang="en-US" sz="2100" b="1" dirty="0">
                <a:latin typeface="Segoe UI Semibold" panose="020B0502040204020203" pitchFamily="34" charset="0"/>
                <a:cs typeface="Segoe UI Semibold" panose="020B0502040204020203" pitchFamily="34" charset="0"/>
              </a:rPr>
              <a:t>Section 3: </a:t>
            </a:r>
            <a:r>
              <a:rPr lang="en-US" sz="2100" dirty="0"/>
              <a:t>Sign and date the form.</a:t>
            </a:r>
          </a:p>
        </p:txBody>
      </p:sp>
      <p:pic>
        <p:nvPicPr>
          <p:cNvPr id="9" name="object 4">
            <a:extLst>
              <a:ext uri="{FF2B5EF4-FFF2-40B4-BE49-F238E27FC236}">
                <a16:creationId xmlns:a16="http://schemas.microsoft.com/office/drawing/2014/main" id="{284AE34E-F9C4-DB8A-8306-02627AF8FEE5}"/>
              </a:ext>
            </a:extLst>
          </p:cNvPr>
          <p:cNvPicPr/>
          <p:nvPr/>
        </p:nvPicPr>
        <p:blipFill>
          <a:blip r:embed="rId5" cstate="print"/>
          <a:stretch>
            <a:fillRect/>
          </a:stretch>
        </p:blipFill>
        <p:spPr>
          <a:xfrm>
            <a:off x="5364222" y="1825599"/>
            <a:ext cx="6347928" cy="4266007"/>
          </a:xfrm>
          <a:prstGeom prst="rect">
            <a:avLst/>
          </a:prstGeom>
        </p:spPr>
      </p:pic>
      <p:cxnSp>
        <p:nvCxnSpPr>
          <p:cNvPr id="3" name="Straight Connector 2">
            <a:extLst>
              <a:ext uri="{FF2B5EF4-FFF2-40B4-BE49-F238E27FC236}">
                <a16:creationId xmlns:a16="http://schemas.microsoft.com/office/drawing/2014/main" id="{B8564A8E-A9D9-4ECF-91CF-EC234B272DE0}"/>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pic>
        <p:nvPicPr>
          <p:cNvPr id="4" name="Slide_22">
            <a:hlinkClick r:id="" action="ppaction://media"/>
            <a:extLst>
              <a:ext uri="{FF2B5EF4-FFF2-40B4-BE49-F238E27FC236}">
                <a16:creationId xmlns:a16="http://schemas.microsoft.com/office/drawing/2014/main" id="{81A04AC7-7A23-A7DF-648E-19270371ED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3186421020"/>
      </p:ext>
    </p:extLst>
  </p:cSld>
  <p:clrMapOvr>
    <a:masterClrMapping/>
  </p:clrMapOvr>
  <mc:AlternateContent xmlns:mc="http://schemas.openxmlformats.org/markup-compatibility/2006" xmlns:p14="http://schemas.microsoft.com/office/powerpoint/2010/main">
    <mc:Choice Requires="p14">
      <p:transition spd="slow" p14:dur="1600" advClick="0" advTm="85000">
        <p14:conveyor dir="l"/>
      </p:transition>
    </mc:Choice>
    <mc:Fallback xmlns="">
      <p:transition spd="slow" advClick="0" advTm="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normAutofit/>
          </a:bodyPr>
          <a:lstStyle/>
          <a:p>
            <a:r>
              <a:rPr lang="en-US" dirty="0"/>
              <a:t>Form 470</a:t>
            </a:r>
            <a:br>
              <a:rPr lang="en-US" dirty="0"/>
            </a:br>
            <a:r>
              <a:rPr lang="en-US" sz="1800" b="0" i="1" dirty="0">
                <a:solidFill>
                  <a:schemeClr val="bg1">
                    <a:lumMod val="85000"/>
                  </a:schemeClr>
                </a:solidFill>
              </a:rPr>
              <a:t>Officeholder and Candidate Campaign Statement – Short Form</a:t>
            </a:r>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a:xfrm>
            <a:off x="838199" y="1753125"/>
            <a:ext cx="4692341" cy="5104875"/>
          </a:xfrm>
        </p:spPr>
        <p:txBody>
          <a:bodyPr>
            <a:normAutofit fontScale="62500" lnSpcReduction="20000"/>
          </a:bodyPr>
          <a:lstStyle/>
          <a:p>
            <a:pPr marL="0" marR="144145" indent="0">
              <a:lnSpc>
                <a:spcPct val="110000"/>
              </a:lnSpc>
              <a:buClr>
                <a:srgbClr val="EA2D31"/>
              </a:buClr>
              <a:buNone/>
            </a:pPr>
            <a:r>
              <a:rPr lang="en-US" sz="2400" dirty="0"/>
              <a:t>All candidates who do not have an active committee, established in anticipation of spending/receiving $2,000 or more in connection with their campaign for office, must file a Form 470 no later than the time of filing their Declaration of Candidacy.</a:t>
            </a:r>
            <a:br>
              <a:rPr lang="en-US" sz="2400" dirty="0"/>
            </a:br>
            <a:r>
              <a:rPr lang="en-US" sz="2400" dirty="0"/>
              <a:t>- </a:t>
            </a:r>
            <a:r>
              <a:rPr lang="en-US" sz="2400" dirty="0">
                <a:solidFill>
                  <a:schemeClr val="bg1">
                    <a:lumMod val="95000"/>
                  </a:schemeClr>
                </a:solidFill>
              </a:rPr>
              <a:t>Judicial candidates may be exempt under specific circumstances. Please contact Candidate Services for more information.</a:t>
            </a:r>
          </a:p>
          <a:p>
            <a:pPr marL="0" marR="144145" indent="0">
              <a:lnSpc>
                <a:spcPct val="110000"/>
              </a:lnSpc>
              <a:buClr>
                <a:srgbClr val="EA2D31"/>
              </a:buClr>
              <a:buNone/>
            </a:pPr>
            <a:r>
              <a:rPr lang="en-US" sz="2400" dirty="0"/>
              <a:t>Instructions - </a:t>
            </a:r>
            <a:r>
              <a:rPr lang="en-US" sz="2100" dirty="0"/>
              <a:t>Complete the top of the form with the date of the election for which you are filing.</a:t>
            </a:r>
          </a:p>
          <a:p>
            <a:pPr marL="457200" marR="144145" indent="-457200">
              <a:lnSpc>
                <a:spcPct val="110000"/>
              </a:lnSpc>
              <a:buClr>
                <a:srgbClr val="EA2D31"/>
              </a:buClr>
              <a:buFont typeface="Wingdings" panose="05000000000000000000" pitchFamily="2" charset="2"/>
              <a:buChar char="ü"/>
            </a:pPr>
            <a:r>
              <a:rPr lang="en-US" sz="2200" b="1" dirty="0">
                <a:latin typeface="Segoe UI Semibold" panose="020B0502040204020203" pitchFamily="34" charset="0"/>
                <a:cs typeface="Segoe UI Semibold" panose="020B0502040204020203" pitchFamily="34" charset="0"/>
              </a:rPr>
              <a:t>Section 1: </a:t>
            </a:r>
            <a:r>
              <a:rPr lang="en-US" sz="2100" dirty="0"/>
              <a:t>Provide the year of the election for which you are filing.</a:t>
            </a:r>
          </a:p>
          <a:p>
            <a:pPr marL="457200" marR="144145" indent="-457200">
              <a:lnSpc>
                <a:spcPct val="110000"/>
              </a:lnSpc>
              <a:buClr>
                <a:srgbClr val="EA2D31"/>
              </a:buClr>
              <a:buFont typeface="Wingdings" panose="05000000000000000000" pitchFamily="2" charset="2"/>
              <a:buChar char="ü"/>
            </a:pPr>
            <a:r>
              <a:rPr lang="en-US" sz="2200" b="1" dirty="0">
                <a:latin typeface="Segoe UI Semibold" panose="020B0502040204020203" pitchFamily="34" charset="0"/>
                <a:cs typeface="Segoe UI Semibold" panose="020B0502040204020203" pitchFamily="34" charset="0"/>
              </a:rPr>
              <a:t>Section 2: </a:t>
            </a:r>
            <a:r>
              <a:rPr lang="en-US" sz="2100" dirty="0"/>
              <a:t>Provide full name, street address, and contact information.</a:t>
            </a:r>
          </a:p>
          <a:p>
            <a:pPr marL="457200" marR="144145" indent="-457200">
              <a:lnSpc>
                <a:spcPct val="110000"/>
              </a:lnSpc>
              <a:buClr>
                <a:srgbClr val="EA2D31"/>
              </a:buClr>
              <a:buFont typeface="Wingdings" panose="05000000000000000000" pitchFamily="2" charset="2"/>
              <a:buChar char="ü"/>
            </a:pPr>
            <a:r>
              <a:rPr lang="en-US" sz="2200" b="1" dirty="0">
                <a:latin typeface="Segoe UI Semibold" panose="020B0502040204020203" pitchFamily="34" charset="0"/>
                <a:cs typeface="Segoe UI Semibold" panose="020B0502040204020203" pitchFamily="34" charset="0"/>
              </a:rPr>
              <a:t>Section 3: </a:t>
            </a:r>
            <a:r>
              <a:rPr lang="en-US" sz="2100" dirty="0"/>
              <a:t>Provide the title of the office sought or held, the name of the agency to which the office belongs, and the division or area number if applicable.</a:t>
            </a:r>
          </a:p>
          <a:p>
            <a:pPr marL="457200" marR="144145" indent="-457200">
              <a:lnSpc>
                <a:spcPct val="110000"/>
              </a:lnSpc>
              <a:buClr>
                <a:srgbClr val="EA2D31"/>
              </a:buClr>
              <a:buFont typeface="Wingdings" panose="05000000000000000000" pitchFamily="2" charset="2"/>
              <a:buChar char="ü"/>
            </a:pPr>
            <a:r>
              <a:rPr lang="en-US" sz="2200" b="1" dirty="0">
                <a:latin typeface="Segoe UI Semibold" panose="020B0502040204020203" pitchFamily="34" charset="0"/>
                <a:cs typeface="Segoe UI Semibold" panose="020B0502040204020203" pitchFamily="34" charset="0"/>
              </a:rPr>
              <a:t>Section 4: </a:t>
            </a:r>
            <a:r>
              <a:rPr lang="en-US" sz="2100" dirty="0"/>
              <a:t>Leave this section blank unless you wish to report a candidate- controlled committee.</a:t>
            </a:r>
          </a:p>
          <a:p>
            <a:pPr marL="457200" marR="144145" indent="-457200">
              <a:lnSpc>
                <a:spcPct val="110000"/>
              </a:lnSpc>
              <a:buClr>
                <a:srgbClr val="EA2D31"/>
              </a:buClr>
              <a:buFont typeface="Wingdings" panose="05000000000000000000" pitchFamily="2" charset="2"/>
              <a:buChar char="ü"/>
            </a:pPr>
            <a:r>
              <a:rPr lang="en-US" sz="2200" b="1" dirty="0">
                <a:latin typeface="Segoe UI Semibold" panose="020B0502040204020203" pitchFamily="34" charset="0"/>
                <a:cs typeface="Segoe UI Semibold" panose="020B0502040204020203" pitchFamily="34" charset="0"/>
              </a:rPr>
              <a:t>Section 5: </a:t>
            </a:r>
            <a:r>
              <a:rPr lang="en-US" sz="2100" dirty="0"/>
              <a:t>Sign and date the form.</a:t>
            </a:r>
          </a:p>
        </p:txBody>
      </p:sp>
      <p:pic>
        <p:nvPicPr>
          <p:cNvPr id="17" name="object 4">
            <a:extLst>
              <a:ext uri="{FF2B5EF4-FFF2-40B4-BE49-F238E27FC236}">
                <a16:creationId xmlns:a16="http://schemas.microsoft.com/office/drawing/2014/main" id="{47B395CD-2D14-6C3D-E873-71A93739505D}"/>
              </a:ext>
            </a:extLst>
          </p:cNvPr>
          <p:cNvPicPr/>
          <p:nvPr/>
        </p:nvPicPr>
        <p:blipFill>
          <a:blip r:embed="rId5" cstate="print"/>
          <a:stretch>
            <a:fillRect/>
          </a:stretch>
        </p:blipFill>
        <p:spPr>
          <a:xfrm>
            <a:off x="5530541" y="1872943"/>
            <a:ext cx="6272331" cy="4220672"/>
          </a:xfrm>
          <a:prstGeom prst="rect">
            <a:avLst/>
          </a:prstGeom>
        </p:spPr>
      </p:pic>
      <p:cxnSp>
        <p:nvCxnSpPr>
          <p:cNvPr id="3" name="Straight Connector 2">
            <a:extLst>
              <a:ext uri="{FF2B5EF4-FFF2-40B4-BE49-F238E27FC236}">
                <a16:creationId xmlns:a16="http://schemas.microsoft.com/office/drawing/2014/main" id="{17FB503F-2DCE-059C-267C-2D10A216D4C6}"/>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pic>
        <p:nvPicPr>
          <p:cNvPr id="6" name="Slide_23">
            <a:hlinkClick r:id="" action="ppaction://media"/>
            <a:extLst>
              <a:ext uri="{FF2B5EF4-FFF2-40B4-BE49-F238E27FC236}">
                <a16:creationId xmlns:a16="http://schemas.microsoft.com/office/drawing/2014/main" id="{79C53ED4-15B2-2167-F7E0-5BF31BF565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3543564441"/>
      </p:ext>
    </p:extLst>
  </p:cSld>
  <p:clrMapOvr>
    <a:masterClrMapping/>
  </p:clrMapOvr>
  <mc:AlternateContent xmlns:mc="http://schemas.openxmlformats.org/markup-compatibility/2006" xmlns:p14="http://schemas.microsoft.com/office/powerpoint/2010/main">
    <mc:Choice Requires="p14">
      <p:transition spd="slow" p14:dur="1600" advClick="0" advTm="81000">
        <p14:conveyor dir="l"/>
      </p:transition>
    </mc:Choice>
    <mc:Fallback xmlns="">
      <p:transition spd="slow" advClick="0" advTm="8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a:xfrm>
            <a:off x="838199" y="1825624"/>
            <a:ext cx="6822057" cy="4667251"/>
          </a:xfrm>
        </p:spPr>
        <p:txBody>
          <a:bodyPr>
            <a:normAutofit fontScale="40000" lnSpcReduction="20000"/>
          </a:bodyPr>
          <a:lstStyle/>
          <a:p>
            <a:pPr marL="0" marR="144145" indent="0">
              <a:lnSpc>
                <a:spcPct val="120000"/>
              </a:lnSpc>
              <a:buClr>
                <a:srgbClr val="EA2D31"/>
              </a:buClr>
              <a:buNone/>
            </a:pPr>
            <a:r>
              <a:rPr lang="en-US" sz="3600" dirty="0">
                <a:solidFill>
                  <a:schemeClr val="bg1">
                    <a:lumMod val="95000"/>
                  </a:schemeClr>
                </a:solidFill>
              </a:rPr>
              <a:t>All candidates running for local elective offices are required to complete a Form 700 Statement of Economic Interests.</a:t>
            </a:r>
            <a:endParaRPr lang="en-US" sz="3600" dirty="0"/>
          </a:p>
          <a:p>
            <a:pPr marL="0" marR="144145" indent="0">
              <a:lnSpc>
                <a:spcPct val="120000"/>
              </a:lnSpc>
              <a:buClr>
                <a:srgbClr val="EA2D31"/>
              </a:buClr>
              <a:buNone/>
            </a:pPr>
            <a:r>
              <a:rPr lang="en-US" sz="3600" dirty="0"/>
              <a:t>Provide your first and last name before proceeding.</a:t>
            </a:r>
          </a:p>
          <a:p>
            <a:pPr marR="144145">
              <a:lnSpc>
                <a:spcPct val="120000"/>
              </a:lnSpc>
              <a:buClr>
                <a:srgbClr val="EA2D31"/>
              </a:buClr>
              <a:buFont typeface="Wingdings" panose="05000000000000000000" pitchFamily="2" charset="2"/>
              <a:buChar char="ü"/>
            </a:pPr>
            <a:r>
              <a:rPr lang="en-US" sz="3600" b="1" dirty="0">
                <a:latin typeface="Segoe UI Semibold" panose="020B0502040204020203" pitchFamily="34" charset="0"/>
                <a:cs typeface="Segoe UI Semibold" panose="020B0502040204020203" pitchFamily="34" charset="0"/>
              </a:rPr>
              <a:t>Section 1:</a:t>
            </a:r>
            <a:r>
              <a:rPr lang="en-US" sz="3600" dirty="0"/>
              <a:t> Provide the name of the agency and title of the office sought as the position.</a:t>
            </a:r>
          </a:p>
          <a:p>
            <a:pPr marR="144145">
              <a:lnSpc>
                <a:spcPct val="120000"/>
              </a:lnSpc>
              <a:buClr>
                <a:srgbClr val="EA2D31"/>
              </a:buClr>
              <a:buFont typeface="Wingdings" panose="05000000000000000000" pitchFamily="2" charset="2"/>
              <a:buChar char="ü"/>
            </a:pPr>
            <a:r>
              <a:rPr lang="en-US" sz="3600" b="1" dirty="0">
                <a:solidFill>
                  <a:schemeClr val="bg1">
                    <a:lumMod val="95000"/>
                  </a:schemeClr>
                </a:solidFill>
                <a:latin typeface="Segoe UI Semibold" panose="020B0502040204020203" pitchFamily="34" charset="0"/>
                <a:cs typeface="Segoe UI Semibold" panose="020B0502040204020203" pitchFamily="34" charset="0"/>
              </a:rPr>
              <a:t>Section 2: </a:t>
            </a:r>
            <a:r>
              <a:rPr lang="en-US" sz="3600" dirty="0"/>
              <a:t>Check the box for “County” and specify “San Joaquin”.</a:t>
            </a:r>
          </a:p>
          <a:p>
            <a:pPr marR="144145">
              <a:lnSpc>
                <a:spcPct val="120000"/>
              </a:lnSpc>
              <a:buClr>
                <a:srgbClr val="EA2D31"/>
              </a:buClr>
              <a:buFont typeface="Wingdings" panose="05000000000000000000" pitchFamily="2" charset="2"/>
              <a:buChar char="ü"/>
              <a:tabLst>
                <a:tab pos="227329" algn="l"/>
              </a:tabLst>
            </a:pPr>
            <a:r>
              <a:rPr lang="en-US" sz="3600" b="1" dirty="0">
                <a:solidFill>
                  <a:schemeClr val="bg1">
                    <a:lumMod val="95000"/>
                  </a:schemeClr>
                </a:solidFill>
                <a:latin typeface="Segoe UI Semibold" panose="020B0502040204020203" pitchFamily="34" charset="0"/>
                <a:cs typeface="Segoe UI Semibold" panose="020B0502040204020203" pitchFamily="34" charset="0"/>
              </a:rPr>
              <a:t>Section 3: </a:t>
            </a:r>
            <a:r>
              <a:rPr lang="en-US" sz="3600" dirty="0"/>
              <a:t>Check the box for “Candidate” and provide the date of the relevant election.</a:t>
            </a:r>
          </a:p>
          <a:p>
            <a:pPr marR="144145">
              <a:lnSpc>
                <a:spcPct val="120000"/>
              </a:lnSpc>
              <a:buClr>
                <a:srgbClr val="EA2D31"/>
              </a:buClr>
              <a:buFont typeface="Wingdings" panose="05000000000000000000" pitchFamily="2" charset="2"/>
              <a:buChar char="ü"/>
            </a:pPr>
            <a:r>
              <a:rPr lang="en-US" sz="3600" b="1" dirty="0">
                <a:solidFill>
                  <a:schemeClr val="bg1">
                    <a:lumMod val="95000"/>
                  </a:schemeClr>
                </a:solidFill>
                <a:latin typeface="Segoe UI Semibold" panose="020B0502040204020203" pitchFamily="34" charset="0"/>
                <a:cs typeface="Segoe UI Semibold" panose="020B0502040204020203" pitchFamily="34" charset="0"/>
              </a:rPr>
              <a:t>Section 4: </a:t>
            </a:r>
            <a:r>
              <a:rPr lang="en-US" sz="3600" dirty="0"/>
              <a:t>If you do not have schedules to attach, enter “1” for the total number of pages of the statement. If you have schedules to attach, please check the appropriate boxes identifying which are attached and specify the total number of pages of the statement, including the cover page.</a:t>
            </a:r>
          </a:p>
          <a:p>
            <a:pPr marR="144145">
              <a:lnSpc>
                <a:spcPct val="120000"/>
              </a:lnSpc>
              <a:buClr>
                <a:srgbClr val="EA2D31"/>
              </a:buClr>
              <a:buFont typeface="Wingdings" panose="05000000000000000000" pitchFamily="2" charset="2"/>
              <a:buChar char="ü"/>
            </a:pPr>
            <a:r>
              <a:rPr lang="en-US" sz="3600" b="1" dirty="0">
                <a:solidFill>
                  <a:schemeClr val="bg1">
                    <a:lumMod val="95000"/>
                  </a:schemeClr>
                </a:solidFill>
                <a:latin typeface="Segoe UI Semibold" panose="020B0502040204020203" pitchFamily="34" charset="0"/>
                <a:cs typeface="Segoe UI Semibold" panose="020B0502040204020203" pitchFamily="34" charset="0"/>
              </a:rPr>
              <a:t>Section 5: </a:t>
            </a:r>
            <a:r>
              <a:rPr lang="en-US" sz="3600" dirty="0"/>
              <a:t>Complete this section, including date and signature.</a:t>
            </a:r>
          </a:p>
          <a:p>
            <a:pPr marL="0" marR="144145" indent="0">
              <a:lnSpc>
                <a:spcPct val="110000"/>
              </a:lnSpc>
              <a:buClr>
                <a:srgbClr val="EA2D31"/>
              </a:buClr>
              <a:buNone/>
              <a:tabLst>
                <a:tab pos="227329" algn="l"/>
              </a:tabLst>
            </a:pPr>
            <a:r>
              <a:rPr lang="en-US" sz="2600" b="1" i="1" dirty="0">
                <a:latin typeface="Segoe UI Semibold" panose="020B0502040204020203" pitchFamily="34" charset="0"/>
                <a:cs typeface="Segoe UI Semibold" panose="020B0502040204020203" pitchFamily="34" charset="0"/>
              </a:rPr>
              <a:t>Note: </a:t>
            </a:r>
            <a:r>
              <a:rPr lang="en-US" sz="2600" i="1" dirty="0"/>
              <a:t>If you are the incumbent running for the office you currently hold and have recently filed an Annual Form 700, you are still required to file a Candidate Form 700 for the upcoming election. This is required to report for the period covered from the end of the previous year reported until the time of filing the Candidate Form 700.</a:t>
            </a:r>
          </a:p>
        </p:txBody>
      </p:sp>
      <p:pic>
        <p:nvPicPr>
          <p:cNvPr id="3" name="object 4">
            <a:extLst>
              <a:ext uri="{FF2B5EF4-FFF2-40B4-BE49-F238E27FC236}">
                <a16:creationId xmlns:a16="http://schemas.microsoft.com/office/drawing/2014/main" id="{C02A8F45-3E1F-61B5-F17D-2C88AF053CE6}"/>
              </a:ext>
            </a:extLst>
          </p:cNvPr>
          <p:cNvPicPr/>
          <p:nvPr/>
        </p:nvPicPr>
        <p:blipFill>
          <a:blip r:embed="rId5" cstate="print"/>
          <a:stretch>
            <a:fillRect/>
          </a:stretch>
        </p:blipFill>
        <p:spPr>
          <a:xfrm>
            <a:off x="7816498" y="1825624"/>
            <a:ext cx="3655836" cy="4731323"/>
          </a:xfrm>
          <a:prstGeom prst="rect">
            <a:avLst/>
          </a:prstGeom>
        </p:spPr>
      </p:pic>
      <p:cxnSp>
        <p:nvCxnSpPr>
          <p:cNvPr id="4" name="Straight Connector 3">
            <a:extLst>
              <a:ext uri="{FF2B5EF4-FFF2-40B4-BE49-F238E27FC236}">
                <a16:creationId xmlns:a16="http://schemas.microsoft.com/office/drawing/2014/main" id="{64345A15-BD70-3558-B640-837F93DB3E08}"/>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E0BDA2A-0FC4-DC1F-100C-9ECCC6F7DA00}"/>
              </a:ext>
            </a:extLst>
          </p:cNvPr>
          <p:cNvSpPr>
            <a:spLocks noGrp="1"/>
          </p:cNvSpPr>
          <p:nvPr>
            <p:ph type="title"/>
          </p:nvPr>
        </p:nvSpPr>
        <p:spPr>
          <a:xfrm>
            <a:off x="838200" y="365125"/>
            <a:ext cx="10515600" cy="1325563"/>
          </a:xfrm>
        </p:spPr>
        <p:txBody>
          <a:bodyPr>
            <a:normAutofit/>
          </a:bodyPr>
          <a:lstStyle/>
          <a:p>
            <a:r>
              <a:rPr lang="en-US" dirty="0"/>
              <a:t>Form 700</a:t>
            </a:r>
            <a:br>
              <a:rPr lang="en-US" dirty="0"/>
            </a:br>
            <a:r>
              <a:rPr lang="en-US" sz="1800" b="0" i="1" dirty="0">
                <a:solidFill>
                  <a:schemeClr val="bg1">
                    <a:lumMod val="85000"/>
                  </a:schemeClr>
                </a:solidFill>
              </a:rPr>
              <a:t>Statement of Economic Interests</a:t>
            </a:r>
          </a:p>
        </p:txBody>
      </p:sp>
      <p:pic>
        <p:nvPicPr>
          <p:cNvPr id="9" name="Slide_24">
            <a:hlinkClick r:id="" action="ppaction://media"/>
            <a:extLst>
              <a:ext uri="{FF2B5EF4-FFF2-40B4-BE49-F238E27FC236}">
                <a16:creationId xmlns:a16="http://schemas.microsoft.com/office/drawing/2014/main" id="{26F92D8D-A6E3-4885-E5E2-C0325F4C0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235036279"/>
      </p:ext>
    </p:extLst>
  </p:cSld>
  <p:clrMapOvr>
    <a:masterClrMapping/>
  </p:clrMapOvr>
  <mc:AlternateContent xmlns:mc="http://schemas.openxmlformats.org/markup-compatibility/2006" xmlns:p14="http://schemas.microsoft.com/office/powerpoint/2010/main">
    <mc:Choice Requires="p14">
      <p:transition spd="slow" p14:dur="1600" advClick="0" advTm="99000">
        <p14:conveyor dir="l"/>
      </p:transition>
    </mc:Choice>
    <mc:Fallback xmlns="">
      <p:transition spd="slow" advClick="0" advTm="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normAutofit/>
          </a:bodyPr>
          <a:lstStyle/>
          <a:p>
            <a:r>
              <a:rPr lang="en-US" dirty="0"/>
              <a:t>Additional FPPC Documents</a:t>
            </a:r>
            <a:endParaRPr lang="en-US" sz="1800" b="0" i="1" dirty="0">
              <a:solidFill>
                <a:schemeClr val="bg1">
                  <a:lumMod val="85000"/>
                </a:schemeClr>
              </a:solidFill>
            </a:endParaRPr>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a:bodyPr>
          <a:lstStyle/>
          <a:p>
            <a:pPr marL="457200" indent="-457200">
              <a:lnSpc>
                <a:spcPct val="110000"/>
              </a:lnSpc>
              <a:spcBef>
                <a:spcPts val="600"/>
              </a:spcBef>
              <a:spcAft>
                <a:spcPts val="400"/>
              </a:spcAft>
              <a:buClr>
                <a:srgbClr val="FF0000"/>
              </a:buClr>
              <a:buFont typeface="Wingdings" panose="05000000000000000000" pitchFamily="2" charset="2"/>
              <a:buChar char="ü"/>
              <a:tabLst>
                <a:tab pos="269240" algn="l"/>
              </a:tabLst>
            </a:pPr>
            <a:r>
              <a:rPr lang="en-US" dirty="0"/>
              <a:t>Form 410 – Candidates must file this in anticipation of </a:t>
            </a:r>
            <a:r>
              <a:rPr lang="en-US" dirty="0">
                <a:solidFill>
                  <a:schemeClr val="bg1">
                    <a:lumMod val="95000"/>
                  </a:schemeClr>
                </a:solidFill>
              </a:rPr>
              <a:t>spending/receiving $2,000 or more to campaign for office, establishing a candidate-controlled committee with a bank account designated for all campaign-related financial activity.</a:t>
            </a:r>
            <a:endParaRPr lang="en-US" dirty="0"/>
          </a:p>
          <a:p>
            <a:pPr marL="457200" indent="-457200">
              <a:lnSpc>
                <a:spcPct val="110000"/>
              </a:lnSpc>
              <a:spcBef>
                <a:spcPts val="600"/>
              </a:spcBef>
              <a:spcAft>
                <a:spcPts val="400"/>
              </a:spcAft>
              <a:buClr>
                <a:srgbClr val="FF0000"/>
              </a:buClr>
              <a:buFont typeface="Wingdings" panose="05000000000000000000" pitchFamily="2" charset="2"/>
              <a:buChar char="ü"/>
              <a:tabLst>
                <a:tab pos="269240" algn="l"/>
              </a:tabLst>
            </a:pPr>
            <a:r>
              <a:rPr lang="en-US" dirty="0"/>
              <a:t>Form 460 - Committees must file this summary report of all financial campaign activity semi-annually, regardless of whether to report activity or a lack thereof.</a:t>
            </a:r>
          </a:p>
        </p:txBody>
      </p:sp>
      <p:cxnSp>
        <p:nvCxnSpPr>
          <p:cNvPr id="3" name="Straight Connector 2">
            <a:extLst>
              <a:ext uri="{FF2B5EF4-FFF2-40B4-BE49-F238E27FC236}">
                <a16:creationId xmlns:a16="http://schemas.microsoft.com/office/drawing/2014/main" id="{2F8C4AA7-B045-C06F-A8DA-51984EC1CD3E}"/>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pic>
        <p:nvPicPr>
          <p:cNvPr id="4" name="Slide_25">
            <a:hlinkClick r:id="" action="ppaction://media"/>
            <a:extLst>
              <a:ext uri="{FF2B5EF4-FFF2-40B4-BE49-F238E27FC236}">
                <a16:creationId xmlns:a16="http://schemas.microsoft.com/office/drawing/2014/main" id="{C5E47D8C-CC19-515C-B05C-5CDC5B55C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671"/>
            <a:ext cx="487363" cy="487363"/>
          </a:xfrm>
          <a:prstGeom prst="rect">
            <a:avLst/>
          </a:prstGeom>
        </p:spPr>
      </p:pic>
    </p:spTree>
    <p:extLst>
      <p:ext uri="{BB962C8B-B14F-4D97-AF65-F5344CB8AC3E}">
        <p14:creationId xmlns:p14="http://schemas.microsoft.com/office/powerpoint/2010/main" val="3749732085"/>
      </p:ext>
    </p:extLst>
  </p:cSld>
  <p:clrMapOvr>
    <a:masterClrMapping/>
  </p:clrMapOvr>
  <mc:AlternateContent xmlns:mc="http://schemas.openxmlformats.org/markup-compatibility/2006" xmlns:p14="http://schemas.microsoft.com/office/powerpoint/2010/main">
    <mc:Choice Requires="p14">
      <p:transition spd="slow" p14:dur="1600" advClick="0" advTm="79000">
        <p14:conveyor dir="l"/>
      </p:transition>
    </mc:Choice>
    <mc:Fallback xmlns="">
      <p:transition spd="slow" advClick="0" advTm="7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normAutofit/>
          </a:bodyPr>
          <a:lstStyle/>
          <a:p>
            <a:r>
              <a:rPr lang="en-US" dirty="0"/>
              <a:t>Additional Questions Regarding FPPC</a:t>
            </a:r>
            <a:endParaRPr lang="en-US" sz="1800" b="0" i="1" dirty="0">
              <a:solidFill>
                <a:schemeClr val="bg1">
                  <a:lumMod val="85000"/>
                </a:schemeClr>
              </a:solidFill>
            </a:endParaRPr>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a:bodyPr>
          <a:lstStyle/>
          <a:p>
            <a:pPr marL="457200" indent="-457200">
              <a:lnSpc>
                <a:spcPct val="120000"/>
              </a:lnSpc>
              <a:spcBef>
                <a:spcPts val="600"/>
              </a:spcBef>
              <a:spcAft>
                <a:spcPts val="400"/>
              </a:spcAft>
              <a:buClr>
                <a:srgbClr val="FF0000"/>
              </a:buClr>
              <a:buSzPct val="100000"/>
              <a:buFont typeface="Wingdings" panose="05000000000000000000" pitchFamily="2" charset="2"/>
              <a:buChar char="ü"/>
              <a:tabLst>
                <a:tab pos="269240" algn="l"/>
              </a:tabLst>
            </a:pPr>
            <a:r>
              <a:rPr lang="en-US" sz="2600" dirty="0"/>
              <a:t>Review the applicable FPPC Campaign Disclosure Manual</a:t>
            </a:r>
          </a:p>
          <a:p>
            <a:pPr marL="457200" indent="-457200">
              <a:lnSpc>
                <a:spcPct val="120000"/>
              </a:lnSpc>
              <a:spcBef>
                <a:spcPts val="600"/>
              </a:spcBef>
              <a:spcAft>
                <a:spcPts val="400"/>
              </a:spcAft>
              <a:buClr>
                <a:srgbClr val="FF0000"/>
              </a:buClr>
              <a:buSzPct val="100000"/>
              <a:buFont typeface="Wingdings" panose="05000000000000000000" pitchFamily="2" charset="2"/>
              <a:buChar char="ü"/>
              <a:tabLst>
                <a:tab pos="269240" algn="l"/>
              </a:tabLst>
            </a:pPr>
            <a:r>
              <a:rPr lang="en-US" sz="2600" dirty="0"/>
              <a:t>All FPPC statement forms can be found on the FPPC website: </a:t>
            </a:r>
            <a:r>
              <a:rPr lang="en-US" sz="2600" dirty="0">
                <a:solidFill>
                  <a:srgbClr val="EA2D31"/>
                </a:solidFill>
              </a:rPr>
              <a:t>www.fppc.ca.gov</a:t>
            </a:r>
          </a:p>
          <a:p>
            <a:pPr marL="457200" indent="-457200">
              <a:lnSpc>
                <a:spcPct val="120000"/>
              </a:lnSpc>
              <a:spcBef>
                <a:spcPts val="600"/>
              </a:spcBef>
              <a:spcAft>
                <a:spcPts val="400"/>
              </a:spcAft>
              <a:buClr>
                <a:srgbClr val="FF0000"/>
              </a:buClr>
              <a:buSzPct val="100000"/>
              <a:buFont typeface="Wingdings" panose="05000000000000000000" pitchFamily="2" charset="2"/>
              <a:buChar char="ü"/>
              <a:tabLst>
                <a:tab pos="269240" algn="l"/>
              </a:tabLst>
            </a:pPr>
            <a:r>
              <a:rPr lang="en-US" sz="2600" b="1" dirty="0">
                <a:latin typeface="Segoe UI Semibold" panose="020B0502040204020203" pitchFamily="34" charset="0"/>
                <a:cs typeface="Segoe UI Semibold" panose="020B0502040204020203" pitchFamily="34" charset="0"/>
              </a:rPr>
              <a:t>Email: </a:t>
            </a:r>
            <a:r>
              <a:rPr lang="en-US" sz="2600" dirty="0">
                <a:solidFill>
                  <a:srgbClr val="EA2D31"/>
                </a:solidFill>
              </a:rPr>
              <a:t>advice@fppc.ca.gov</a:t>
            </a:r>
          </a:p>
          <a:p>
            <a:pPr marL="457200" indent="-457200">
              <a:lnSpc>
                <a:spcPct val="120000"/>
              </a:lnSpc>
              <a:spcBef>
                <a:spcPts val="600"/>
              </a:spcBef>
              <a:spcAft>
                <a:spcPts val="400"/>
              </a:spcAft>
              <a:buClr>
                <a:srgbClr val="FF0000"/>
              </a:buClr>
              <a:buSzPct val="100000"/>
              <a:buFont typeface="Wingdings" panose="05000000000000000000" pitchFamily="2" charset="2"/>
              <a:buChar char="ü"/>
              <a:tabLst>
                <a:tab pos="269240" algn="l"/>
              </a:tabLst>
            </a:pPr>
            <a:r>
              <a:rPr lang="en-US" sz="2600" b="1" dirty="0">
                <a:latin typeface="Segoe UI Semibold" panose="020B0502040204020203" pitchFamily="34" charset="0"/>
                <a:cs typeface="Segoe UI Semibold" panose="020B0502040204020203" pitchFamily="34" charset="0"/>
              </a:rPr>
              <a:t>Phone: </a:t>
            </a:r>
            <a:r>
              <a:rPr lang="en-US" sz="2600" dirty="0">
                <a:solidFill>
                  <a:srgbClr val="EA2D31"/>
                </a:solidFill>
              </a:rPr>
              <a:t>1-866-ASK-FPPC (1-866-275-3772)</a:t>
            </a:r>
          </a:p>
          <a:p>
            <a:pPr lvl="1">
              <a:lnSpc>
                <a:spcPct val="120000"/>
              </a:lnSpc>
              <a:spcBef>
                <a:spcPts val="600"/>
              </a:spcBef>
              <a:spcAft>
                <a:spcPts val="400"/>
              </a:spcAft>
              <a:buClr>
                <a:srgbClr val="FF0000"/>
              </a:buClr>
              <a:buSzPct val="100000"/>
              <a:buFont typeface="Wingdings" panose="05000000000000000000" pitchFamily="2" charset="2"/>
              <a:buChar char="Ø"/>
              <a:tabLst>
                <a:tab pos="269240" algn="l"/>
              </a:tabLst>
            </a:pPr>
            <a:r>
              <a:rPr lang="en-US" sz="2200" dirty="0"/>
              <a:t>  Telephone advice is available:</a:t>
            </a:r>
            <a:br>
              <a:rPr lang="en-US" sz="2200" dirty="0"/>
            </a:br>
            <a:r>
              <a:rPr lang="en-US" sz="2200" dirty="0"/>
              <a:t>  Mon - Thu, 9:00 a.m. - 11:30 a.m.</a:t>
            </a:r>
          </a:p>
        </p:txBody>
      </p:sp>
      <p:cxnSp>
        <p:nvCxnSpPr>
          <p:cNvPr id="4" name="Straight Connector 3">
            <a:extLst>
              <a:ext uri="{FF2B5EF4-FFF2-40B4-BE49-F238E27FC236}">
                <a16:creationId xmlns:a16="http://schemas.microsoft.com/office/drawing/2014/main" id="{4F0E18DD-448A-0DB3-9D48-C3AA17B5A810}"/>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pic>
        <p:nvPicPr>
          <p:cNvPr id="3" name="Slide_26">
            <a:hlinkClick r:id="" action="ppaction://media"/>
            <a:extLst>
              <a:ext uri="{FF2B5EF4-FFF2-40B4-BE49-F238E27FC236}">
                <a16:creationId xmlns:a16="http://schemas.microsoft.com/office/drawing/2014/main" id="{C3BFE042-8A0B-45F3-C17F-C993BC6091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18" y="-13247"/>
            <a:ext cx="487363" cy="487363"/>
          </a:xfrm>
          <a:prstGeom prst="rect">
            <a:avLst/>
          </a:prstGeom>
        </p:spPr>
      </p:pic>
    </p:spTree>
    <p:extLst>
      <p:ext uri="{BB962C8B-B14F-4D97-AF65-F5344CB8AC3E}">
        <p14:creationId xmlns:p14="http://schemas.microsoft.com/office/powerpoint/2010/main" val="3002076156"/>
      </p:ext>
    </p:extLst>
  </p:cSld>
  <p:clrMapOvr>
    <a:masterClrMapping/>
  </p:clrMapOvr>
  <mc:AlternateContent xmlns:mc="http://schemas.openxmlformats.org/markup-compatibility/2006" xmlns:p14="http://schemas.microsoft.com/office/powerpoint/2010/main">
    <mc:Choice Requires="p14">
      <p:transition spd="slow" p14:dur="1600" advClick="0" advTm="40000">
        <p14:conveyor dir="l"/>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normAutofit/>
          </a:bodyPr>
          <a:lstStyle/>
          <a:p>
            <a:r>
              <a:rPr lang="en-US" dirty="0"/>
              <a:t>Questions?</a:t>
            </a:r>
            <a:br>
              <a:rPr lang="en-US" dirty="0"/>
            </a:br>
            <a:r>
              <a:rPr lang="en-US" sz="2200" b="0" i="1" dirty="0">
                <a:solidFill>
                  <a:schemeClr val="bg1">
                    <a:lumMod val="50000"/>
                  </a:schemeClr>
                </a:solidFill>
              </a:rPr>
              <a:t>Contact The Candidate Services Division </a:t>
            </a:r>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a:bodyPr>
          <a:lstStyle/>
          <a:p>
            <a:pPr marL="0" indent="0">
              <a:buNone/>
            </a:pPr>
            <a:r>
              <a:rPr lang="en-US" sz="2800" dirty="0"/>
              <a:t>San Joaquin Registrar of Voters Office </a:t>
            </a:r>
          </a:p>
          <a:p>
            <a:pPr marL="0" indent="0">
              <a:buNone/>
            </a:pPr>
            <a:r>
              <a:rPr lang="en-US" sz="2800" b="1" dirty="0">
                <a:solidFill>
                  <a:schemeClr val="accent1">
                    <a:lumMod val="50000"/>
                  </a:schemeClr>
                </a:solidFill>
              </a:rPr>
              <a:t>Candidate Services Division </a:t>
            </a:r>
          </a:p>
          <a:p>
            <a:pPr>
              <a:buClr>
                <a:srgbClr val="4C5E6C"/>
              </a:buClr>
            </a:pPr>
            <a:r>
              <a:rPr lang="en-US" b="1" dirty="0">
                <a:solidFill>
                  <a:srgbClr val="4C5E6C"/>
                </a:solidFill>
                <a:latin typeface="Segoe UI Semibold" panose="020B0502040204020203" pitchFamily="34" charset="0"/>
                <a:cs typeface="Segoe UI Semibold" panose="020B0502040204020203" pitchFamily="34" charset="0"/>
              </a:rPr>
              <a:t>Address: </a:t>
            </a:r>
            <a:r>
              <a:rPr lang="en-US" sz="2800" dirty="0"/>
              <a:t>44 N. San Joaquin Street</a:t>
            </a:r>
            <a:r>
              <a:rPr lang="en-US" dirty="0"/>
              <a:t>, Suite 383</a:t>
            </a:r>
            <a:br>
              <a:rPr lang="en-US" sz="2800" dirty="0"/>
            </a:br>
            <a:r>
              <a:rPr lang="en-US" sz="2800" dirty="0"/>
              <a:t>Stockton, CA 95202</a:t>
            </a:r>
          </a:p>
          <a:p>
            <a:r>
              <a:rPr lang="en-US" b="1" dirty="0">
                <a:solidFill>
                  <a:srgbClr val="4C5E6C"/>
                </a:solidFill>
                <a:latin typeface="Segoe UI Semibold" panose="020B0502040204020203" pitchFamily="34" charset="0"/>
                <a:cs typeface="Segoe UI Semibold" panose="020B0502040204020203" pitchFamily="34" charset="0"/>
              </a:rPr>
              <a:t>Phone: </a:t>
            </a:r>
            <a:r>
              <a:rPr lang="en-US" sz="2800" dirty="0"/>
              <a:t>(209) 468-8945</a:t>
            </a:r>
          </a:p>
          <a:p>
            <a:r>
              <a:rPr lang="en-US" sz="2800" b="1" dirty="0">
                <a:solidFill>
                  <a:srgbClr val="4C5E6C"/>
                </a:solidFill>
                <a:latin typeface="Segoe UI Semibold" panose="020B0502040204020203" pitchFamily="34" charset="0"/>
                <a:cs typeface="Segoe UI Semibold" panose="020B0502040204020203" pitchFamily="34" charset="0"/>
              </a:rPr>
              <a:t>Email: </a:t>
            </a:r>
            <a:r>
              <a:rPr lang="en-US" sz="2800" dirty="0"/>
              <a:t>candidates@sjgov.org</a:t>
            </a:r>
          </a:p>
          <a:p>
            <a:pPr marL="0" indent="0">
              <a:buNone/>
            </a:pPr>
            <a:endParaRPr lang="en-US" sz="2000" i="1" dirty="0"/>
          </a:p>
          <a:p>
            <a:pPr marL="0" indent="0">
              <a:buNone/>
            </a:pPr>
            <a:r>
              <a:rPr lang="en-US" sz="2000" i="1" dirty="0"/>
              <a:t>Please contact your city clerk for more information and requirements if you are city candidates.</a:t>
            </a:r>
          </a:p>
        </p:txBody>
      </p:sp>
      <p:cxnSp>
        <p:nvCxnSpPr>
          <p:cNvPr id="6" name="Straight Connector 5">
            <a:extLst>
              <a:ext uri="{FF2B5EF4-FFF2-40B4-BE49-F238E27FC236}">
                <a16:creationId xmlns:a16="http://schemas.microsoft.com/office/drawing/2014/main" id="{E97ECE65-9807-2047-B38A-5D4008FC3D5E}"/>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pic>
        <p:nvPicPr>
          <p:cNvPr id="4" name="Slide_27">
            <a:hlinkClick r:id="" action="ppaction://media"/>
            <a:extLst>
              <a:ext uri="{FF2B5EF4-FFF2-40B4-BE49-F238E27FC236}">
                <a16:creationId xmlns:a16="http://schemas.microsoft.com/office/drawing/2014/main" id="{23638088-D967-B973-725C-106614DF60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0" y="0"/>
            <a:ext cx="487363" cy="487363"/>
          </a:xfrm>
          <a:prstGeom prst="rect">
            <a:avLst/>
          </a:prstGeom>
        </p:spPr>
      </p:pic>
    </p:spTree>
    <p:extLst>
      <p:ext uri="{BB962C8B-B14F-4D97-AF65-F5344CB8AC3E}">
        <p14:creationId xmlns:p14="http://schemas.microsoft.com/office/powerpoint/2010/main" val="2376677107"/>
      </p:ext>
    </p:extLst>
  </p:cSld>
  <p:clrMapOvr>
    <a:masterClrMapping/>
  </p:clrMapOvr>
  <mc:AlternateContent xmlns:mc="http://schemas.openxmlformats.org/markup-compatibility/2006" xmlns:p14="http://schemas.microsoft.com/office/powerpoint/2010/main">
    <mc:Choice Requires="p14">
      <p:transition spd="slow" p14:dur="1600" advClick="0" advTm="35000">
        <p14:conveyor dir="l"/>
      </p:transition>
    </mc:Choice>
    <mc:Fallback xmlns="">
      <p:transition spd="slow"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416A-F241-AF45-8C28-E762DE8E670C}"/>
              </a:ext>
            </a:extLst>
          </p:cNvPr>
          <p:cNvSpPr>
            <a:spLocks noGrp="1"/>
          </p:cNvSpPr>
          <p:nvPr>
            <p:ph type="title"/>
          </p:nvPr>
        </p:nvSpPr>
        <p:spPr/>
        <p:txBody>
          <a:bodyPr/>
          <a:lstStyle/>
          <a:p>
            <a:r>
              <a:rPr lang="en-US" dirty="0"/>
              <a:t>Before You File</a:t>
            </a:r>
            <a:endParaRPr lang="en-US" sz="2400" dirty="0"/>
          </a:p>
        </p:txBody>
      </p:sp>
      <p:sp>
        <p:nvSpPr>
          <p:cNvPr id="5" name="Content Placeholder 4">
            <a:extLst>
              <a:ext uri="{FF2B5EF4-FFF2-40B4-BE49-F238E27FC236}">
                <a16:creationId xmlns:a16="http://schemas.microsoft.com/office/drawing/2014/main" id="{4FD4BD39-556D-FA43-B146-0442527E3EC4}"/>
              </a:ext>
            </a:extLst>
          </p:cNvPr>
          <p:cNvSpPr>
            <a:spLocks noGrp="1"/>
          </p:cNvSpPr>
          <p:nvPr>
            <p:ph idx="1"/>
          </p:nvPr>
        </p:nvSpPr>
        <p:spPr/>
        <p:txBody>
          <a:bodyPr>
            <a:normAutofit/>
          </a:bodyPr>
          <a:lstStyle/>
          <a:p>
            <a:pPr marL="457200" indent="-457200">
              <a:lnSpc>
                <a:spcPct val="100000"/>
              </a:lnSpc>
              <a:spcBef>
                <a:spcPts val="600"/>
              </a:spcBef>
              <a:buClr>
                <a:srgbClr val="A92D2F"/>
              </a:buClr>
              <a:buFont typeface="Wingdings" panose="05000000000000000000" pitchFamily="2" charset="2"/>
              <a:buChar char="ü"/>
            </a:pPr>
            <a:r>
              <a:rPr lang="en-US" sz="2600" dirty="0"/>
              <a:t>Visit the Secretary of State (SOS) website – </a:t>
            </a:r>
            <a:r>
              <a:rPr lang="en-US" sz="2600" u="sng" dirty="0">
                <a:solidFill>
                  <a:schemeClr val="accent1">
                    <a:lumMod val="50000"/>
                  </a:schemeClr>
                </a:solidFill>
              </a:rPr>
              <a:t>voterstatus.sos.ca.gov</a:t>
            </a:r>
          </a:p>
          <a:p>
            <a:pPr marL="457200" indent="-457200">
              <a:lnSpc>
                <a:spcPct val="100000"/>
              </a:lnSpc>
              <a:spcBef>
                <a:spcPts val="600"/>
              </a:spcBef>
              <a:buClr>
                <a:srgbClr val="A92D2F"/>
              </a:buClr>
              <a:buFont typeface="Wingdings" panose="05000000000000000000" pitchFamily="2" charset="2"/>
              <a:buChar char="ü"/>
            </a:pPr>
            <a:r>
              <a:rPr lang="en-US" sz="2600" dirty="0"/>
              <a:t>Verify that your voter registration information is accurate</a:t>
            </a:r>
          </a:p>
          <a:p>
            <a:pPr marL="457200" indent="-457200">
              <a:lnSpc>
                <a:spcPct val="100000"/>
              </a:lnSpc>
              <a:spcBef>
                <a:spcPts val="600"/>
              </a:spcBef>
              <a:buClr>
                <a:srgbClr val="A92D2F"/>
              </a:buClr>
              <a:buFont typeface="Wingdings" panose="05000000000000000000" pitchFamily="2" charset="2"/>
              <a:buChar char="ü"/>
            </a:pPr>
            <a:r>
              <a:rPr lang="en-US" sz="2600" dirty="0"/>
              <a:t>If incorrect, re-register promptly to ensure eligibility</a:t>
            </a:r>
          </a:p>
          <a:p>
            <a:pPr marL="457200" indent="-457200">
              <a:lnSpc>
                <a:spcPct val="100000"/>
              </a:lnSpc>
              <a:spcBef>
                <a:spcPts val="600"/>
              </a:spcBef>
              <a:buClr>
                <a:srgbClr val="A92D2F"/>
              </a:buClr>
              <a:buFont typeface="Wingdings" panose="05000000000000000000" pitchFamily="2" charset="2"/>
              <a:buChar char="ü"/>
            </a:pPr>
            <a:r>
              <a:rPr lang="en-US" sz="2600" dirty="0"/>
              <a:t>Confirm the office and position you are filing for</a:t>
            </a:r>
          </a:p>
          <a:p>
            <a:pPr marL="457200" indent="-457200">
              <a:lnSpc>
                <a:spcPct val="100000"/>
              </a:lnSpc>
              <a:spcBef>
                <a:spcPts val="600"/>
              </a:spcBef>
              <a:buClr>
                <a:srgbClr val="A92D2F"/>
              </a:buClr>
              <a:buFont typeface="Wingdings" panose="05000000000000000000" pitchFamily="2" charset="2"/>
              <a:buChar char="ü"/>
            </a:pPr>
            <a:r>
              <a:rPr lang="en-US" sz="2600" dirty="0"/>
              <a:t>Ensure and have proof of any qualifications for that office</a:t>
            </a:r>
          </a:p>
          <a:p>
            <a:pPr marL="457200" indent="-457200">
              <a:lnSpc>
                <a:spcPct val="100000"/>
              </a:lnSpc>
              <a:spcBef>
                <a:spcPts val="600"/>
              </a:spcBef>
              <a:buClr>
                <a:srgbClr val="A92D2F"/>
              </a:buClr>
              <a:buFont typeface="Wingdings" panose="05000000000000000000" pitchFamily="2" charset="2"/>
              <a:buChar char="ü"/>
            </a:pPr>
            <a:r>
              <a:rPr lang="en-US" sz="2600" dirty="0"/>
              <a:t>Decide how you want your name to appear on the ballot </a:t>
            </a:r>
          </a:p>
          <a:p>
            <a:pPr marL="457200" indent="-457200">
              <a:lnSpc>
                <a:spcPct val="100000"/>
              </a:lnSpc>
              <a:spcBef>
                <a:spcPts val="600"/>
              </a:spcBef>
              <a:buClr>
                <a:srgbClr val="A92D2F"/>
              </a:buClr>
              <a:buFont typeface="Wingdings" panose="05000000000000000000" pitchFamily="2" charset="2"/>
              <a:buChar char="ü"/>
            </a:pPr>
            <a:r>
              <a:rPr lang="en-US" sz="2600" dirty="0"/>
              <a:t>Determine if you will have a ballot designation and a backup choice </a:t>
            </a:r>
          </a:p>
          <a:p>
            <a:pPr marL="457200" indent="-457200">
              <a:lnSpc>
                <a:spcPct val="100000"/>
              </a:lnSpc>
              <a:spcBef>
                <a:spcPts val="600"/>
              </a:spcBef>
              <a:buClr>
                <a:srgbClr val="A92D2F"/>
              </a:buClr>
              <a:buFont typeface="Wingdings" panose="05000000000000000000" pitchFamily="2" charset="2"/>
              <a:buChar char="ü"/>
            </a:pPr>
            <a:r>
              <a:rPr lang="en-US" sz="2600" dirty="0"/>
              <a:t>Have your authorized agent/campaign contact information ready</a:t>
            </a:r>
          </a:p>
        </p:txBody>
      </p:sp>
      <p:cxnSp>
        <p:nvCxnSpPr>
          <p:cNvPr id="6" name="Straight Connector 5">
            <a:extLst>
              <a:ext uri="{FF2B5EF4-FFF2-40B4-BE49-F238E27FC236}">
                <a16:creationId xmlns:a16="http://schemas.microsoft.com/office/drawing/2014/main" id="{E97ECE65-9807-2047-B38A-5D4008FC3D5E}"/>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pic>
        <p:nvPicPr>
          <p:cNvPr id="7" name="Slide 3_Alayna">
            <a:hlinkClick r:id="" action="ppaction://media"/>
            <a:extLst>
              <a:ext uri="{FF2B5EF4-FFF2-40B4-BE49-F238E27FC236}">
                <a16:creationId xmlns:a16="http://schemas.microsoft.com/office/drawing/2014/main" id="{9D1C210C-299E-3090-5E2E-DBED6B7F3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3155343148"/>
      </p:ext>
    </p:extLst>
  </p:cSld>
  <p:clrMapOvr>
    <a:masterClrMapping/>
  </p:clrMapOvr>
  <mc:AlternateContent xmlns:mc="http://schemas.openxmlformats.org/markup-compatibility/2006" xmlns:p14="http://schemas.microsoft.com/office/powerpoint/2010/main">
    <mc:Choice Requires="p14">
      <p:transition spd="slow" p14:dur="1600" advClick="0" advTm="57000">
        <p14:conveyor dir="l"/>
      </p:transition>
    </mc:Choice>
    <mc:Fallback xmlns="">
      <p:transition spd="slow" advClick="0" advTm="5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0D62-F869-A143-9AAF-E7DACB249AA4}"/>
              </a:ext>
            </a:extLst>
          </p:cNvPr>
          <p:cNvSpPr>
            <a:spLocks noGrp="1"/>
          </p:cNvSpPr>
          <p:nvPr>
            <p:ph type="title"/>
          </p:nvPr>
        </p:nvSpPr>
        <p:spPr/>
        <p:txBody>
          <a:bodyPr/>
          <a:lstStyle/>
          <a:p>
            <a:r>
              <a:rPr lang="en-US" dirty="0"/>
              <a:t>First Steps of Filing</a:t>
            </a:r>
          </a:p>
        </p:txBody>
      </p:sp>
      <p:sp>
        <p:nvSpPr>
          <p:cNvPr id="3" name="Content Placeholder 2">
            <a:extLst>
              <a:ext uri="{FF2B5EF4-FFF2-40B4-BE49-F238E27FC236}">
                <a16:creationId xmlns:a16="http://schemas.microsoft.com/office/drawing/2014/main" id="{2BCB6F10-E57A-F54C-BD3C-8085A66524DE}"/>
              </a:ext>
            </a:extLst>
          </p:cNvPr>
          <p:cNvSpPr>
            <a:spLocks noGrp="1"/>
          </p:cNvSpPr>
          <p:nvPr>
            <p:ph idx="1"/>
          </p:nvPr>
        </p:nvSpPr>
        <p:spPr>
          <a:xfrm>
            <a:off x="805775" y="1825625"/>
            <a:ext cx="6805411" cy="4351338"/>
          </a:xfrm>
        </p:spPr>
        <p:txBody>
          <a:bodyPr>
            <a:noAutofit/>
          </a:bodyPr>
          <a:lstStyle/>
          <a:p>
            <a:pPr marL="457200" indent="-457200">
              <a:lnSpc>
                <a:spcPct val="100000"/>
              </a:lnSpc>
              <a:spcBef>
                <a:spcPts val="1200"/>
              </a:spcBef>
              <a:buClr>
                <a:srgbClr val="9F272A"/>
              </a:buClr>
              <a:buFont typeface="Wingdings" panose="05000000000000000000" pitchFamily="2" charset="2"/>
              <a:buChar char="ü"/>
            </a:pPr>
            <a:r>
              <a:rPr lang="en-US" sz="2500" dirty="0"/>
              <a:t>Request an appointment via the </a:t>
            </a:r>
            <a:r>
              <a:rPr lang="en-US" sz="2500" b="1" i="1" dirty="0"/>
              <a:t>Candidates &amp; Campaign</a:t>
            </a:r>
            <a:r>
              <a:rPr lang="en-US" sz="2500" dirty="0"/>
              <a:t> tab and selecting </a:t>
            </a:r>
            <a:r>
              <a:rPr lang="en-US" sz="2500" b="1" i="1" dirty="0"/>
              <a:t>Running for Office</a:t>
            </a:r>
            <a:r>
              <a:rPr lang="en-US" sz="2500" dirty="0"/>
              <a:t> on the ROV website at </a:t>
            </a:r>
            <a:r>
              <a:rPr lang="en-US" sz="2500" b="1" dirty="0">
                <a:solidFill>
                  <a:srgbClr val="2A5673"/>
                </a:solidFill>
              </a:rPr>
              <a:t>www.sjcrov.org</a:t>
            </a:r>
          </a:p>
          <a:p>
            <a:pPr marL="457200" indent="-457200">
              <a:lnSpc>
                <a:spcPct val="100000"/>
              </a:lnSpc>
              <a:spcBef>
                <a:spcPts val="1200"/>
              </a:spcBef>
              <a:buClr>
                <a:srgbClr val="9F272A"/>
              </a:buClr>
              <a:buFont typeface="Wingdings" panose="05000000000000000000" pitchFamily="2" charset="2"/>
              <a:buChar char="ü"/>
            </a:pPr>
            <a:r>
              <a:rPr lang="en-US" sz="2500" dirty="0"/>
              <a:t>Upon receipt of the appointment request, a confirmation email containing nomination papers will be sent for you to complete before your in-person appointment.</a:t>
            </a:r>
          </a:p>
          <a:p>
            <a:pPr marL="457200" indent="-457200">
              <a:lnSpc>
                <a:spcPct val="100000"/>
              </a:lnSpc>
              <a:spcBef>
                <a:spcPts val="1200"/>
              </a:spcBef>
              <a:buClr>
                <a:srgbClr val="9F272A"/>
              </a:buClr>
              <a:buFont typeface="Wingdings" panose="05000000000000000000" pitchFamily="2" charset="2"/>
              <a:buChar char="ü"/>
            </a:pPr>
            <a:r>
              <a:rPr lang="en-US" sz="2500" dirty="0"/>
              <a:t>Setting an appointment is strongly encouraged as there may be a long wait time for walk-in candidates. Expect to spend 30-60 minutes to complete the filing process.</a:t>
            </a:r>
          </a:p>
        </p:txBody>
      </p:sp>
      <p:cxnSp>
        <p:nvCxnSpPr>
          <p:cNvPr id="5" name="Straight Connector 4">
            <a:extLst>
              <a:ext uri="{FF2B5EF4-FFF2-40B4-BE49-F238E27FC236}">
                <a16:creationId xmlns:a16="http://schemas.microsoft.com/office/drawing/2014/main" id="{9C32F319-0039-3348-80C6-86326AC37560}"/>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pic>
        <p:nvPicPr>
          <p:cNvPr id="6" name="Picture 5" hidden="1">
            <a:extLst>
              <a:ext uri="{FF2B5EF4-FFF2-40B4-BE49-F238E27FC236}">
                <a16:creationId xmlns:a16="http://schemas.microsoft.com/office/drawing/2014/main" id="{0B78C222-477D-D535-BBEC-50C83AD756CF}"/>
              </a:ext>
            </a:extLst>
          </p:cNvPr>
          <p:cNvPicPr>
            <a:picLocks noChangeAspect="1"/>
          </p:cNvPicPr>
          <p:nvPr/>
        </p:nvPicPr>
        <p:blipFill>
          <a:blip r:embed="rId5"/>
          <a:stretch>
            <a:fillRect/>
          </a:stretch>
        </p:blipFill>
        <p:spPr>
          <a:xfrm>
            <a:off x="7731616" y="116077"/>
            <a:ext cx="4029241" cy="3580374"/>
          </a:xfrm>
          <a:prstGeom prst="rect">
            <a:avLst/>
          </a:prstGeom>
          <a:ln>
            <a:solidFill>
              <a:schemeClr val="tx1"/>
            </a:solidFill>
          </a:ln>
        </p:spPr>
      </p:pic>
      <p:pic>
        <p:nvPicPr>
          <p:cNvPr id="8" name="Picture 7">
            <a:extLst>
              <a:ext uri="{FF2B5EF4-FFF2-40B4-BE49-F238E27FC236}">
                <a16:creationId xmlns:a16="http://schemas.microsoft.com/office/drawing/2014/main" id="{55561119-CBE6-3197-4AC3-01A2DDBF0DD9}"/>
              </a:ext>
            </a:extLst>
          </p:cNvPr>
          <p:cNvPicPr>
            <a:picLocks noChangeAspect="1"/>
          </p:cNvPicPr>
          <p:nvPr/>
        </p:nvPicPr>
        <p:blipFill>
          <a:blip r:embed="rId6"/>
          <a:stretch>
            <a:fillRect/>
          </a:stretch>
        </p:blipFill>
        <p:spPr>
          <a:xfrm>
            <a:off x="7526807" y="2179155"/>
            <a:ext cx="4201008" cy="3637986"/>
          </a:xfrm>
          <a:prstGeom prst="rect">
            <a:avLst/>
          </a:prstGeom>
          <a:ln>
            <a:solidFill>
              <a:schemeClr val="tx1"/>
            </a:solidFill>
          </a:ln>
        </p:spPr>
      </p:pic>
      <p:pic>
        <p:nvPicPr>
          <p:cNvPr id="9" name="Slide_4_M_Christ">
            <a:hlinkClick r:id="" action="ppaction://media"/>
            <a:extLst>
              <a:ext uri="{FF2B5EF4-FFF2-40B4-BE49-F238E27FC236}">
                <a16:creationId xmlns:a16="http://schemas.microsoft.com/office/drawing/2014/main" id="{CE3E3BB3-8B79-610A-04C9-59B5467485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487363" cy="487363"/>
          </a:xfrm>
          <a:prstGeom prst="rect">
            <a:avLst/>
          </a:prstGeom>
        </p:spPr>
      </p:pic>
    </p:spTree>
    <p:extLst>
      <p:ext uri="{BB962C8B-B14F-4D97-AF65-F5344CB8AC3E}">
        <p14:creationId xmlns:p14="http://schemas.microsoft.com/office/powerpoint/2010/main" val="3206107189"/>
      </p:ext>
    </p:extLst>
  </p:cSld>
  <p:clrMapOvr>
    <a:masterClrMapping/>
  </p:clrMapOvr>
  <mc:AlternateContent xmlns:mc="http://schemas.openxmlformats.org/markup-compatibility/2006">
    <mc:Choice xmlns:p14="http://schemas.microsoft.com/office/powerpoint/2010/main" Requires="p14">
      <p:transition spd="slow" p14:dur="1600" advClick="0" advTm="48000">
        <p14:conveyor dir="l"/>
      </p:transition>
    </mc:Choice>
    <mc:Fallback>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C6A2-FD35-3846-A3F1-371904BF83A6}"/>
              </a:ext>
            </a:extLst>
          </p:cNvPr>
          <p:cNvSpPr>
            <a:spLocks noGrp="1"/>
          </p:cNvSpPr>
          <p:nvPr>
            <p:ph type="title"/>
          </p:nvPr>
        </p:nvSpPr>
        <p:spPr/>
        <p:txBody>
          <a:bodyPr/>
          <a:lstStyle/>
          <a:p>
            <a:r>
              <a:rPr lang="en-US" dirty="0"/>
              <a:t>Candidate Registration Form</a:t>
            </a:r>
          </a:p>
        </p:txBody>
      </p:sp>
      <p:sp>
        <p:nvSpPr>
          <p:cNvPr id="3" name="Content Placeholder 2">
            <a:extLst>
              <a:ext uri="{FF2B5EF4-FFF2-40B4-BE49-F238E27FC236}">
                <a16:creationId xmlns:a16="http://schemas.microsoft.com/office/drawing/2014/main" id="{E15C9BD0-71D3-474C-9978-B83F92020BE8}"/>
              </a:ext>
            </a:extLst>
          </p:cNvPr>
          <p:cNvSpPr>
            <a:spLocks noGrp="1"/>
          </p:cNvSpPr>
          <p:nvPr>
            <p:ph idx="1"/>
          </p:nvPr>
        </p:nvSpPr>
        <p:spPr>
          <a:xfrm>
            <a:off x="4803028" y="1942312"/>
            <a:ext cx="6430954" cy="4376507"/>
          </a:xfrm>
        </p:spPr>
        <p:txBody>
          <a:bodyPr>
            <a:normAutofit lnSpcReduction="10000"/>
          </a:bodyPr>
          <a:lstStyle/>
          <a:p>
            <a:pPr marL="457200" indent="-457200">
              <a:lnSpc>
                <a:spcPct val="120000"/>
              </a:lnSpc>
              <a:spcAft>
                <a:spcPts val="1000"/>
              </a:spcAft>
              <a:buClr>
                <a:srgbClr val="ED3437"/>
              </a:buClr>
              <a:buFont typeface="Wingdings" panose="05000000000000000000" pitchFamily="2" charset="2"/>
              <a:buChar char="ü"/>
            </a:pPr>
            <a:r>
              <a:rPr lang="en-US" sz="2000" spc="-10" dirty="0">
                <a:cs typeface="Arial"/>
              </a:rPr>
              <a:t>Registration form must be filled in completely.</a:t>
            </a:r>
          </a:p>
          <a:p>
            <a:pPr marL="457200" indent="-457200">
              <a:lnSpc>
                <a:spcPct val="120000"/>
              </a:lnSpc>
              <a:spcAft>
                <a:spcPts val="1000"/>
              </a:spcAft>
              <a:buClr>
                <a:srgbClr val="ED3437"/>
              </a:buClr>
              <a:buFont typeface="Wingdings" panose="05000000000000000000" pitchFamily="2" charset="2"/>
              <a:buChar char="ü"/>
            </a:pPr>
            <a:r>
              <a:rPr lang="en-US" sz="2000" spc="-10" dirty="0">
                <a:cs typeface="Arial"/>
              </a:rPr>
              <a:t>This form allows election officials to ensure that you are eligible to run for the office you are applying for.</a:t>
            </a:r>
          </a:p>
          <a:p>
            <a:pPr marL="469265" marR="5080" indent="-457200">
              <a:lnSpc>
                <a:spcPct val="120000"/>
              </a:lnSpc>
              <a:spcAft>
                <a:spcPts val="1000"/>
              </a:spcAft>
              <a:buClr>
                <a:srgbClr val="EA2D31"/>
              </a:buClr>
              <a:buFont typeface="Wingdings" panose="05000000000000000000" pitchFamily="2" charset="2"/>
              <a:buChar char="ü"/>
              <a:tabLst>
                <a:tab pos="227329" algn="l"/>
              </a:tabLst>
            </a:pPr>
            <a:r>
              <a:rPr lang="en-US" sz="2000" dirty="0">
                <a:cs typeface="Arial"/>
              </a:rPr>
              <a:t>You may</a:t>
            </a:r>
            <a:r>
              <a:rPr lang="en-US" sz="2000" spc="-30" dirty="0">
                <a:cs typeface="Arial"/>
              </a:rPr>
              <a:t> </a:t>
            </a:r>
            <a:r>
              <a:rPr lang="en-US" sz="2000" dirty="0">
                <a:cs typeface="Arial"/>
              </a:rPr>
              <a:t>designate</a:t>
            </a:r>
            <a:r>
              <a:rPr lang="en-US" sz="2000" spc="-55" dirty="0">
                <a:cs typeface="Arial"/>
              </a:rPr>
              <a:t> </a:t>
            </a:r>
            <a:r>
              <a:rPr lang="en-US" sz="2000" spc="-50" dirty="0">
                <a:cs typeface="Arial"/>
              </a:rPr>
              <a:t>a </a:t>
            </a:r>
            <a:r>
              <a:rPr lang="en-US" sz="2000" dirty="0">
                <a:cs typeface="Arial"/>
              </a:rPr>
              <a:t>specific</a:t>
            </a:r>
            <a:r>
              <a:rPr lang="en-US" sz="2000" spc="-50" dirty="0">
                <a:cs typeface="Arial"/>
              </a:rPr>
              <a:t> </a:t>
            </a:r>
            <a:r>
              <a:rPr lang="en-US" sz="2000" dirty="0">
                <a:cs typeface="Arial"/>
              </a:rPr>
              <a:t>person</a:t>
            </a:r>
            <a:r>
              <a:rPr lang="en-US" sz="2000" spc="-20" dirty="0">
                <a:cs typeface="Arial"/>
              </a:rPr>
              <a:t> </a:t>
            </a:r>
            <a:r>
              <a:rPr lang="en-US" sz="2000" dirty="0">
                <a:cs typeface="Arial"/>
              </a:rPr>
              <a:t>to</a:t>
            </a:r>
            <a:r>
              <a:rPr lang="en-US" sz="2000" spc="-20" dirty="0">
                <a:cs typeface="Arial"/>
              </a:rPr>
              <a:t> </a:t>
            </a:r>
            <a:r>
              <a:rPr lang="en-US" sz="2000" spc="-10" dirty="0">
                <a:cs typeface="Arial"/>
              </a:rPr>
              <a:t>obtain </a:t>
            </a:r>
            <a:r>
              <a:rPr lang="en-US" sz="2000" dirty="0">
                <a:cs typeface="Arial"/>
              </a:rPr>
              <a:t>and/or</a:t>
            </a:r>
            <a:r>
              <a:rPr lang="en-US" sz="2000" spc="-25" dirty="0">
                <a:cs typeface="Arial"/>
              </a:rPr>
              <a:t> </a:t>
            </a:r>
            <a:r>
              <a:rPr lang="en-US" sz="2000" dirty="0">
                <a:cs typeface="Arial"/>
              </a:rPr>
              <a:t>file</a:t>
            </a:r>
            <a:r>
              <a:rPr lang="en-US" sz="2000" spc="-50" dirty="0">
                <a:cs typeface="Arial"/>
              </a:rPr>
              <a:t> </a:t>
            </a:r>
            <a:r>
              <a:rPr lang="en-US" sz="2000" dirty="0">
                <a:cs typeface="Arial"/>
              </a:rPr>
              <a:t>nomination</a:t>
            </a:r>
            <a:r>
              <a:rPr lang="en-US" sz="2000" spc="-50" dirty="0">
                <a:cs typeface="Arial"/>
              </a:rPr>
              <a:t> </a:t>
            </a:r>
            <a:r>
              <a:rPr lang="en-US" sz="2000" spc="-10" dirty="0">
                <a:cs typeface="Arial"/>
              </a:rPr>
              <a:t>papers </a:t>
            </a:r>
            <a:r>
              <a:rPr lang="en-US" sz="2000" dirty="0">
                <a:cs typeface="Arial"/>
              </a:rPr>
              <a:t>and/or</a:t>
            </a:r>
            <a:r>
              <a:rPr lang="en-US" sz="2000" spc="-15" dirty="0">
                <a:cs typeface="Arial"/>
              </a:rPr>
              <a:t> </a:t>
            </a:r>
            <a:r>
              <a:rPr lang="en-US" sz="2000" dirty="0">
                <a:cs typeface="Arial"/>
              </a:rPr>
              <a:t>a</a:t>
            </a:r>
            <a:r>
              <a:rPr lang="en-US" sz="2000" spc="-30" dirty="0">
                <a:cs typeface="Arial"/>
              </a:rPr>
              <a:t> </a:t>
            </a:r>
            <a:r>
              <a:rPr lang="en-US" sz="2000" dirty="0">
                <a:cs typeface="Arial"/>
              </a:rPr>
              <a:t>Declaration</a:t>
            </a:r>
            <a:r>
              <a:rPr lang="en-US" sz="2000" spc="-30" dirty="0">
                <a:cs typeface="Arial"/>
              </a:rPr>
              <a:t> </a:t>
            </a:r>
            <a:r>
              <a:rPr lang="en-US" sz="2000" spc="-25" dirty="0">
                <a:cs typeface="Arial"/>
              </a:rPr>
              <a:t>of </a:t>
            </a:r>
            <a:r>
              <a:rPr lang="en-US" sz="2000" dirty="0">
                <a:cs typeface="Arial"/>
              </a:rPr>
              <a:t>Candidacy</a:t>
            </a:r>
            <a:r>
              <a:rPr lang="en-US" sz="2000" spc="-40" dirty="0">
                <a:cs typeface="Arial"/>
              </a:rPr>
              <a:t> </a:t>
            </a:r>
            <a:r>
              <a:rPr lang="en-US" sz="2000" dirty="0">
                <a:cs typeface="Arial"/>
              </a:rPr>
              <a:t>form</a:t>
            </a:r>
            <a:r>
              <a:rPr lang="en-US" sz="2000" spc="-5" dirty="0">
                <a:cs typeface="Arial"/>
              </a:rPr>
              <a:t> </a:t>
            </a:r>
            <a:r>
              <a:rPr lang="en-US" sz="2000" dirty="0">
                <a:cs typeface="Arial"/>
              </a:rPr>
              <a:t>on</a:t>
            </a:r>
            <a:r>
              <a:rPr lang="en-US" sz="2000" spc="-30" dirty="0">
                <a:cs typeface="Arial"/>
              </a:rPr>
              <a:t> </a:t>
            </a:r>
            <a:r>
              <a:rPr lang="en-US" sz="2000" dirty="0">
                <a:cs typeface="Arial"/>
              </a:rPr>
              <a:t>behalf</a:t>
            </a:r>
            <a:r>
              <a:rPr lang="en-US" sz="2000" spc="-30" dirty="0">
                <a:cs typeface="Arial"/>
              </a:rPr>
              <a:t> </a:t>
            </a:r>
            <a:r>
              <a:rPr lang="en-US" sz="2000" spc="-25" dirty="0">
                <a:cs typeface="Arial"/>
              </a:rPr>
              <a:t>of </a:t>
            </a:r>
            <a:r>
              <a:rPr lang="en-US" sz="2000" dirty="0">
                <a:cs typeface="Arial"/>
              </a:rPr>
              <a:t>the</a:t>
            </a:r>
            <a:r>
              <a:rPr lang="en-US" sz="2000" spc="-25" dirty="0">
                <a:cs typeface="Arial"/>
              </a:rPr>
              <a:t> </a:t>
            </a:r>
            <a:r>
              <a:rPr lang="en-US" sz="2000" spc="-10" dirty="0">
                <a:cs typeface="Arial"/>
              </a:rPr>
              <a:t>candidate.</a:t>
            </a:r>
          </a:p>
          <a:p>
            <a:pPr marL="469265" marR="5080" indent="-457200">
              <a:lnSpc>
                <a:spcPct val="120000"/>
              </a:lnSpc>
              <a:spcAft>
                <a:spcPts val="1000"/>
              </a:spcAft>
              <a:buClr>
                <a:srgbClr val="EA2D31"/>
              </a:buClr>
              <a:buFont typeface="Wingdings" panose="05000000000000000000" pitchFamily="2" charset="2"/>
              <a:buChar char="ü"/>
              <a:tabLst>
                <a:tab pos="227329" algn="l"/>
              </a:tabLst>
            </a:pPr>
            <a:r>
              <a:rPr lang="en-US" sz="2000" dirty="0">
                <a:cs typeface="Arial"/>
              </a:rPr>
              <a:t>Authorized Agent Information will be provided as part of the candidate registration</a:t>
            </a:r>
            <a:r>
              <a:rPr lang="en-US" sz="2000" spc="-10" dirty="0">
                <a:cs typeface="Arial"/>
              </a:rPr>
              <a:t> </a:t>
            </a:r>
            <a:r>
              <a:rPr lang="en-US" sz="2000" dirty="0">
                <a:cs typeface="Arial"/>
              </a:rPr>
              <a:t>and</a:t>
            </a:r>
            <a:r>
              <a:rPr lang="en-US" sz="2000" spc="-25" dirty="0">
                <a:cs typeface="Arial"/>
              </a:rPr>
              <a:t> </a:t>
            </a:r>
            <a:r>
              <a:rPr lang="en-US" sz="2000" dirty="0">
                <a:cs typeface="Arial"/>
              </a:rPr>
              <a:t>must</a:t>
            </a:r>
            <a:r>
              <a:rPr lang="en-US" sz="2000" spc="-5" dirty="0">
                <a:cs typeface="Arial"/>
              </a:rPr>
              <a:t> </a:t>
            </a:r>
            <a:r>
              <a:rPr lang="en-US" sz="2000" dirty="0">
                <a:cs typeface="Arial"/>
              </a:rPr>
              <a:t>be</a:t>
            </a:r>
            <a:r>
              <a:rPr lang="en-US" sz="2000" spc="-5" dirty="0">
                <a:cs typeface="Arial"/>
              </a:rPr>
              <a:t> </a:t>
            </a:r>
            <a:r>
              <a:rPr lang="en-US" sz="2000" spc="-10" dirty="0">
                <a:cs typeface="Arial"/>
              </a:rPr>
              <a:t>properly </a:t>
            </a:r>
            <a:r>
              <a:rPr lang="en-US" sz="2000" dirty="0">
                <a:cs typeface="Arial"/>
              </a:rPr>
              <a:t>completed</a:t>
            </a:r>
            <a:r>
              <a:rPr lang="en-US" sz="2000" spc="-40" dirty="0">
                <a:cs typeface="Arial"/>
              </a:rPr>
              <a:t> </a:t>
            </a:r>
            <a:r>
              <a:rPr lang="en-US" sz="2000" dirty="0">
                <a:cs typeface="Arial"/>
              </a:rPr>
              <a:t>and</a:t>
            </a:r>
            <a:r>
              <a:rPr lang="en-US" sz="2000" spc="-35" dirty="0">
                <a:cs typeface="Arial"/>
              </a:rPr>
              <a:t> </a:t>
            </a:r>
            <a:r>
              <a:rPr lang="en-US" sz="2000" dirty="0">
                <a:cs typeface="Arial"/>
              </a:rPr>
              <a:t>signed</a:t>
            </a:r>
            <a:r>
              <a:rPr lang="en-US" sz="2000" spc="-35" dirty="0">
                <a:cs typeface="Arial"/>
              </a:rPr>
              <a:t> </a:t>
            </a:r>
            <a:r>
              <a:rPr lang="en-US" sz="2000" spc="-20" dirty="0">
                <a:cs typeface="Arial"/>
              </a:rPr>
              <a:t>before </a:t>
            </a:r>
            <a:r>
              <a:rPr lang="en-US" sz="2000" dirty="0">
                <a:cs typeface="Arial"/>
              </a:rPr>
              <a:t>either</a:t>
            </a:r>
            <a:r>
              <a:rPr lang="en-US" sz="2000" spc="-25" dirty="0">
                <a:cs typeface="Arial"/>
              </a:rPr>
              <a:t> </a:t>
            </a:r>
            <a:r>
              <a:rPr lang="en-US" sz="2000" dirty="0">
                <a:cs typeface="Arial"/>
              </a:rPr>
              <a:t>obtaining</a:t>
            </a:r>
            <a:r>
              <a:rPr lang="en-US" sz="2000" spc="-45" dirty="0">
                <a:cs typeface="Arial"/>
              </a:rPr>
              <a:t> </a:t>
            </a:r>
            <a:r>
              <a:rPr lang="en-US" sz="2000" dirty="0">
                <a:cs typeface="Arial"/>
              </a:rPr>
              <a:t>or</a:t>
            </a:r>
            <a:r>
              <a:rPr lang="en-US" sz="2000" spc="-20" dirty="0">
                <a:cs typeface="Arial"/>
              </a:rPr>
              <a:t> </a:t>
            </a:r>
            <a:r>
              <a:rPr lang="en-US" sz="2000" spc="-10" dirty="0">
                <a:cs typeface="Arial"/>
              </a:rPr>
              <a:t>filing</a:t>
            </a:r>
            <a:r>
              <a:rPr lang="en-US" sz="2000" spc="500" dirty="0">
                <a:cs typeface="Arial"/>
              </a:rPr>
              <a:t> </a:t>
            </a:r>
            <a:r>
              <a:rPr lang="en-US" sz="2000" dirty="0">
                <a:cs typeface="Arial"/>
              </a:rPr>
              <a:t>nomination</a:t>
            </a:r>
            <a:r>
              <a:rPr lang="en-US" sz="2000" spc="-55" dirty="0">
                <a:cs typeface="Arial"/>
              </a:rPr>
              <a:t> </a:t>
            </a:r>
            <a:r>
              <a:rPr lang="en-US" sz="2000" dirty="0">
                <a:cs typeface="Arial"/>
              </a:rPr>
              <a:t>papers</a:t>
            </a:r>
            <a:r>
              <a:rPr lang="en-US" sz="2000" spc="-25" dirty="0">
                <a:cs typeface="Arial"/>
              </a:rPr>
              <a:t>.</a:t>
            </a:r>
            <a:endParaRPr lang="en-US" sz="2000" b="1" dirty="0">
              <a:cs typeface="Arial"/>
            </a:endParaRPr>
          </a:p>
        </p:txBody>
      </p:sp>
      <p:cxnSp>
        <p:nvCxnSpPr>
          <p:cNvPr id="6" name="Straight Connector 5">
            <a:extLst>
              <a:ext uri="{FF2B5EF4-FFF2-40B4-BE49-F238E27FC236}">
                <a16:creationId xmlns:a16="http://schemas.microsoft.com/office/drawing/2014/main" id="{70680BA3-68DD-054A-B429-AEE19BA1F459}"/>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82C7305-1C71-1254-0EF7-8F9EF16F328C}"/>
              </a:ext>
            </a:extLst>
          </p:cNvPr>
          <p:cNvPicPr>
            <a:picLocks noChangeAspect="1"/>
          </p:cNvPicPr>
          <p:nvPr/>
        </p:nvPicPr>
        <p:blipFill>
          <a:blip r:embed="rId5"/>
          <a:srcRect b="3787"/>
          <a:stretch>
            <a:fillRect/>
          </a:stretch>
        </p:blipFill>
        <p:spPr>
          <a:xfrm>
            <a:off x="958018" y="1865686"/>
            <a:ext cx="3718863" cy="4625612"/>
          </a:xfrm>
          <a:prstGeom prst="rect">
            <a:avLst/>
          </a:prstGeom>
          <a:ln>
            <a:solidFill>
              <a:schemeClr val="tx1"/>
            </a:solidFill>
          </a:ln>
        </p:spPr>
      </p:pic>
      <p:pic>
        <p:nvPicPr>
          <p:cNvPr id="5" name="Slide_5_Alayna">
            <a:hlinkClick r:id="" action="ppaction://media"/>
            <a:extLst>
              <a:ext uri="{FF2B5EF4-FFF2-40B4-BE49-F238E27FC236}">
                <a16:creationId xmlns:a16="http://schemas.microsoft.com/office/drawing/2014/main" id="{596DB960-B85A-0A92-001C-065E9D2A9E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4189409926"/>
      </p:ext>
    </p:extLst>
  </p:cSld>
  <p:clrMapOvr>
    <a:masterClrMapping/>
  </p:clrMapOvr>
  <mc:AlternateContent xmlns:mc="http://schemas.openxmlformats.org/markup-compatibility/2006">
    <mc:Choice xmlns:p14="http://schemas.microsoft.com/office/powerpoint/2010/main" Requires="p14">
      <p:transition spd="slow" p14:dur="1600" advClick="0" advTm="42000">
        <p14:conveyor dir="l"/>
      </p:transition>
    </mc:Choice>
    <mc:Fallback>
      <p:transition spd="slow" advClick="0" advTm="4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CB6F10-E57A-F54C-BD3C-8085A66524DE}"/>
              </a:ext>
            </a:extLst>
          </p:cNvPr>
          <p:cNvSpPr>
            <a:spLocks noGrp="1"/>
          </p:cNvSpPr>
          <p:nvPr>
            <p:ph idx="1"/>
          </p:nvPr>
        </p:nvSpPr>
        <p:spPr>
          <a:xfrm>
            <a:off x="7342427" y="3087363"/>
            <a:ext cx="4328814" cy="2592694"/>
          </a:xfrm>
        </p:spPr>
        <p:txBody>
          <a:bodyPr>
            <a:normAutofit/>
          </a:bodyPr>
          <a:lstStyle/>
          <a:p>
            <a:pPr marL="0" indent="0">
              <a:buNone/>
            </a:pPr>
            <a:r>
              <a:rPr lang="en-US" sz="2400" dirty="0">
                <a:solidFill>
                  <a:srgbClr val="4C5E6C"/>
                </a:solidFill>
                <a:latin typeface="Segoe UI" panose="020B0502040204020203" pitchFamily="34" charset="0"/>
                <a:cs typeface="Segoe UI" panose="020B0502040204020203" pitchFamily="34" charset="0"/>
              </a:rPr>
              <a:t>Requirements for signers:</a:t>
            </a:r>
          </a:p>
          <a:p>
            <a:pPr marL="457200" indent="-457200">
              <a:buClr>
                <a:srgbClr val="9F272A"/>
              </a:buClr>
              <a:buFont typeface="Wingdings" panose="05000000000000000000" pitchFamily="2" charset="2"/>
              <a:buChar char="ü"/>
            </a:pPr>
            <a:r>
              <a:rPr lang="en-US" sz="2200" dirty="0"/>
              <a:t>Be a registered voter within the district, division, or ward.</a:t>
            </a:r>
          </a:p>
          <a:p>
            <a:pPr marL="457200" indent="-457200">
              <a:buClr>
                <a:srgbClr val="9F272A"/>
              </a:buClr>
              <a:buFont typeface="Wingdings" panose="05000000000000000000" pitchFamily="2" charset="2"/>
              <a:buChar char="ü"/>
            </a:pPr>
            <a:r>
              <a:rPr lang="en-US" sz="2200" dirty="0"/>
              <a:t>Print their residential address, name, and signature. </a:t>
            </a:r>
          </a:p>
        </p:txBody>
      </p:sp>
      <p:cxnSp>
        <p:nvCxnSpPr>
          <p:cNvPr id="5" name="Straight Connector 4">
            <a:extLst>
              <a:ext uri="{FF2B5EF4-FFF2-40B4-BE49-F238E27FC236}">
                <a16:creationId xmlns:a16="http://schemas.microsoft.com/office/drawing/2014/main" id="{9C32F319-0039-3348-80C6-86326AC37560}"/>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B3E35747-B5CF-CCFF-29B5-624CA38E6856}"/>
              </a:ext>
            </a:extLst>
          </p:cNvPr>
          <p:cNvSpPr txBox="1">
            <a:spLocks/>
          </p:cNvSpPr>
          <p:nvPr/>
        </p:nvSpPr>
        <p:spPr>
          <a:xfrm>
            <a:off x="915039" y="1780553"/>
            <a:ext cx="10718588" cy="6937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buClr>
                <a:srgbClr val="9F272A"/>
              </a:buClr>
              <a:buNone/>
            </a:pPr>
            <a:r>
              <a:rPr lang="en-US" sz="2200" dirty="0"/>
              <a:t>Please refer to the current list of offices up for election to see the offices that require nomination signatures. </a:t>
            </a:r>
          </a:p>
        </p:txBody>
      </p:sp>
      <p:pic>
        <p:nvPicPr>
          <p:cNvPr id="8" name="Picture 7" descr="Graphical user interface, application&#10;&#10;AI-generated content may be incorrect.">
            <a:extLst>
              <a:ext uri="{FF2B5EF4-FFF2-40B4-BE49-F238E27FC236}">
                <a16:creationId xmlns:a16="http://schemas.microsoft.com/office/drawing/2014/main" id="{0CE3D67D-33F7-65C4-A8C5-2B89FF9828F9}"/>
              </a:ext>
            </a:extLst>
          </p:cNvPr>
          <p:cNvPicPr>
            <a:picLocks noChangeAspect="1"/>
          </p:cNvPicPr>
          <p:nvPr/>
        </p:nvPicPr>
        <p:blipFill>
          <a:blip r:embed="rId5"/>
          <a:stretch>
            <a:fillRect/>
          </a:stretch>
        </p:blipFill>
        <p:spPr>
          <a:xfrm>
            <a:off x="701669" y="2474291"/>
            <a:ext cx="6239021" cy="4072241"/>
          </a:xfrm>
          <a:prstGeom prst="rect">
            <a:avLst/>
          </a:prstGeom>
          <a:ln>
            <a:solidFill>
              <a:schemeClr val="tx1"/>
            </a:solidFill>
          </a:ln>
        </p:spPr>
      </p:pic>
      <p:sp>
        <p:nvSpPr>
          <p:cNvPr id="9" name="Title 1">
            <a:extLst>
              <a:ext uri="{FF2B5EF4-FFF2-40B4-BE49-F238E27FC236}">
                <a16:creationId xmlns:a16="http://schemas.microsoft.com/office/drawing/2014/main" id="{76237E83-E22E-8E58-61D7-BB721A99695C}"/>
              </a:ext>
            </a:extLst>
          </p:cNvPr>
          <p:cNvSpPr>
            <a:spLocks noGrp="1"/>
          </p:cNvSpPr>
          <p:nvPr>
            <p:ph type="title"/>
          </p:nvPr>
        </p:nvSpPr>
        <p:spPr>
          <a:xfrm>
            <a:off x="838200" y="365125"/>
            <a:ext cx="10515600" cy="1325563"/>
          </a:xfrm>
        </p:spPr>
        <p:txBody>
          <a:bodyPr/>
          <a:lstStyle/>
          <a:p>
            <a:r>
              <a:rPr lang="en-US" dirty="0"/>
              <a:t>Nomination Petitions</a:t>
            </a:r>
            <a:br>
              <a:rPr lang="en-US" dirty="0"/>
            </a:br>
            <a:endParaRPr lang="en-US" sz="2200" b="0" i="1" dirty="0">
              <a:solidFill>
                <a:schemeClr val="bg1">
                  <a:lumMod val="50000"/>
                </a:schemeClr>
              </a:solidFill>
            </a:endParaRPr>
          </a:p>
        </p:txBody>
      </p:sp>
      <p:pic>
        <p:nvPicPr>
          <p:cNvPr id="2" name="Slide_6_Christ">
            <a:hlinkClick r:id="" action="ppaction://media"/>
            <a:extLst>
              <a:ext uri="{FF2B5EF4-FFF2-40B4-BE49-F238E27FC236}">
                <a16:creationId xmlns:a16="http://schemas.microsoft.com/office/drawing/2014/main" id="{0EFF6404-2B0D-F9C5-5985-EE3CFEFF2C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3574650314"/>
      </p:ext>
    </p:extLst>
  </p:cSld>
  <p:clrMapOvr>
    <a:masterClrMapping/>
  </p:clrMapOvr>
  <mc:AlternateContent xmlns:mc="http://schemas.openxmlformats.org/markup-compatibility/2006">
    <mc:Choice xmlns:p14="http://schemas.microsoft.com/office/powerpoint/2010/main" Requires="p14">
      <p:transition spd="slow" p14:dur="1600" advClick="0" advTm="49000">
        <p14:conveyor dir="l"/>
      </p:transition>
    </mc:Choice>
    <mc:Fallback>
      <p:transition spd="slow" advClick="0" advTm="4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0D62-F869-A143-9AAF-E7DACB249AA4}"/>
              </a:ext>
            </a:extLst>
          </p:cNvPr>
          <p:cNvSpPr>
            <a:spLocks noGrp="1"/>
          </p:cNvSpPr>
          <p:nvPr>
            <p:ph type="title"/>
          </p:nvPr>
        </p:nvSpPr>
        <p:spPr/>
        <p:txBody>
          <a:bodyPr/>
          <a:lstStyle/>
          <a:p>
            <a:r>
              <a:rPr lang="en-US" dirty="0"/>
              <a:t>Nomination Petitions</a:t>
            </a:r>
            <a:br>
              <a:rPr lang="en-US" dirty="0"/>
            </a:br>
            <a:r>
              <a:rPr lang="en-US" sz="2200" b="0" i="1" dirty="0">
                <a:solidFill>
                  <a:schemeClr val="bg1">
                    <a:lumMod val="50000"/>
                  </a:schemeClr>
                </a:solidFill>
              </a:rPr>
              <a:t>Affidavit of the Circulator</a:t>
            </a:r>
          </a:p>
        </p:txBody>
      </p:sp>
      <p:sp>
        <p:nvSpPr>
          <p:cNvPr id="3" name="Content Placeholder 2">
            <a:extLst>
              <a:ext uri="{FF2B5EF4-FFF2-40B4-BE49-F238E27FC236}">
                <a16:creationId xmlns:a16="http://schemas.microsoft.com/office/drawing/2014/main" id="{2BCB6F10-E57A-F54C-BD3C-8085A66524DE}"/>
              </a:ext>
            </a:extLst>
          </p:cNvPr>
          <p:cNvSpPr>
            <a:spLocks noGrp="1"/>
          </p:cNvSpPr>
          <p:nvPr>
            <p:ph idx="1"/>
          </p:nvPr>
        </p:nvSpPr>
        <p:spPr>
          <a:xfrm>
            <a:off x="987658" y="2132653"/>
            <a:ext cx="3699603" cy="2623764"/>
          </a:xfrm>
        </p:spPr>
        <p:txBody>
          <a:bodyPr>
            <a:normAutofit fontScale="92500" lnSpcReduction="10000"/>
          </a:bodyPr>
          <a:lstStyle/>
          <a:p>
            <a:pPr marL="457200" indent="-457200">
              <a:lnSpc>
                <a:spcPct val="100000"/>
              </a:lnSpc>
              <a:spcBef>
                <a:spcPts val="600"/>
              </a:spcBef>
              <a:spcAft>
                <a:spcPts val="600"/>
              </a:spcAft>
              <a:buClr>
                <a:srgbClr val="A92D2F"/>
              </a:buClr>
              <a:buFont typeface="Wingdings" panose="05000000000000000000" pitchFamily="2" charset="2"/>
              <a:buChar char="ü"/>
            </a:pPr>
            <a:r>
              <a:rPr lang="en-US" sz="2600" dirty="0"/>
              <a:t>Candidates may circulate their petitions.</a:t>
            </a:r>
          </a:p>
          <a:p>
            <a:pPr marL="457200" indent="-457200">
              <a:lnSpc>
                <a:spcPct val="100000"/>
              </a:lnSpc>
              <a:spcBef>
                <a:spcPts val="600"/>
              </a:spcBef>
              <a:spcAft>
                <a:spcPts val="600"/>
              </a:spcAft>
              <a:buClr>
                <a:srgbClr val="A92D2F"/>
              </a:buClr>
              <a:buFont typeface="Wingdings" panose="05000000000000000000" pitchFamily="2" charset="2"/>
              <a:buChar char="ü"/>
            </a:pPr>
            <a:r>
              <a:rPr lang="en-US" sz="2600" dirty="0"/>
              <a:t>Circulator must be 18 years of age or older and must complete this section of the Nomination Petition.</a:t>
            </a:r>
          </a:p>
        </p:txBody>
      </p:sp>
      <p:cxnSp>
        <p:nvCxnSpPr>
          <p:cNvPr id="5" name="Straight Connector 4">
            <a:extLst>
              <a:ext uri="{FF2B5EF4-FFF2-40B4-BE49-F238E27FC236}">
                <a16:creationId xmlns:a16="http://schemas.microsoft.com/office/drawing/2014/main" id="{9C32F319-0039-3348-80C6-86326AC37560}"/>
              </a:ext>
            </a:extLst>
          </p:cNvPr>
          <p:cNvCxnSpPr/>
          <p:nvPr/>
        </p:nvCxnSpPr>
        <p:spPr>
          <a:xfrm>
            <a:off x="0" y="1621401"/>
            <a:ext cx="9448800" cy="0"/>
          </a:xfrm>
          <a:prstGeom prst="line">
            <a:avLst/>
          </a:prstGeom>
          <a:ln w="25400">
            <a:solidFill>
              <a:srgbClr val="9F272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DF4B7B7-3AAA-19FA-72A0-8A03F84F1F60}"/>
              </a:ext>
            </a:extLst>
          </p:cNvPr>
          <p:cNvSpPr txBox="1"/>
          <p:nvPr/>
        </p:nvSpPr>
        <p:spPr>
          <a:xfrm>
            <a:off x="8420800" y="2050675"/>
            <a:ext cx="2783542" cy="1754326"/>
          </a:xfrm>
          <a:prstGeom prst="rect">
            <a:avLst/>
          </a:prstGeom>
          <a:noFill/>
        </p:spPr>
        <p:txBody>
          <a:bodyPr wrap="square">
            <a:spAutoFit/>
          </a:bodyPr>
          <a:lstStyle/>
          <a:p>
            <a:pPr marL="457200" indent="-457200" defTabSz="914400">
              <a:lnSpc>
                <a:spcPct val="90000"/>
              </a:lnSpc>
              <a:spcBef>
                <a:spcPts val="600"/>
              </a:spcBef>
              <a:buClr>
                <a:srgbClr val="A92D2F"/>
              </a:buClr>
              <a:buFont typeface="Wingdings" panose="05000000000000000000" pitchFamily="2" charset="2"/>
              <a:buChar char="ü"/>
            </a:pPr>
            <a:r>
              <a:rPr lang="en-US" sz="2400" dirty="0">
                <a:solidFill>
                  <a:schemeClr val="bg1">
                    <a:lumMod val="50000"/>
                  </a:schemeClr>
                </a:solidFill>
                <a:latin typeface="Segoe UI Semilight" panose="020B0402040204020203" pitchFamily="34" charset="0"/>
                <a:cs typeface="Segoe UI Semilight" panose="020B0402040204020203" pitchFamily="34" charset="0"/>
              </a:rPr>
              <a:t>The bottom portion of the form is reserved for the election official.</a:t>
            </a:r>
          </a:p>
        </p:txBody>
      </p:sp>
      <p:pic>
        <p:nvPicPr>
          <p:cNvPr id="9" name="Picture 8">
            <a:extLst>
              <a:ext uri="{FF2B5EF4-FFF2-40B4-BE49-F238E27FC236}">
                <a16:creationId xmlns:a16="http://schemas.microsoft.com/office/drawing/2014/main" id="{4C1A115E-7430-A588-97F2-ED57D1D5C603}"/>
              </a:ext>
            </a:extLst>
          </p:cNvPr>
          <p:cNvPicPr>
            <a:picLocks noChangeAspect="1"/>
          </p:cNvPicPr>
          <p:nvPr/>
        </p:nvPicPr>
        <p:blipFill>
          <a:blip r:embed="rId5"/>
          <a:srcRect/>
          <a:stretch/>
        </p:blipFill>
        <p:spPr>
          <a:xfrm>
            <a:off x="4764101" y="2014039"/>
            <a:ext cx="3473183" cy="4478836"/>
          </a:xfrm>
          <a:prstGeom prst="rect">
            <a:avLst/>
          </a:prstGeom>
        </p:spPr>
      </p:pic>
      <p:cxnSp>
        <p:nvCxnSpPr>
          <p:cNvPr id="14" name="Straight Arrow Connector 13">
            <a:extLst>
              <a:ext uri="{FF2B5EF4-FFF2-40B4-BE49-F238E27FC236}">
                <a16:creationId xmlns:a16="http://schemas.microsoft.com/office/drawing/2014/main" id="{EEA773C6-4FF6-F700-C0A7-52BF900DC581}"/>
              </a:ext>
            </a:extLst>
          </p:cNvPr>
          <p:cNvCxnSpPr/>
          <p:nvPr/>
        </p:nvCxnSpPr>
        <p:spPr>
          <a:xfrm flipH="1">
            <a:off x="7384356" y="3726756"/>
            <a:ext cx="1475335" cy="1509843"/>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24FDEE2-54ED-49AD-E54B-9FB9BDEB1894}"/>
              </a:ext>
            </a:extLst>
          </p:cNvPr>
          <p:cNvCxnSpPr>
            <a:cxnSpLocks/>
          </p:cNvCxnSpPr>
          <p:nvPr/>
        </p:nvCxnSpPr>
        <p:spPr>
          <a:xfrm flipV="1">
            <a:off x="4032250" y="3805001"/>
            <a:ext cx="1181100" cy="532621"/>
          </a:xfrm>
          <a:prstGeom prst="straightConnector1">
            <a:avLst/>
          </a:prstGeom>
          <a:ln w="12700">
            <a:solidFill>
              <a:srgbClr val="9F272A"/>
            </a:solidFill>
            <a:tailEnd type="triangle"/>
          </a:ln>
        </p:spPr>
        <p:style>
          <a:lnRef idx="1">
            <a:schemeClr val="accent1"/>
          </a:lnRef>
          <a:fillRef idx="0">
            <a:schemeClr val="accent1"/>
          </a:fillRef>
          <a:effectRef idx="0">
            <a:schemeClr val="accent1"/>
          </a:effectRef>
          <a:fontRef idx="minor">
            <a:schemeClr val="tx1"/>
          </a:fontRef>
        </p:style>
      </p:cxnSp>
      <p:pic>
        <p:nvPicPr>
          <p:cNvPr id="7" name="Slide_7">
            <a:hlinkClick r:id="" action="ppaction://media"/>
            <a:extLst>
              <a:ext uri="{FF2B5EF4-FFF2-40B4-BE49-F238E27FC236}">
                <a16:creationId xmlns:a16="http://schemas.microsoft.com/office/drawing/2014/main" id="{E5C14A2B-2D3F-3F0F-D254-BB10B76869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1126844983"/>
      </p:ext>
    </p:extLst>
  </p:cSld>
  <p:clrMapOvr>
    <a:masterClrMapping/>
  </p:clrMapOvr>
  <mc:AlternateContent xmlns:mc="http://schemas.openxmlformats.org/markup-compatibility/2006">
    <mc:Choice xmlns:p14="http://schemas.microsoft.com/office/powerpoint/2010/main" Requires="p14">
      <p:transition spd="slow" p14:dur="1600" advClick="0" advTm="37000">
        <p14:conveyor dir="l"/>
      </p:transition>
    </mc:Choice>
    <mc:Fallback>
      <p:transition spd="slow"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114D-E13F-2824-138E-3BB0349AF94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3C2264E-41AA-124A-6A7D-61B7E849CAF5}"/>
              </a:ext>
            </a:extLst>
          </p:cNvPr>
          <p:cNvSpPr>
            <a:spLocks noGrp="1"/>
          </p:cNvSpPr>
          <p:nvPr>
            <p:ph type="title"/>
          </p:nvPr>
        </p:nvSpPr>
        <p:spPr>
          <a:xfrm>
            <a:off x="838200" y="365125"/>
            <a:ext cx="10515600" cy="1325563"/>
          </a:xfrm>
        </p:spPr>
        <p:txBody>
          <a:bodyPr/>
          <a:lstStyle/>
          <a:p>
            <a:r>
              <a:rPr lang="en-US" dirty="0"/>
              <a:t>Ballot Designation Worksheet</a:t>
            </a:r>
          </a:p>
        </p:txBody>
      </p:sp>
      <p:cxnSp>
        <p:nvCxnSpPr>
          <p:cNvPr id="12" name="Straight Connector 11">
            <a:extLst>
              <a:ext uri="{FF2B5EF4-FFF2-40B4-BE49-F238E27FC236}">
                <a16:creationId xmlns:a16="http://schemas.microsoft.com/office/drawing/2014/main" id="{26FF5766-3F8C-72E4-8E82-5B261044A34A}"/>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grpSp>
        <p:nvGrpSpPr>
          <p:cNvPr id="13" name="object 4">
            <a:extLst>
              <a:ext uri="{FF2B5EF4-FFF2-40B4-BE49-F238E27FC236}">
                <a16:creationId xmlns:a16="http://schemas.microsoft.com/office/drawing/2014/main" id="{CF28F44D-6CA2-A01B-051C-027AB73B184F}"/>
              </a:ext>
            </a:extLst>
          </p:cNvPr>
          <p:cNvGrpSpPr/>
          <p:nvPr/>
        </p:nvGrpSpPr>
        <p:grpSpPr>
          <a:xfrm>
            <a:off x="925069" y="1806255"/>
            <a:ext cx="3799331" cy="4882895"/>
            <a:chOff x="2892552" y="1754123"/>
            <a:chExt cx="3799331" cy="4882895"/>
          </a:xfrm>
        </p:grpSpPr>
        <p:pic>
          <p:nvPicPr>
            <p:cNvPr id="14" name="object 5">
              <a:extLst>
                <a:ext uri="{FF2B5EF4-FFF2-40B4-BE49-F238E27FC236}">
                  <a16:creationId xmlns:a16="http://schemas.microsoft.com/office/drawing/2014/main" id="{DA5AE60A-0C07-FCE7-AB5E-77B065417825}"/>
                </a:ext>
              </a:extLst>
            </p:cNvPr>
            <p:cNvPicPr/>
            <p:nvPr/>
          </p:nvPicPr>
          <p:blipFill>
            <a:blip r:embed="rId5" cstate="print"/>
            <a:stretch>
              <a:fillRect/>
            </a:stretch>
          </p:blipFill>
          <p:spPr>
            <a:xfrm>
              <a:off x="2892552" y="1754123"/>
              <a:ext cx="3799331" cy="4882895"/>
            </a:xfrm>
            <a:prstGeom prst="rect">
              <a:avLst/>
            </a:prstGeom>
          </p:spPr>
        </p:pic>
        <p:pic>
          <p:nvPicPr>
            <p:cNvPr id="15" name="object 6">
              <a:extLst>
                <a:ext uri="{FF2B5EF4-FFF2-40B4-BE49-F238E27FC236}">
                  <a16:creationId xmlns:a16="http://schemas.microsoft.com/office/drawing/2014/main" id="{E990D693-13CC-5436-9EA4-13EB2400D7BC}"/>
                </a:ext>
              </a:extLst>
            </p:cNvPr>
            <p:cNvPicPr/>
            <p:nvPr/>
          </p:nvPicPr>
          <p:blipFill>
            <a:blip r:embed="rId6"/>
            <a:srcRect/>
            <a:stretch/>
          </p:blipFill>
          <p:spPr>
            <a:xfrm>
              <a:off x="2921508" y="1784065"/>
              <a:ext cx="3686555" cy="4768147"/>
            </a:xfrm>
            <a:prstGeom prst="rect">
              <a:avLst/>
            </a:prstGeom>
          </p:spPr>
        </p:pic>
        <p:sp>
          <p:nvSpPr>
            <p:cNvPr id="16" name="object 7">
              <a:extLst>
                <a:ext uri="{FF2B5EF4-FFF2-40B4-BE49-F238E27FC236}">
                  <a16:creationId xmlns:a16="http://schemas.microsoft.com/office/drawing/2014/main" id="{F980FC00-AAFC-3AC2-BC0F-ED2202CAF02A}"/>
                </a:ext>
              </a:extLst>
            </p:cNvPr>
            <p:cNvSpPr/>
            <p:nvPr/>
          </p:nvSpPr>
          <p:spPr>
            <a:xfrm>
              <a:off x="2919984" y="1781555"/>
              <a:ext cx="3689985" cy="4773295"/>
            </a:xfrm>
            <a:custGeom>
              <a:avLst/>
              <a:gdLst/>
              <a:ahLst/>
              <a:cxnLst/>
              <a:rect l="l" t="t" r="r" b="b"/>
              <a:pathLst>
                <a:path w="3689984" h="4773295">
                  <a:moveTo>
                    <a:pt x="0" y="0"/>
                  </a:moveTo>
                  <a:lnTo>
                    <a:pt x="3689604" y="0"/>
                  </a:lnTo>
                  <a:lnTo>
                    <a:pt x="3689604" y="4773168"/>
                  </a:lnTo>
                  <a:lnTo>
                    <a:pt x="0" y="4773168"/>
                  </a:lnTo>
                  <a:lnTo>
                    <a:pt x="0" y="0"/>
                  </a:lnTo>
                  <a:close/>
                </a:path>
              </a:pathLst>
            </a:custGeom>
            <a:ln w="3175">
              <a:solidFill>
                <a:srgbClr val="000000"/>
              </a:solidFill>
            </a:ln>
          </p:spPr>
          <p:txBody>
            <a:bodyPr wrap="square" lIns="0" tIns="0" rIns="0" bIns="0" rtlCol="0"/>
            <a:lstStyle/>
            <a:p>
              <a:endParaRPr/>
            </a:p>
          </p:txBody>
        </p:sp>
      </p:grpSp>
      <p:sp>
        <p:nvSpPr>
          <p:cNvPr id="17" name="TextBox 16">
            <a:extLst>
              <a:ext uri="{FF2B5EF4-FFF2-40B4-BE49-F238E27FC236}">
                <a16:creationId xmlns:a16="http://schemas.microsoft.com/office/drawing/2014/main" id="{251222D3-35AD-565C-87A0-D968D8327965}"/>
              </a:ext>
            </a:extLst>
          </p:cNvPr>
          <p:cNvSpPr txBox="1"/>
          <p:nvPr/>
        </p:nvSpPr>
        <p:spPr>
          <a:xfrm>
            <a:off x="4886437" y="1725670"/>
            <a:ext cx="6678548" cy="4678717"/>
          </a:xfrm>
          <a:prstGeom prst="rect">
            <a:avLst/>
          </a:prstGeom>
          <a:noFill/>
        </p:spPr>
        <p:txBody>
          <a:bodyPr wrap="square">
            <a:spAutoFit/>
          </a:bodyPr>
          <a:lstStyle/>
          <a:p>
            <a:pPr marL="12700" marR="144145">
              <a:spcBef>
                <a:spcPts val="5"/>
              </a:spcBef>
            </a:pPr>
            <a:r>
              <a:rPr lang="en-US" sz="2800" spc="-20" dirty="0">
                <a:solidFill>
                  <a:srgbClr val="EA2D31"/>
                </a:solidFill>
                <a:latin typeface="Nexa Bold" panose="02000000000000000000" pitchFamily="2" charset="0"/>
                <a:cs typeface="Arial"/>
              </a:rPr>
              <a:t>ALL FIELDS MUST BE COMPLETED</a:t>
            </a:r>
          </a:p>
          <a:p>
            <a:pPr marL="457200" indent="-457200" defTabSz="914400">
              <a:lnSpc>
                <a:spcPct val="90000"/>
              </a:lnSpc>
              <a:spcBef>
                <a:spcPts val="1000"/>
              </a:spcBef>
              <a:buClr>
                <a:srgbClr val="EA2D31"/>
              </a:buClr>
              <a:buFont typeface="Wingdings" panose="05000000000000000000" pitchFamily="2" charset="2"/>
              <a:buChar char="ü"/>
            </a:pPr>
            <a:r>
              <a:rPr lang="en-US" sz="2100" dirty="0">
                <a:solidFill>
                  <a:schemeClr val="bg1"/>
                </a:solidFill>
                <a:latin typeface="Segoe UI Semilight" panose="020B0402040204020203" pitchFamily="34" charset="0"/>
                <a:cs typeface="Segoe UI Semilight" panose="020B0402040204020203" pitchFamily="34" charset="0"/>
              </a:rPr>
              <a:t>The Proposed &amp; Alternate Ballot Designation section is limited to three words and must be your elective office, current profession, vocation, occupation, or the words incumbent or appointed incumbent.</a:t>
            </a:r>
          </a:p>
          <a:p>
            <a:pPr marL="457200" indent="-457200" defTabSz="914400">
              <a:lnSpc>
                <a:spcPct val="90000"/>
              </a:lnSpc>
              <a:spcBef>
                <a:spcPts val="1000"/>
              </a:spcBef>
              <a:buClr>
                <a:srgbClr val="EA2D31"/>
              </a:buClr>
              <a:buFont typeface="Wingdings" panose="05000000000000000000" pitchFamily="2" charset="2"/>
              <a:buChar char="ü"/>
            </a:pPr>
            <a:r>
              <a:rPr lang="en-US" sz="2100" dirty="0">
                <a:solidFill>
                  <a:schemeClr val="bg1"/>
                </a:solidFill>
                <a:latin typeface="Segoe UI Semilight" panose="020B0402040204020203" pitchFamily="34" charset="0"/>
                <a:cs typeface="Segoe UI Semilight" panose="020B0402040204020203" pitchFamily="34" charset="0"/>
              </a:rPr>
              <a:t>If you are an incumbent, you may use your official district designation which will be counted as one word.</a:t>
            </a:r>
          </a:p>
          <a:p>
            <a:pPr marL="457200" marR="144145" indent="-457200" defTabSz="914400">
              <a:lnSpc>
                <a:spcPct val="90000"/>
              </a:lnSpc>
              <a:spcBef>
                <a:spcPts val="1000"/>
              </a:spcBef>
              <a:buClr>
                <a:srgbClr val="EA2D31"/>
              </a:buClr>
              <a:buFont typeface="Wingdings" panose="05000000000000000000" pitchFamily="2" charset="2"/>
              <a:buChar char="ü"/>
            </a:pPr>
            <a:r>
              <a:rPr lang="en-US" sz="2100" dirty="0">
                <a:solidFill>
                  <a:schemeClr val="bg1"/>
                </a:solidFill>
                <a:latin typeface="Segoe UI Semilight" panose="020B0402040204020203" pitchFamily="34" charset="0"/>
                <a:cs typeface="Segoe UI Semilight" panose="020B0402040204020203" pitchFamily="34" charset="0"/>
              </a:rPr>
              <a:t>If the information requested does not pertain, please mark the response as N/A.</a:t>
            </a:r>
          </a:p>
          <a:p>
            <a:pPr marL="457200" marR="144145" indent="-457200" defTabSz="914400">
              <a:lnSpc>
                <a:spcPct val="90000"/>
              </a:lnSpc>
              <a:spcBef>
                <a:spcPts val="1000"/>
              </a:spcBef>
              <a:buClr>
                <a:srgbClr val="EA2D31"/>
              </a:buClr>
              <a:buFont typeface="Wingdings" panose="05000000000000000000" pitchFamily="2" charset="2"/>
              <a:buChar char="ü"/>
            </a:pPr>
            <a:r>
              <a:rPr lang="en-US" sz="2100" dirty="0">
                <a:solidFill>
                  <a:schemeClr val="bg1"/>
                </a:solidFill>
                <a:latin typeface="Segoe UI Semilight" panose="020B0402040204020203" pitchFamily="34" charset="0"/>
                <a:cs typeface="Segoe UI Semilight" panose="020B0402040204020203" pitchFamily="34" charset="0"/>
              </a:rPr>
              <a:t>Complete the gender option which will be used for translation purposes only.</a:t>
            </a:r>
            <a:br>
              <a:rPr lang="en-US" sz="2200" dirty="0">
                <a:solidFill>
                  <a:schemeClr val="bg1"/>
                </a:solidFill>
                <a:latin typeface="Segoe UI Semilight" panose="020B0402040204020203" pitchFamily="34" charset="0"/>
                <a:cs typeface="Segoe UI Semilight" panose="020B0402040204020203" pitchFamily="34" charset="0"/>
              </a:rPr>
            </a:br>
            <a:r>
              <a:rPr lang="en-US" sz="1600" i="1" dirty="0">
                <a:solidFill>
                  <a:srgbClr val="EA2D31"/>
                </a:solidFill>
                <a:latin typeface="Segoe UI Semilight" panose="020B0402040204020203" pitchFamily="34" charset="0"/>
                <a:cs typeface="Segoe UI Semilight" panose="020B0402040204020203" pitchFamily="34" charset="0"/>
              </a:rPr>
              <a:t>*</a:t>
            </a:r>
            <a:r>
              <a:rPr lang="en-US" sz="1600" i="1" dirty="0">
                <a:solidFill>
                  <a:schemeClr val="bg1">
                    <a:lumMod val="85000"/>
                  </a:schemeClr>
                </a:solidFill>
                <a:latin typeface="Segoe UI Semilight" panose="020B0402040204020203" pitchFamily="34" charset="0"/>
                <a:cs typeface="Segoe UI Semilight" panose="020B0402040204020203" pitchFamily="34" charset="0"/>
              </a:rPr>
              <a:t> More information concerning appropriate ballot designations can be found in the candidate guide</a:t>
            </a:r>
          </a:p>
        </p:txBody>
      </p:sp>
      <p:pic>
        <p:nvPicPr>
          <p:cNvPr id="18" name="Slide_8_Christ">
            <a:hlinkClick r:id="" action="ppaction://media"/>
            <a:extLst>
              <a:ext uri="{FF2B5EF4-FFF2-40B4-BE49-F238E27FC236}">
                <a16:creationId xmlns:a16="http://schemas.microsoft.com/office/drawing/2014/main" id="{602038D0-47FA-1E98-8B49-3561A2B316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487363" cy="487363"/>
          </a:xfrm>
          <a:prstGeom prst="rect">
            <a:avLst/>
          </a:prstGeom>
        </p:spPr>
      </p:pic>
    </p:spTree>
    <p:extLst>
      <p:ext uri="{BB962C8B-B14F-4D97-AF65-F5344CB8AC3E}">
        <p14:creationId xmlns:p14="http://schemas.microsoft.com/office/powerpoint/2010/main" val="781621377"/>
      </p:ext>
    </p:extLst>
  </p:cSld>
  <p:clrMapOvr>
    <a:masterClrMapping/>
  </p:clrMapOvr>
  <mc:AlternateContent xmlns:mc="http://schemas.openxmlformats.org/markup-compatibility/2006" xmlns:p14="http://schemas.microsoft.com/office/powerpoint/2010/main">
    <mc:Choice Requires="p14">
      <p:transition spd="slow" p14:dur="1600" advClick="0" advTm="70000">
        <p14:conveyor dir="l"/>
      </p:transition>
    </mc:Choice>
    <mc:Fallback xmlns="">
      <p:transition spd="slow" advClick="0" advTm="7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9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2E70-9F0D-37AB-8066-DEA636DF027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BB9E6DD-0E19-48FF-A5BF-BE677B8FF4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Nexa Light" panose="02000000000000000000" pitchFamily="2" charset="0"/>
                <a:ea typeface="+mj-ea"/>
                <a:cs typeface="+mj-cs"/>
              </a:defRPr>
            </a:lvl1pPr>
          </a:lstStyle>
          <a:p>
            <a:r>
              <a:rPr lang="en-US"/>
              <a:t>Ballot Designation Worksheet</a:t>
            </a:r>
            <a:endParaRPr lang="en-US" dirty="0"/>
          </a:p>
        </p:txBody>
      </p:sp>
      <p:cxnSp>
        <p:nvCxnSpPr>
          <p:cNvPr id="12" name="Straight Connector 11">
            <a:extLst>
              <a:ext uri="{FF2B5EF4-FFF2-40B4-BE49-F238E27FC236}">
                <a16:creationId xmlns:a16="http://schemas.microsoft.com/office/drawing/2014/main" id="{7233F462-926A-BBFF-05E1-B0168FCB02C6}"/>
              </a:ext>
            </a:extLst>
          </p:cNvPr>
          <p:cNvCxnSpPr/>
          <p:nvPr/>
        </p:nvCxnSpPr>
        <p:spPr>
          <a:xfrm>
            <a:off x="0" y="1621401"/>
            <a:ext cx="9448800" cy="0"/>
          </a:xfrm>
          <a:prstGeom prst="line">
            <a:avLst/>
          </a:prstGeom>
          <a:ln w="25400">
            <a:solidFill>
              <a:srgbClr val="EA2D3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518620-D238-BBC1-7467-442DD2023483}"/>
              </a:ext>
            </a:extLst>
          </p:cNvPr>
          <p:cNvSpPr txBox="1"/>
          <p:nvPr/>
        </p:nvSpPr>
        <p:spPr>
          <a:xfrm>
            <a:off x="8113731" y="3478986"/>
            <a:ext cx="2920541" cy="1546577"/>
          </a:xfrm>
          <a:prstGeom prst="rect">
            <a:avLst/>
          </a:prstGeom>
          <a:noFill/>
        </p:spPr>
        <p:txBody>
          <a:bodyPr wrap="square">
            <a:spAutoFit/>
          </a:bodyPr>
          <a:lstStyle/>
          <a:p>
            <a:pPr marL="457200" marR="144145" indent="-457200" defTabSz="914400">
              <a:lnSpc>
                <a:spcPct val="90000"/>
              </a:lnSpc>
              <a:spcBef>
                <a:spcPts val="1000"/>
              </a:spcBef>
              <a:buClr>
                <a:srgbClr val="EA2D31"/>
              </a:buClr>
              <a:buFont typeface="Wingdings" panose="05000000000000000000" pitchFamily="2" charset="2"/>
              <a:buChar char="ü"/>
            </a:pPr>
            <a:r>
              <a:rPr lang="en-US" sz="2100" dirty="0">
                <a:solidFill>
                  <a:schemeClr val="bg1"/>
                </a:solidFill>
                <a:latin typeface="Segoe UI Semilight" panose="020B0402040204020203" pitchFamily="34" charset="0"/>
                <a:cs typeface="Segoe UI Semilight" panose="020B0402040204020203" pitchFamily="34" charset="0"/>
              </a:rPr>
              <a:t>Make sure to answer and initial each question and sign and date the bottom.</a:t>
            </a:r>
          </a:p>
        </p:txBody>
      </p:sp>
      <p:grpSp>
        <p:nvGrpSpPr>
          <p:cNvPr id="14" name="object 7">
            <a:extLst>
              <a:ext uri="{FF2B5EF4-FFF2-40B4-BE49-F238E27FC236}">
                <a16:creationId xmlns:a16="http://schemas.microsoft.com/office/drawing/2014/main" id="{44A5A64E-1DD7-5BCA-3484-BE3C4A10E2BA}"/>
              </a:ext>
            </a:extLst>
          </p:cNvPr>
          <p:cNvGrpSpPr/>
          <p:nvPr/>
        </p:nvGrpSpPr>
        <p:grpSpPr>
          <a:xfrm>
            <a:off x="4192525" y="1806255"/>
            <a:ext cx="3806951" cy="4892039"/>
            <a:chOff x="2968751" y="1616964"/>
            <a:chExt cx="3806951" cy="4892039"/>
          </a:xfrm>
        </p:grpSpPr>
        <p:pic>
          <p:nvPicPr>
            <p:cNvPr id="15" name="object 8">
              <a:extLst>
                <a:ext uri="{FF2B5EF4-FFF2-40B4-BE49-F238E27FC236}">
                  <a16:creationId xmlns:a16="http://schemas.microsoft.com/office/drawing/2014/main" id="{016077E7-7C04-DF36-1563-6542833E6229}"/>
                </a:ext>
              </a:extLst>
            </p:cNvPr>
            <p:cNvPicPr/>
            <p:nvPr/>
          </p:nvPicPr>
          <p:blipFill>
            <a:blip r:embed="rId5" cstate="print"/>
            <a:stretch>
              <a:fillRect/>
            </a:stretch>
          </p:blipFill>
          <p:spPr>
            <a:xfrm>
              <a:off x="2968751" y="1616964"/>
              <a:ext cx="3806951" cy="4892039"/>
            </a:xfrm>
            <a:prstGeom prst="rect">
              <a:avLst/>
            </a:prstGeom>
          </p:spPr>
        </p:pic>
        <p:pic>
          <p:nvPicPr>
            <p:cNvPr id="16" name="object 9">
              <a:extLst>
                <a:ext uri="{FF2B5EF4-FFF2-40B4-BE49-F238E27FC236}">
                  <a16:creationId xmlns:a16="http://schemas.microsoft.com/office/drawing/2014/main" id="{A0FD1286-48F3-943D-AB79-71D01647E935}"/>
                </a:ext>
              </a:extLst>
            </p:cNvPr>
            <p:cNvPicPr/>
            <p:nvPr/>
          </p:nvPicPr>
          <p:blipFill>
            <a:blip r:embed="rId6" cstate="print"/>
            <a:stretch>
              <a:fillRect/>
            </a:stretch>
          </p:blipFill>
          <p:spPr>
            <a:xfrm>
              <a:off x="2997707" y="1645919"/>
              <a:ext cx="3694175" cy="4779263"/>
            </a:xfrm>
            <a:prstGeom prst="rect">
              <a:avLst/>
            </a:prstGeom>
          </p:spPr>
        </p:pic>
        <p:sp>
          <p:nvSpPr>
            <p:cNvPr id="17" name="object 10">
              <a:extLst>
                <a:ext uri="{FF2B5EF4-FFF2-40B4-BE49-F238E27FC236}">
                  <a16:creationId xmlns:a16="http://schemas.microsoft.com/office/drawing/2014/main" id="{1CFE6742-986C-CA6D-61BA-325DD8ED1C4F}"/>
                </a:ext>
              </a:extLst>
            </p:cNvPr>
            <p:cNvSpPr/>
            <p:nvPr/>
          </p:nvSpPr>
          <p:spPr>
            <a:xfrm>
              <a:off x="2996183" y="1644396"/>
              <a:ext cx="3697604" cy="4782820"/>
            </a:xfrm>
            <a:custGeom>
              <a:avLst/>
              <a:gdLst/>
              <a:ahLst/>
              <a:cxnLst/>
              <a:rect l="l" t="t" r="r" b="b"/>
              <a:pathLst>
                <a:path w="3697604" h="4782820">
                  <a:moveTo>
                    <a:pt x="0" y="0"/>
                  </a:moveTo>
                  <a:lnTo>
                    <a:pt x="3697224" y="0"/>
                  </a:lnTo>
                  <a:lnTo>
                    <a:pt x="3697224" y="4782312"/>
                  </a:lnTo>
                  <a:lnTo>
                    <a:pt x="0" y="4782312"/>
                  </a:lnTo>
                  <a:lnTo>
                    <a:pt x="0" y="0"/>
                  </a:lnTo>
                  <a:close/>
                </a:path>
              </a:pathLst>
            </a:custGeom>
            <a:ln w="3175">
              <a:solidFill>
                <a:srgbClr val="000000"/>
              </a:solidFill>
            </a:ln>
          </p:spPr>
          <p:txBody>
            <a:bodyPr wrap="square" lIns="0" tIns="0" rIns="0" bIns="0" rtlCol="0"/>
            <a:lstStyle/>
            <a:p>
              <a:endParaRPr/>
            </a:p>
          </p:txBody>
        </p:sp>
      </p:grpSp>
      <p:sp>
        <p:nvSpPr>
          <p:cNvPr id="18" name="TextBox 17">
            <a:extLst>
              <a:ext uri="{FF2B5EF4-FFF2-40B4-BE49-F238E27FC236}">
                <a16:creationId xmlns:a16="http://schemas.microsoft.com/office/drawing/2014/main" id="{12A59AF3-F6A0-EF50-58BA-CE2D3484E676}"/>
              </a:ext>
            </a:extLst>
          </p:cNvPr>
          <p:cNvSpPr txBox="1"/>
          <p:nvPr/>
        </p:nvSpPr>
        <p:spPr>
          <a:xfrm>
            <a:off x="921475" y="1832649"/>
            <a:ext cx="3216567" cy="3641510"/>
          </a:xfrm>
          <a:prstGeom prst="rect">
            <a:avLst/>
          </a:prstGeom>
          <a:noFill/>
        </p:spPr>
        <p:txBody>
          <a:bodyPr wrap="square">
            <a:spAutoFit/>
          </a:bodyPr>
          <a:lstStyle/>
          <a:p>
            <a:pPr marL="457200" marR="144145" indent="-457200" defTabSz="914400">
              <a:lnSpc>
                <a:spcPct val="90000"/>
              </a:lnSpc>
              <a:spcBef>
                <a:spcPts val="1000"/>
              </a:spcBef>
              <a:buClr>
                <a:srgbClr val="EA2D31"/>
              </a:buClr>
              <a:buFont typeface="Wingdings" panose="05000000000000000000" pitchFamily="2" charset="2"/>
              <a:buChar char="ü"/>
            </a:pPr>
            <a:r>
              <a:rPr lang="en-US" sz="1900" dirty="0">
                <a:solidFill>
                  <a:schemeClr val="bg1"/>
                </a:solidFill>
                <a:latin typeface="Segoe UI Semilight" panose="020B0402040204020203" pitchFamily="34" charset="0"/>
                <a:cs typeface="Segoe UI Semilight" panose="020B0402040204020203" pitchFamily="34" charset="0"/>
              </a:rPr>
              <a:t>A justification is additional information about why you, the candidate, is proposing using the ballot designation.</a:t>
            </a:r>
          </a:p>
          <a:p>
            <a:pPr marL="457200" marR="144145" indent="-457200" defTabSz="914400">
              <a:lnSpc>
                <a:spcPct val="90000"/>
              </a:lnSpc>
              <a:spcBef>
                <a:spcPts val="1000"/>
              </a:spcBef>
              <a:buClr>
                <a:srgbClr val="EA2D31"/>
              </a:buClr>
              <a:buFont typeface="Wingdings" panose="05000000000000000000" pitchFamily="2" charset="2"/>
              <a:buChar char="ü"/>
            </a:pPr>
            <a:r>
              <a:rPr lang="en-US" sz="1900" dirty="0">
                <a:solidFill>
                  <a:schemeClr val="bg1"/>
                </a:solidFill>
                <a:latin typeface="Segoe UI Semilight" panose="020B0402040204020203" pitchFamily="34" charset="0"/>
                <a:cs typeface="Segoe UI Semilight" panose="020B0402040204020203" pitchFamily="34" charset="0"/>
              </a:rPr>
              <a:t>This includes a brief description of your duties and a contact who can verify the information is correct; this may include a family member.</a:t>
            </a:r>
          </a:p>
        </p:txBody>
      </p:sp>
      <p:cxnSp>
        <p:nvCxnSpPr>
          <p:cNvPr id="19" name="Straight Arrow Connector 18">
            <a:extLst>
              <a:ext uri="{FF2B5EF4-FFF2-40B4-BE49-F238E27FC236}">
                <a16:creationId xmlns:a16="http://schemas.microsoft.com/office/drawing/2014/main" id="{2D26CAA8-D90A-DF5E-B9A8-D1FC4EE1527C}"/>
              </a:ext>
            </a:extLst>
          </p:cNvPr>
          <p:cNvCxnSpPr/>
          <p:nvPr/>
        </p:nvCxnSpPr>
        <p:spPr>
          <a:xfrm flipH="1">
            <a:off x="7591825" y="4579684"/>
            <a:ext cx="914400" cy="894475"/>
          </a:xfrm>
          <a:prstGeom prst="straightConnector1">
            <a:avLst/>
          </a:prstGeom>
          <a:ln w="12700">
            <a:solidFill>
              <a:srgbClr val="EA2D3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0775097-6009-10D8-A169-B18786F44B69}"/>
              </a:ext>
            </a:extLst>
          </p:cNvPr>
          <p:cNvCxnSpPr/>
          <p:nvPr/>
        </p:nvCxnSpPr>
        <p:spPr>
          <a:xfrm>
            <a:off x="3642232" y="3691824"/>
            <a:ext cx="729983" cy="0"/>
          </a:xfrm>
          <a:prstGeom prst="straightConnector1">
            <a:avLst/>
          </a:prstGeom>
          <a:ln w="12700">
            <a:solidFill>
              <a:srgbClr val="EA2D31"/>
            </a:solidFill>
            <a:tailEnd type="triangle"/>
          </a:ln>
        </p:spPr>
        <p:style>
          <a:lnRef idx="1">
            <a:schemeClr val="accent1"/>
          </a:lnRef>
          <a:fillRef idx="0">
            <a:schemeClr val="accent1"/>
          </a:fillRef>
          <a:effectRef idx="0">
            <a:schemeClr val="accent1"/>
          </a:effectRef>
          <a:fontRef idx="minor">
            <a:schemeClr val="tx1"/>
          </a:fontRef>
        </p:style>
      </p:cxnSp>
      <p:pic>
        <p:nvPicPr>
          <p:cNvPr id="21" name="Slide_9_Alayna">
            <a:hlinkClick r:id="" action="ppaction://media"/>
            <a:extLst>
              <a:ext uri="{FF2B5EF4-FFF2-40B4-BE49-F238E27FC236}">
                <a16:creationId xmlns:a16="http://schemas.microsoft.com/office/drawing/2014/main" id="{EE8F92A2-FB14-0B36-3B34-9288834889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487363" cy="487363"/>
          </a:xfrm>
          <a:prstGeom prst="rect">
            <a:avLst/>
          </a:prstGeom>
        </p:spPr>
      </p:pic>
    </p:spTree>
    <p:extLst>
      <p:ext uri="{BB962C8B-B14F-4D97-AF65-F5344CB8AC3E}">
        <p14:creationId xmlns:p14="http://schemas.microsoft.com/office/powerpoint/2010/main" val="702900532"/>
      </p:ext>
    </p:extLst>
  </p:cSld>
  <p:clrMapOvr>
    <a:masterClrMapping/>
  </p:clrMapOvr>
  <mc:AlternateContent xmlns:mc="http://schemas.openxmlformats.org/markup-compatibility/2006" xmlns:p14="http://schemas.microsoft.com/office/powerpoint/2010/main">
    <mc:Choice Requires="p14">
      <p:transition spd="slow" p14:dur="1600" advClick="0" advTm="43000">
        <p14:conveyor dir="l"/>
      </p:transition>
    </mc:Choice>
    <mc:Fallback xmlns="">
      <p:transition spd="slow" advClick="0"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8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17695</TotalTime>
  <Words>2445</Words>
  <Application>Microsoft Office PowerPoint</Application>
  <PresentationFormat>Widescreen</PresentationFormat>
  <Paragraphs>173</Paragraphs>
  <Slides>27</Slides>
  <Notes>27</Notes>
  <HiddenSlides>0</HiddenSlides>
  <MMClips>27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Calibri</vt:lpstr>
      <vt:lpstr>Corbel</vt:lpstr>
      <vt:lpstr>Nexa Bold</vt:lpstr>
      <vt:lpstr>Nexa Light</vt:lpstr>
      <vt:lpstr>Segoe UI</vt:lpstr>
      <vt:lpstr>Segoe UI Semibold</vt:lpstr>
      <vt:lpstr>Segoe UI Semilight</vt:lpstr>
      <vt:lpstr>Wingdings</vt:lpstr>
      <vt:lpstr>Office Theme</vt:lpstr>
      <vt:lpstr>1_Office Theme</vt:lpstr>
      <vt:lpstr>Candidate Filing</vt:lpstr>
      <vt:lpstr>Current Election Documents</vt:lpstr>
      <vt:lpstr>Before You File</vt:lpstr>
      <vt:lpstr>First Steps of Filing</vt:lpstr>
      <vt:lpstr>Candidate Registration Form</vt:lpstr>
      <vt:lpstr>Nomination Petitions </vt:lpstr>
      <vt:lpstr>Nomination Petitions Affidavit of the Circulator</vt:lpstr>
      <vt:lpstr>Ballot Designation Worksheet</vt:lpstr>
      <vt:lpstr>PowerPoint Presentation</vt:lpstr>
      <vt:lpstr>Ballot Designation Worksheet</vt:lpstr>
      <vt:lpstr>Declaration of Candidacy</vt:lpstr>
      <vt:lpstr>Declaration of Candidacy</vt:lpstr>
      <vt:lpstr>Declaration of Intention (For Superior Court Judicial Candidates Only)</vt:lpstr>
      <vt:lpstr>Code of Fair Campaign Practices</vt:lpstr>
      <vt:lpstr>Statement of Qualifications</vt:lpstr>
      <vt:lpstr>Statement of Qualifications</vt:lpstr>
      <vt:lpstr>Run Off</vt:lpstr>
      <vt:lpstr>Close of Filing Period</vt:lpstr>
      <vt:lpstr>Write-In Candidates</vt:lpstr>
      <vt:lpstr>FPPC</vt:lpstr>
      <vt:lpstr>NetFile</vt:lpstr>
      <vt:lpstr>Form 501 Candidate Intention Statement</vt:lpstr>
      <vt:lpstr>Form 470 Officeholder and Candidate Campaign Statement – Short Form</vt:lpstr>
      <vt:lpstr>Form 700 Statement of Economic Interests</vt:lpstr>
      <vt:lpstr>Additional FPPC Documents</vt:lpstr>
      <vt:lpstr>Additional Questions Regarding FPPC</vt:lpstr>
      <vt:lpstr>Questions? Contact The Candidate Services Division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"Kay" Jahmilla McCalla</dc:creator>
  <cp:lastModifiedBy>San Luu [ROV]</cp:lastModifiedBy>
  <cp:revision>232</cp:revision>
  <cp:lastPrinted>2018-09-14T00:05:53Z</cp:lastPrinted>
  <dcterms:created xsi:type="dcterms:W3CDTF">2018-09-01T15:44:30Z</dcterms:created>
  <dcterms:modified xsi:type="dcterms:W3CDTF">2025-11-06T20:16:58Z</dcterms:modified>
</cp:coreProperties>
</file>